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5">
  <p:sldMasterIdLst>
    <p:sldMasterId id="2147483648" r:id="rId1"/>
  </p:sldMasterIdLst>
  <p:sldIdLst>
    <p:sldId id="564" r:id="rId2"/>
    <p:sldId id="647" r:id="rId3"/>
    <p:sldId id="622" r:id="rId4"/>
    <p:sldId id="753" r:id="rId5"/>
    <p:sldId id="716" r:id="rId6"/>
    <p:sldId id="825" r:id="rId7"/>
    <p:sldId id="651" r:id="rId8"/>
    <p:sldId id="754" r:id="rId9"/>
    <p:sldId id="717" r:id="rId10"/>
    <p:sldId id="826" r:id="rId11"/>
    <p:sldId id="652" r:id="rId12"/>
    <p:sldId id="755" r:id="rId13"/>
    <p:sldId id="718" r:id="rId14"/>
    <p:sldId id="827" r:id="rId15"/>
    <p:sldId id="662" r:id="rId16"/>
    <p:sldId id="756" r:id="rId17"/>
    <p:sldId id="719" r:id="rId18"/>
    <p:sldId id="828" r:id="rId19"/>
    <p:sldId id="654" r:id="rId20"/>
    <p:sldId id="757" r:id="rId21"/>
    <p:sldId id="720" r:id="rId22"/>
    <p:sldId id="829" r:id="rId23"/>
    <p:sldId id="664" r:id="rId24"/>
    <p:sldId id="758" r:id="rId25"/>
    <p:sldId id="721" r:id="rId26"/>
    <p:sldId id="795" r:id="rId27"/>
    <p:sldId id="648" r:id="rId28"/>
    <p:sldId id="759" r:id="rId29"/>
    <p:sldId id="722" r:id="rId30"/>
    <p:sldId id="796" r:id="rId31"/>
    <p:sldId id="666" r:id="rId32"/>
    <p:sldId id="760" r:id="rId33"/>
    <p:sldId id="723" r:id="rId34"/>
    <p:sldId id="797" r:id="rId35"/>
    <p:sldId id="650" r:id="rId36"/>
    <p:sldId id="724" r:id="rId37"/>
    <p:sldId id="762" r:id="rId38"/>
    <p:sldId id="798" r:id="rId39"/>
    <p:sldId id="668" r:id="rId40"/>
    <p:sldId id="763" r:id="rId41"/>
    <p:sldId id="761" r:id="rId42"/>
    <p:sldId id="799" r:id="rId43"/>
    <p:sldId id="644" r:id="rId44"/>
    <p:sldId id="764" r:id="rId45"/>
    <p:sldId id="726" r:id="rId46"/>
    <p:sldId id="800" r:id="rId47"/>
    <p:sldId id="645" r:id="rId48"/>
    <p:sldId id="765" r:id="rId49"/>
    <p:sldId id="727" r:id="rId50"/>
    <p:sldId id="830" r:id="rId51"/>
    <p:sldId id="646" r:id="rId52"/>
    <p:sldId id="766" r:id="rId53"/>
    <p:sldId id="728" r:id="rId54"/>
    <p:sldId id="801" r:id="rId55"/>
    <p:sldId id="672" r:id="rId56"/>
    <p:sldId id="767" r:id="rId57"/>
    <p:sldId id="729" r:id="rId58"/>
    <p:sldId id="802" r:id="rId59"/>
    <p:sldId id="673" r:id="rId60"/>
    <p:sldId id="768" r:id="rId61"/>
    <p:sldId id="730" r:id="rId62"/>
    <p:sldId id="803" r:id="rId63"/>
    <p:sldId id="641" r:id="rId64"/>
    <p:sldId id="769" r:id="rId65"/>
    <p:sldId id="731" r:id="rId66"/>
    <p:sldId id="833" r:id="rId67"/>
    <p:sldId id="675" r:id="rId68"/>
    <p:sldId id="770" r:id="rId69"/>
    <p:sldId id="732" r:id="rId70"/>
    <p:sldId id="805" r:id="rId71"/>
    <p:sldId id="635" r:id="rId72"/>
    <p:sldId id="771" r:id="rId73"/>
    <p:sldId id="733" r:id="rId74"/>
    <p:sldId id="831" r:id="rId75"/>
    <p:sldId id="677" r:id="rId76"/>
    <p:sldId id="772" r:id="rId77"/>
    <p:sldId id="734" r:id="rId78"/>
    <p:sldId id="807" r:id="rId79"/>
    <p:sldId id="637" r:id="rId80"/>
    <p:sldId id="773" r:id="rId81"/>
    <p:sldId id="735" r:id="rId82"/>
    <p:sldId id="808" r:id="rId83"/>
    <p:sldId id="638" r:id="rId84"/>
    <p:sldId id="774" r:id="rId85"/>
    <p:sldId id="736" r:id="rId86"/>
    <p:sldId id="809" r:id="rId87"/>
    <p:sldId id="680" r:id="rId88"/>
    <p:sldId id="775" r:id="rId89"/>
    <p:sldId id="737" r:id="rId90"/>
    <p:sldId id="810" r:id="rId91"/>
    <p:sldId id="681" r:id="rId92"/>
    <p:sldId id="776" r:id="rId93"/>
    <p:sldId id="738" r:id="rId94"/>
    <p:sldId id="811" r:id="rId95"/>
    <p:sldId id="633" r:id="rId96"/>
    <p:sldId id="777" r:id="rId97"/>
    <p:sldId id="739" r:id="rId98"/>
    <p:sldId id="812" r:id="rId99"/>
    <p:sldId id="683" r:id="rId100"/>
    <p:sldId id="752" r:id="rId101"/>
    <p:sldId id="740" r:id="rId102"/>
    <p:sldId id="813" r:id="rId103"/>
    <p:sldId id="627" r:id="rId104"/>
    <p:sldId id="778" r:id="rId105"/>
    <p:sldId id="741" r:id="rId106"/>
    <p:sldId id="814" r:id="rId107"/>
    <p:sldId id="685" r:id="rId108"/>
    <p:sldId id="779" r:id="rId109"/>
    <p:sldId id="742" r:id="rId110"/>
    <p:sldId id="815" r:id="rId111"/>
    <p:sldId id="629" r:id="rId112"/>
    <p:sldId id="780" r:id="rId113"/>
    <p:sldId id="743" r:id="rId114"/>
    <p:sldId id="816" r:id="rId115"/>
    <p:sldId id="630" r:id="rId116"/>
    <p:sldId id="781" r:id="rId117"/>
    <p:sldId id="834" r:id="rId118"/>
    <p:sldId id="817" r:id="rId119"/>
    <p:sldId id="623" r:id="rId120"/>
    <p:sldId id="782" r:id="rId121"/>
    <p:sldId id="745" r:id="rId122"/>
    <p:sldId id="832" r:id="rId123"/>
    <p:sldId id="624" r:id="rId124"/>
    <p:sldId id="783" r:id="rId125"/>
    <p:sldId id="746" r:id="rId126"/>
    <p:sldId id="819" r:id="rId127"/>
    <p:sldId id="625" r:id="rId128"/>
    <p:sldId id="747" r:id="rId129"/>
    <p:sldId id="790" r:id="rId130"/>
    <p:sldId id="820" r:id="rId131"/>
    <p:sldId id="655" r:id="rId132"/>
    <p:sldId id="788" r:id="rId133"/>
    <p:sldId id="748" r:id="rId134"/>
    <p:sldId id="821" r:id="rId135"/>
    <p:sldId id="656" r:id="rId136"/>
    <p:sldId id="785" r:id="rId137"/>
    <p:sldId id="749" r:id="rId138"/>
    <p:sldId id="822" r:id="rId139"/>
    <p:sldId id="657" r:id="rId140"/>
    <p:sldId id="786" r:id="rId141"/>
    <p:sldId id="750" r:id="rId142"/>
    <p:sldId id="823" r:id="rId143"/>
    <p:sldId id="695" r:id="rId144"/>
    <p:sldId id="787" r:id="rId145"/>
    <p:sldId id="751" r:id="rId146"/>
    <p:sldId id="824" r:id="rId147"/>
    <p:sldId id="715" r:id="rId1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8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783EF-E40D-CB5C-ACAB-ABAAB486D2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796D5F1-A14B-2AF5-43C3-CEF58BF46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8136DB3-4CFA-E5F0-ED07-264E517DC746}"/>
              </a:ext>
            </a:extLst>
          </p:cNvPr>
          <p:cNvSpPr>
            <a:spLocks noGrp="1"/>
          </p:cNvSpPr>
          <p:nvPr>
            <p:ph type="dt" sz="half" idx="10"/>
          </p:nvPr>
        </p:nvSpPr>
        <p:spPr/>
        <p:txBody>
          <a:bodyPr/>
          <a:lstStyle/>
          <a:p>
            <a:fld id="{BFAF5804-0779-46B4-A053-927C2D45BF7D}" type="datetimeFigureOut">
              <a:rPr lang="en-GB" smtClean="0"/>
              <a:t>23/02/2025</a:t>
            </a:fld>
            <a:endParaRPr lang="en-GB"/>
          </a:p>
        </p:txBody>
      </p:sp>
      <p:sp>
        <p:nvSpPr>
          <p:cNvPr id="5" name="Footer Placeholder 4">
            <a:extLst>
              <a:ext uri="{FF2B5EF4-FFF2-40B4-BE49-F238E27FC236}">
                <a16:creationId xmlns:a16="http://schemas.microsoft.com/office/drawing/2014/main" id="{DC8569A8-4F2A-CFD3-5325-65832E40E7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006EF5-6B93-01BE-B3C5-E9911736E6E1}"/>
              </a:ext>
            </a:extLst>
          </p:cNvPr>
          <p:cNvSpPr>
            <a:spLocks noGrp="1"/>
          </p:cNvSpPr>
          <p:nvPr>
            <p:ph type="sldNum" sz="quarter" idx="12"/>
          </p:nvPr>
        </p:nvSpPr>
        <p:spPr/>
        <p:txBody>
          <a:bodyPr/>
          <a:lstStyle/>
          <a:p>
            <a:fld id="{EBAF1892-C992-4663-BA65-EFCDD63CDAD4}" type="slidenum">
              <a:rPr lang="en-GB" smtClean="0"/>
              <a:t>‹#›</a:t>
            </a:fld>
            <a:endParaRPr lang="en-GB"/>
          </a:p>
        </p:txBody>
      </p:sp>
    </p:spTree>
    <p:extLst>
      <p:ext uri="{BB962C8B-B14F-4D97-AF65-F5344CB8AC3E}">
        <p14:creationId xmlns:p14="http://schemas.microsoft.com/office/powerpoint/2010/main" val="15221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8F246-6E61-4C46-BD85-AE1C7499743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7EC2A2-C348-94F4-C613-E57F923CF2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C1B6E4-641C-5275-E874-10F95B58317D}"/>
              </a:ext>
            </a:extLst>
          </p:cNvPr>
          <p:cNvSpPr>
            <a:spLocks noGrp="1"/>
          </p:cNvSpPr>
          <p:nvPr>
            <p:ph type="dt" sz="half" idx="10"/>
          </p:nvPr>
        </p:nvSpPr>
        <p:spPr/>
        <p:txBody>
          <a:bodyPr/>
          <a:lstStyle/>
          <a:p>
            <a:fld id="{BFAF5804-0779-46B4-A053-927C2D45BF7D}" type="datetimeFigureOut">
              <a:rPr lang="en-GB" smtClean="0"/>
              <a:t>23/02/2025</a:t>
            </a:fld>
            <a:endParaRPr lang="en-GB"/>
          </a:p>
        </p:txBody>
      </p:sp>
      <p:sp>
        <p:nvSpPr>
          <p:cNvPr id="5" name="Footer Placeholder 4">
            <a:extLst>
              <a:ext uri="{FF2B5EF4-FFF2-40B4-BE49-F238E27FC236}">
                <a16:creationId xmlns:a16="http://schemas.microsoft.com/office/drawing/2014/main" id="{693EE65B-FE24-86CA-B444-9235355CF5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135F89-E54A-A99B-A0E5-706E166AEE98}"/>
              </a:ext>
            </a:extLst>
          </p:cNvPr>
          <p:cNvSpPr>
            <a:spLocks noGrp="1"/>
          </p:cNvSpPr>
          <p:nvPr>
            <p:ph type="sldNum" sz="quarter" idx="12"/>
          </p:nvPr>
        </p:nvSpPr>
        <p:spPr/>
        <p:txBody>
          <a:bodyPr/>
          <a:lstStyle/>
          <a:p>
            <a:fld id="{EBAF1892-C992-4663-BA65-EFCDD63CDAD4}" type="slidenum">
              <a:rPr lang="en-GB" smtClean="0"/>
              <a:t>‹#›</a:t>
            </a:fld>
            <a:endParaRPr lang="en-GB"/>
          </a:p>
        </p:txBody>
      </p:sp>
    </p:spTree>
    <p:extLst>
      <p:ext uri="{BB962C8B-B14F-4D97-AF65-F5344CB8AC3E}">
        <p14:creationId xmlns:p14="http://schemas.microsoft.com/office/powerpoint/2010/main" val="1884261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CF9101-2860-F378-2FC2-7F224E7AB9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63BF47-627B-D837-F0A1-E849D3F538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88CA02-822F-3E43-310A-70C2D71A0AF8}"/>
              </a:ext>
            </a:extLst>
          </p:cNvPr>
          <p:cNvSpPr>
            <a:spLocks noGrp="1"/>
          </p:cNvSpPr>
          <p:nvPr>
            <p:ph type="dt" sz="half" idx="10"/>
          </p:nvPr>
        </p:nvSpPr>
        <p:spPr/>
        <p:txBody>
          <a:bodyPr/>
          <a:lstStyle/>
          <a:p>
            <a:fld id="{BFAF5804-0779-46B4-A053-927C2D45BF7D}" type="datetimeFigureOut">
              <a:rPr lang="en-GB" smtClean="0"/>
              <a:t>23/02/2025</a:t>
            </a:fld>
            <a:endParaRPr lang="en-GB"/>
          </a:p>
        </p:txBody>
      </p:sp>
      <p:sp>
        <p:nvSpPr>
          <p:cNvPr id="5" name="Footer Placeholder 4">
            <a:extLst>
              <a:ext uri="{FF2B5EF4-FFF2-40B4-BE49-F238E27FC236}">
                <a16:creationId xmlns:a16="http://schemas.microsoft.com/office/drawing/2014/main" id="{F5A63288-3190-B76B-FE79-C3AC77F092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5F8FC1-EBD1-CA7A-A1AD-CB08EDCDE5CE}"/>
              </a:ext>
            </a:extLst>
          </p:cNvPr>
          <p:cNvSpPr>
            <a:spLocks noGrp="1"/>
          </p:cNvSpPr>
          <p:nvPr>
            <p:ph type="sldNum" sz="quarter" idx="12"/>
          </p:nvPr>
        </p:nvSpPr>
        <p:spPr/>
        <p:txBody>
          <a:bodyPr/>
          <a:lstStyle/>
          <a:p>
            <a:fld id="{EBAF1892-C992-4663-BA65-EFCDD63CDAD4}" type="slidenum">
              <a:rPr lang="en-GB" smtClean="0"/>
              <a:t>‹#›</a:t>
            </a:fld>
            <a:endParaRPr lang="en-GB"/>
          </a:p>
        </p:txBody>
      </p:sp>
    </p:spTree>
    <p:extLst>
      <p:ext uri="{BB962C8B-B14F-4D97-AF65-F5344CB8AC3E}">
        <p14:creationId xmlns:p14="http://schemas.microsoft.com/office/powerpoint/2010/main" val="1515014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7B942-4AE8-B664-01BC-60D95D7000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F052E3-15B1-0304-CE95-A69B2E7E4F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4E2A58-536A-8FFD-F18D-D431A459C0F9}"/>
              </a:ext>
            </a:extLst>
          </p:cNvPr>
          <p:cNvSpPr>
            <a:spLocks noGrp="1"/>
          </p:cNvSpPr>
          <p:nvPr>
            <p:ph type="dt" sz="half" idx="10"/>
          </p:nvPr>
        </p:nvSpPr>
        <p:spPr/>
        <p:txBody>
          <a:bodyPr/>
          <a:lstStyle/>
          <a:p>
            <a:fld id="{BFAF5804-0779-46B4-A053-927C2D45BF7D}" type="datetimeFigureOut">
              <a:rPr lang="en-GB" smtClean="0"/>
              <a:t>23/02/2025</a:t>
            </a:fld>
            <a:endParaRPr lang="en-GB"/>
          </a:p>
        </p:txBody>
      </p:sp>
      <p:sp>
        <p:nvSpPr>
          <p:cNvPr id="5" name="Footer Placeholder 4">
            <a:extLst>
              <a:ext uri="{FF2B5EF4-FFF2-40B4-BE49-F238E27FC236}">
                <a16:creationId xmlns:a16="http://schemas.microsoft.com/office/drawing/2014/main" id="{C5AC031F-24D7-88D2-ED11-804BDAE7A1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FFF77E-E360-9EE2-6E1C-2DB1793EC3E9}"/>
              </a:ext>
            </a:extLst>
          </p:cNvPr>
          <p:cNvSpPr>
            <a:spLocks noGrp="1"/>
          </p:cNvSpPr>
          <p:nvPr>
            <p:ph type="sldNum" sz="quarter" idx="12"/>
          </p:nvPr>
        </p:nvSpPr>
        <p:spPr/>
        <p:txBody>
          <a:bodyPr/>
          <a:lstStyle/>
          <a:p>
            <a:fld id="{EBAF1892-C992-4663-BA65-EFCDD63CDAD4}" type="slidenum">
              <a:rPr lang="en-GB" smtClean="0"/>
              <a:t>‹#›</a:t>
            </a:fld>
            <a:endParaRPr lang="en-GB"/>
          </a:p>
        </p:txBody>
      </p:sp>
    </p:spTree>
    <p:extLst>
      <p:ext uri="{BB962C8B-B14F-4D97-AF65-F5344CB8AC3E}">
        <p14:creationId xmlns:p14="http://schemas.microsoft.com/office/powerpoint/2010/main" val="2194071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C8227-5C48-F90D-3D5B-FC4BF52D9A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7AB00FB-69B5-F6BB-2074-FE0340613B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5F4A1D-4C0E-F8A8-5A85-90A7C2880E35}"/>
              </a:ext>
            </a:extLst>
          </p:cNvPr>
          <p:cNvSpPr>
            <a:spLocks noGrp="1"/>
          </p:cNvSpPr>
          <p:nvPr>
            <p:ph type="dt" sz="half" idx="10"/>
          </p:nvPr>
        </p:nvSpPr>
        <p:spPr/>
        <p:txBody>
          <a:bodyPr/>
          <a:lstStyle/>
          <a:p>
            <a:fld id="{BFAF5804-0779-46B4-A053-927C2D45BF7D}" type="datetimeFigureOut">
              <a:rPr lang="en-GB" smtClean="0"/>
              <a:t>23/02/2025</a:t>
            </a:fld>
            <a:endParaRPr lang="en-GB"/>
          </a:p>
        </p:txBody>
      </p:sp>
      <p:sp>
        <p:nvSpPr>
          <p:cNvPr id="5" name="Footer Placeholder 4">
            <a:extLst>
              <a:ext uri="{FF2B5EF4-FFF2-40B4-BE49-F238E27FC236}">
                <a16:creationId xmlns:a16="http://schemas.microsoft.com/office/drawing/2014/main" id="{8EB0C30A-1C16-B260-F4B7-5A7376E937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6667D0-1F37-068A-F31D-DEB66EA4892F}"/>
              </a:ext>
            </a:extLst>
          </p:cNvPr>
          <p:cNvSpPr>
            <a:spLocks noGrp="1"/>
          </p:cNvSpPr>
          <p:nvPr>
            <p:ph type="sldNum" sz="quarter" idx="12"/>
          </p:nvPr>
        </p:nvSpPr>
        <p:spPr/>
        <p:txBody>
          <a:bodyPr/>
          <a:lstStyle/>
          <a:p>
            <a:fld id="{EBAF1892-C992-4663-BA65-EFCDD63CDAD4}" type="slidenum">
              <a:rPr lang="en-GB" smtClean="0"/>
              <a:t>‹#›</a:t>
            </a:fld>
            <a:endParaRPr lang="en-GB"/>
          </a:p>
        </p:txBody>
      </p:sp>
    </p:spTree>
    <p:extLst>
      <p:ext uri="{BB962C8B-B14F-4D97-AF65-F5344CB8AC3E}">
        <p14:creationId xmlns:p14="http://schemas.microsoft.com/office/powerpoint/2010/main" val="1232089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8DC8C-A25C-72E4-D980-FFC4FAB438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C9D72F-7DAC-50E9-3DEF-A0600AF5D8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DFBC684-8849-6053-5B62-1102C72073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46EB099-7290-E0C9-7819-C37B5957605D}"/>
              </a:ext>
            </a:extLst>
          </p:cNvPr>
          <p:cNvSpPr>
            <a:spLocks noGrp="1"/>
          </p:cNvSpPr>
          <p:nvPr>
            <p:ph type="dt" sz="half" idx="10"/>
          </p:nvPr>
        </p:nvSpPr>
        <p:spPr/>
        <p:txBody>
          <a:bodyPr/>
          <a:lstStyle/>
          <a:p>
            <a:fld id="{BFAF5804-0779-46B4-A053-927C2D45BF7D}" type="datetimeFigureOut">
              <a:rPr lang="en-GB" smtClean="0"/>
              <a:t>23/02/2025</a:t>
            </a:fld>
            <a:endParaRPr lang="en-GB"/>
          </a:p>
        </p:txBody>
      </p:sp>
      <p:sp>
        <p:nvSpPr>
          <p:cNvPr id="6" name="Footer Placeholder 5">
            <a:extLst>
              <a:ext uri="{FF2B5EF4-FFF2-40B4-BE49-F238E27FC236}">
                <a16:creationId xmlns:a16="http://schemas.microsoft.com/office/drawing/2014/main" id="{FEC6E774-DA24-0A4A-C186-56F4C8BA60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7681EF-8595-E8C8-BA6C-26A8C1A7C4B3}"/>
              </a:ext>
            </a:extLst>
          </p:cNvPr>
          <p:cNvSpPr>
            <a:spLocks noGrp="1"/>
          </p:cNvSpPr>
          <p:nvPr>
            <p:ph type="sldNum" sz="quarter" idx="12"/>
          </p:nvPr>
        </p:nvSpPr>
        <p:spPr/>
        <p:txBody>
          <a:bodyPr/>
          <a:lstStyle/>
          <a:p>
            <a:fld id="{EBAF1892-C992-4663-BA65-EFCDD63CDAD4}" type="slidenum">
              <a:rPr lang="en-GB" smtClean="0"/>
              <a:t>‹#›</a:t>
            </a:fld>
            <a:endParaRPr lang="en-GB"/>
          </a:p>
        </p:txBody>
      </p:sp>
    </p:spTree>
    <p:extLst>
      <p:ext uri="{BB962C8B-B14F-4D97-AF65-F5344CB8AC3E}">
        <p14:creationId xmlns:p14="http://schemas.microsoft.com/office/powerpoint/2010/main" val="251722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87F29-C3A9-5CD1-EF66-3348A9CE495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35F6CAB-AAB0-D19D-15A8-90A4347A1F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CE3C20-6DF6-0DF4-DEA3-4C73C5E6A9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16D4E51-7D4B-BF84-3597-05B8F9FDFA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182152-D5F4-6119-07D7-1D98142BBF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B9B6B7F-A150-BB05-7317-C7FC1D471FBC}"/>
              </a:ext>
            </a:extLst>
          </p:cNvPr>
          <p:cNvSpPr>
            <a:spLocks noGrp="1"/>
          </p:cNvSpPr>
          <p:nvPr>
            <p:ph type="dt" sz="half" idx="10"/>
          </p:nvPr>
        </p:nvSpPr>
        <p:spPr/>
        <p:txBody>
          <a:bodyPr/>
          <a:lstStyle/>
          <a:p>
            <a:fld id="{BFAF5804-0779-46B4-A053-927C2D45BF7D}" type="datetimeFigureOut">
              <a:rPr lang="en-GB" smtClean="0"/>
              <a:t>23/02/2025</a:t>
            </a:fld>
            <a:endParaRPr lang="en-GB"/>
          </a:p>
        </p:txBody>
      </p:sp>
      <p:sp>
        <p:nvSpPr>
          <p:cNvPr id="8" name="Footer Placeholder 7">
            <a:extLst>
              <a:ext uri="{FF2B5EF4-FFF2-40B4-BE49-F238E27FC236}">
                <a16:creationId xmlns:a16="http://schemas.microsoft.com/office/drawing/2014/main" id="{EB5E421D-88C2-0B66-9C14-2BF1DF5217B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5844C93-20AD-7CE8-8F80-A702AC8533BF}"/>
              </a:ext>
            </a:extLst>
          </p:cNvPr>
          <p:cNvSpPr>
            <a:spLocks noGrp="1"/>
          </p:cNvSpPr>
          <p:nvPr>
            <p:ph type="sldNum" sz="quarter" idx="12"/>
          </p:nvPr>
        </p:nvSpPr>
        <p:spPr/>
        <p:txBody>
          <a:bodyPr/>
          <a:lstStyle/>
          <a:p>
            <a:fld id="{EBAF1892-C992-4663-BA65-EFCDD63CDAD4}" type="slidenum">
              <a:rPr lang="en-GB" smtClean="0"/>
              <a:t>‹#›</a:t>
            </a:fld>
            <a:endParaRPr lang="en-GB"/>
          </a:p>
        </p:txBody>
      </p:sp>
    </p:spTree>
    <p:extLst>
      <p:ext uri="{BB962C8B-B14F-4D97-AF65-F5344CB8AC3E}">
        <p14:creationId xmlns:p14="http://schemas.microsoft.com/office/powerpoint/2010/main" val="179374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7423-3C73-95FE-653B-064FF68960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815A708-C2BE-7DD4-E3F2-BDA4EBC0B9BD}"/>
              </a:ext>
            </a:extLst>
          </p:cNvPr>
          <p:cNvSpPr>
            <a:spLocks noGrp="1"/>
          </p:cNvSpPr>
          <p:nvPr>
            <p:ph type="dt" sz="half" idx="10"/>
          </p:nvPr>
        </p:nvSpPr>
        <p:spPr/>
        <p:txBody>
          <a:bodyPr/>
          <a:lstStyle/>
          <a:p>
            <a:fld id="{BFAF5804-0779-46B4-A053-927C2D45BF7D}" type="datetimeFigureOut">
              <a:rPr lang="en-GB" smtClean="0"/>
              <a:t>23/02/2025</a:t>
            </a:fld>
            <a:endParaRPr lang="en-GB"/>
          </a:p>
        </p:txBody>
      </p:sp>
      <p:sp>
        <p:nvSpPr>
          <p:cNvPr id="4" name="Footer Placeholder 3">
            <a:extLst>
              <a:ext uri="{FF2B5EF4-FFF2-40B4-BE49-F238E27FC236}">
                <a16:creationId xmlns:a16="http://schemas.microsoft.com/office/drawing/2014/main" id="{96BB8C5A-0E59-76A0-2E50-CDA1221FA67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10D6A71-2A0B-87AA-8734-3F9CEAE0873D}"/>
              </a:ext>
            </a:extLst>
          </p:cNvPr>
          <p:cNvSpPr>
            <a:spLocks noGrp="1"/>
          </p:cNvSpPr>
          <p:nvPr>
            <p:ph type="sldNum" sz="quarter" idx="12"/>
          </p:nvPr>
        </p:nvSpPr>
        <p:spPr/>
        <p:txBody>
          <a:bodyPr/>
          <a:lstStyle/>
          <a:p>
            <a:fld id="{EBAF1892-C992-4663-BA65-EFCDD63CDAD4}" type="slidenum">
              <a:rPr lang="en-GB" smtClean="0"/>
              <a:t>‹#›</a:t>
            </a:fld>
            <a:endParaRPr lang="en-GB"/>
          </a:p>
        </p:txBody>
      </p:sp>
    </p:spTree>
    <p:extLst>
      <p:ext uri="{BB962C8B-B14F-4D97-AF65-F5344CB8AC3E}">
        <p14:creationId xmlns:p14="http://schemas.microsoft.com/office/powerpoint/2010/main" val="1717265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7E645D-4FBD-83A4-B0DE-CE53F426D6DB}"/>
              </a:ext>
            </a:extLst>
          </p:cNvPr>
          <p:cNvSpPr>
            <a:spLocks noGrp="1"/>
          </p:cNvSpPr>
          <p:nvPr>
            <p:ph type="dt" sz="half" idx="10"/>
          </p:nvPr>
        </p:nvSpPr>
        <p:spPr/>
        <p:txBody>
          <a:bodyPr/>
          <a:lstStyle/>
          <a:p>
            <a:fld id="{BFAF5804-0779-46B4-A053-927C2D45BF7D}" type="datetimeFigureOut">
              <a:rPr lang="en-GB" smtClean="0"/>
              <a:t>23/02/2025</a:t>
            </a:fld>
            <a:endParaRPr lang="en-GB"/>
          </a:p>
        </p:txBody>
      </p:sp>
      <p:sp>
        <p:nvSpPr>
          <p:cNvPr id="3" name="Footer Placeholder 2">
            <a:extLst>
              <a:ext uri="{FF2B5EF4-FFF2-40B4-BE49-F238E27FC236}">
                <a16:creationId xmlns:a16="http://schemas.microsoft.com/office/drawing/2014/main" id="{2E236647-C397-061D-F275-CD05F37BC56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DBFB2BE-5936-65AC-4B41-F1B7391BCC77}"/>
              </a:ext>
            </a:extLst>
          </p:cNvPr>
          <p:cNvSpPr>
            <a:spLocks noGrp="1"/>
          </p:cNvSpPr>
          <p:nvPr>
            <p:ph type="sldNum" sz="quarter" idx="12"/>
          </p:nvPr>
        </p:nvSpPr>
        <p:spPr/>
        <p:txBody>
          <a:bodyPr/>
          <a:lstStyle/>
          <a:p>
            <a:fld id="{EBAF1892-C992-4663-BA65-EFCDD63CDAD4}" type="slidenum">
              <a:rPr lang="en-GB" smtClean="0"/>
              <a:t>‹#›</a:t>
            </a:fld>
            <a:endParaRPr lang="en-GB"/>
          </a:p>
        </p:txBody>
      </p:sp>
    </p:spTree>
    <p:extLst>
      <p:ext uri="{BB962C8B-B14F-4D97-AF65-F5344CB8AC3E}">
        <p14:creationId xmlns:p14="http://schemas.microsoft.com/office/powerpoint/2010/main" val="2859696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9D68-8E11-00A7-2822-3C84B5E238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19B4F9-6637-D377-1110-1884727106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90D7E34-3D60-632D-6D9D-CFCEE9D2A1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2865A9-8D84-2D4F-EB97-2637E0C8819D}"/>
              </a:ext>
            </a:extLst>
          </p:cNvPr>
          <p:cNvSpPr>
            <a:spLocks noGrp="1"/>
          </p:cNvSpPr>
          <p:nvPr>
            <p:ph type="dt" sz="half" idx="10"/>
          </p:nvPr>
        </p:nvSpPr>
        <p:spPr/>
        <p:txBody>
          <a:bodyPr/>
          <a:lstStyle/>
          <a:p>
            <a:fld id="{BFAF5804-0779-46B4-A053-927C2D45BF7D}" type="datetimeFigureOut">
              <a:rPr lang="en-GB" smtClean="0"/>
              <a:t>23/02/2025</a:t>
            </a:fld>
            <a:endParaRPr lang="en-GB"/>
          </a:p>
        </p:txBody>
      </p:sp>
      <p:sp>
        <p:nvSpPr>
          <p:cNvPr id="6" name="Footer Placeholder 5">
            <a:extLst>
              <a:ext uri="{FF2B5EF4-FFF2-40B4-BE49-F238E27FC236}">
                <a16:creationId xmlns:a16="http://schemas.microsoft.com/office/drawing/2014/main" id="{9CDA10F2-BFCB-161A-FE8B-0358038173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A24A51-91C5-54E2-55D5-F01AA61905EE}"/>
              </a:ext>
            </a:extLst>
          </p:cNvPr>
          <p:cNvSpPr>
            <a:spLocks noGrp="1"/>
          </p:cNvSpPr>
          <p:nvPr>
            <p:ph type="sldNum" sz="quarter" idx="12"/>
          </p:nvPr>
        </p:nvSpPr>
        <p:spPr/>
        <p:txBody>
          <a:bodyPr/>
          <a:lstStyle/>
          <a:p>
            <a:fld id="{EBAF1892-C992-4663-BA65-EFCDD63CDAD4}" type="slidenum">
              <a:rPr lang="en-GB" smtClean="0"/>
              <a:t>‹#›</a:t>
            </a:fld>
            <a:endParaRPr lang="en-GB"/>
          </a:p>
        </p:txBody>
      </p:sp>
    </p:spTree>
    <p:extLst>
      <p:ext uri="{BB962C8B-B14F-4D97-AF65-F5344CB8AC3E}">
        <p14:creationId xmlns:p14="http://schemas.microsoft.com/office/powerpoint/2010/main" val="2008700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69F8D-1917-37EE-7FCD-835045B326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59F65D-0B61-F403-FB21-BB47C98DB9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DAC7956-D1B5-28C5-B37F-5C46061F72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25561E-801D-B1AD-55F3-A8D19A4FF237}"/>
              </a:ext>
            </a:extLst>
          </p:cNvPr>
          <p:cNvSpPr>
            <a:spLocks noGrp="1"/>
          </p:cNvSpPr>
          <p:nvPr>
            <p:ph type="dt" sz="half" idx="10"/>
          </p:nvPr>
        </p:nvSpPr>
        <p:spPr/>
        <p:txBody>
          <a:bodyPr/>
          <a:lstStyle/>
          <a:p>
            <a:fld id="{BFAF5804-0779-46B4-A053-927C2D45BF7D}" type="datetimeFigureOut">
              <a:rPr lang="en-GB" smtClean="0"/>
              <a:t>23/02/2025</a:t>
            </a:fld>
            <a:endParaRPr lang="en-GB"/>
          </a:p>
        </p:txBody>
      </p:sp>
      <p:sp>
        <p:nvSpPr>
          <p:cNvPr id="6" name="Footer Placeholder 5">
            <a:extLst>
              <a:ext uri="{FF2B5EF4-FFF2-40B4-BE49-F238E27FC236}">
                <a16:creationId xmlns:a16="http://schemas.microsoft.com/office/drawing/2014/main" id="{69DA053E-E152-2002-CF05-FF6718B8D9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FBE07F-C0C7-4383-D894-6D8659A3EE7C}"/>
              </a:ext>
            </a:extLst>
          </p:cNvPr>
          <p:cNvSpPr>
            <a:spLocks noGrp="1"/>
          </p:cNvSpPr>
          <p:nvPr>
            <p:ph type="sldNum" sz="quarter" idx="12"/>
          </p:nvPr>
        </p:nvSpPr>
        <p:spPr/>
        <p:txBody>
          <a:bodyPr/>
          <a:lstStyle/>
          <a:p>
            <a:fld id="{EBAF1892-C992-4663-BA65-EFCDD63CDAD4}" type="slidenum">
              <a:rPr lang="en-GB" smtClean="0"/>
              <a:t>‹#›</a:t>
            </a:fld>
            <a:endParaRPr lang="en-GB"/>
          </a:p>
        </p:txBody>
      </p:sp>
    </p:spTree>
    <p:extLst>
      <p:ext uri="{BB962C8B-B14F-4D97-AF65-F5344CB8AC3E}">
        <p14:creationId xmlns:p14="http://schemas.microsoft.com/office/powerpoint/2010/main" val="498265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7E7E73-9EED-FAE4-D8B4-47E8C5730C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1714B0-E2EB-315B-DB0F-CFFE019245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23B0CD-B660-4A4A-0CA2-9230272FB3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F5804-0779-46B4-A053-927C2D45BF7D}" type="datetimeFigureOut">
              <a:rPr lang="en-GB" smtClean="0"/>
              <a:t>23/02/2025</a:t>
            </a:fld>
            <a:endParaRPr lang="en-GB"/>
          </a:p>
        </p:txBody>
      </p:sp>
      <p:sp>
        <p:nvSpPr>
          <p:cNvPr id="5" name="Footer Placeholder 4">
            <a:extLst>
              <a:ext uri="{FF2B5EF4-FFF2-40B4-BE49-F238E27FC236}">
                <a16:creationId xmlns:a16="http://schemas.microsoft.com/office/drawing/2014/main" id="{01DF2347-0705-E709-F593-556E8C4BD9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4865E2-BB1B-1B07-DF3F-5808FAB103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F1892-C992-4663-BA65-EFCDD63CDAD4}" type="slidenum">
              <a:rPr lang="en-GB" smtClean="0"/>
              <a:t>‹#›</a:t>
            </a:fld>
            <a:endParaRPr lang="en-GB"/>
          </a:p>
        </p:txBody>
      </p:sp>
    </p:spTree>
    <p:extLst>
      <p:ext uri="{BB962C8B-B14F-4D97-AF65-F5344CB8AC3E}">
        <p14:creationId xmlns:p14="http://schemas.microsoft.com/office/powerpoint/2010/main" val="4226936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hyperlink" Target="http://www.36rules.com/"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3.jpg"/><Relationship Id="rId4" Type="http://schemas.openxmlformats.org/officeDocument/2006/relationships/image" Target="../media/image2.png"/></Relationships>
</file>

<file path=ppt/slides/_rels/slide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3.jpg"/><Relationship Id="rId4" Type="http://schemas.openxmlformats.org/officeDocument/2006/relationships/image" Target="../media/image2.png"/></Relationships>
</file>

<file path=ppt/slides/_rels/slide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jpg"/><Relationship Id="rId4" Type="http://schemas.openxmlformats.org/officeDocument/2006/relationships/image" Target="../media/image2.png"/></Relationships>
</file>

<file path=ppt/slides/_rels/slide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3.jpg"/><Relationship Id="rId4" Type="http://schemas.openxmlformats.org/officeDocument/2006/relationships/image" Target="../media/image2.png"/></Relationships>
</file>

<file path=ppt/slides/_rels/slide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3.jpg"/><Relationship Id="rId4" Type="http://schemas.openxmlformats.org/officeDocument/2006/relationships/image" Target="../media/image2.png"/></Relationships>
</file>

<file path=ppt/slides/_rels/slide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1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3.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1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3.jpg"/><Relationship Id="rId4" Type="http://schemas.openxmlformats.org/officeDocument/2006/relationships/image" Target="../media/image2.png"/></Relationships>
</file>

<file path=ppt/slides/_rels/slide1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1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3.jpg"/><Relationship Id="rId4" Type="http://schemas.openxmlformats.org/officeDocument/2006/relationships/image" Target="../media/image2.png"/></Relationships>
</file>

<file path=ppt/slides/_rels/slide1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1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3.jpg"/><Relationship Id="rId4" Type="http://schemas.openxmlformats.org/officeDocument/2006/relationships/image" Target="../media/image2.png"/></Relationships>
</file>

<file path=ppt/slides/_rels/slide1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1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3.jpg"/><Relationship Id="rId4" Type="http://schemas.openxmlformats.org/officeDocument/2006/relationships/image" Target="../media/image2.png"/></Relationships>
</file>

<file path=ppt/slides/_rels/slide1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1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3.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1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1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3.jpg"/><Relationship Id="rId4" Type="http://schemas.openxmlformats.org/officeDocument/2006/relationships/image" Target="../media/image2.png"/></Relationships>
</file>

<file path=ppt/slides/_rels/slide1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147.xml.rels><?xml version="1.0" encoding="UTF-8" standalone="yes"?>
<Relationships xmlns="http://schemas.openxmlformats.org/package/2006/relationships"><Relationship Id="rId3" Type="http://schemas.openxmlformats.org/officeDocument/2006/relationships/hyperlink" Target="http://www.facebook.com/john,mcveigh" TargetMode="External"/><Relationship Id="rId7"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www.linkedin.com/in/john-james-mcveigh" TargetMode="External"/><Relationship Id="rId4" Type="http://schemas.openxmlformats.org/officeDocument/2006/relationships/hyperlink" Target="http://www.instagram.com/johnjamesmcveigh"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3.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9" Type="http://schemas.openxmlformats.org/officeDocument/2006/relationships/image" Target="../media/image40.png"/><Relationship Id="rId3" Type="http://schemas.openxmlformats.org/officeDocument/2006/relationships/image" Target="../media/image1.png"/><Relationship Id="rId21" Type="http://schemas.openxmlformats.org/officeDocument/2006/relationships/image" Target="../media/image22.png"/><Relationship Id="rId34" Type="http://schemas.openxmlformats.org/officeDocument/2006/relationships/image" Target="../media/image35.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image" Target="../media/image39.png"/><Relationship Id="rId2" Type="http://schemas.openxmlformats.org/officeDocument/2006/relationships/image" Target="../media/image2.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8.png"/><Relationship Id="rId40" Type="http://schemas.openxmlformats.org/officeDocument/2006/relationships/image" Target="../media/image41.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36" Type="http://schemas.openxmlformats.org/officeDocument/2006/relationships/image" Target="../media/image37.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3.jp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36.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3.jp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3.jp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jp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3.jp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3.jp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3.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3.jp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3.jp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3.jp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3.jp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3.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3.jp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3.jpg"/><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jpg"/><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3.jpg"/><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3.jpg"/><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3.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3.jpg"/><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3.jpg"/><Relationship Id="rId4"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3.jpg"/><Relationship Id="rId4" Type="http://schemas.openxmlformats.org/officeDocument/2006/relationships/image" Target="../media/image2.png"/></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3.jpg"/><Relationship Id="rId4" Type="http://schemas.openxmlformats.org/officeDocument/2006/relationships/image" Target="../media/image2.png"/></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mes@36rules.com"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3">
            <a:extLst>
              <a:ext uri="{FF2B5EF4-FFF2-40B4-BE49-F238E27FC236}">
                <a16:creationId xmlns:a16="http://schemas.microsoft.com/office/drawing/2014/main" id="{8060EB75-BE87-013F-EF3B-18878E8E38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122" r="49295" b="60320"/>
          <a:stretch/>
        </p:blipFill>
        <p:spPr>
          <a:xfrm>
            <a:off x="139620" y="19787"/>
            <a:ext cx="3234613" cy="681135"/>
          </a:xfrm>
          <a:prstGeom prst="rect">
            <a:avLst/>
          </a:prstGeom>
        </p:spPr>
      </p:pic>
      <p:sp>
        <p:nvSpPr>
          <p:cNvPr id="14" name="Rectangle 13">
            <a:extLst>
              <a:ext uri="{FF2B5EF4-FFF2-40B4-BE49-F238E27FC236}">
                <a16:creationId xmlns:a16="http://schemas.microsoft.com/office/drawing/2014/main" id="{E293470B-02FB-4973-8CAA-028BF31408D7}"/>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3"/>
          <a:stretch>
            <a:fillRect/>
          </a:stretch>
        </p:blipFill>
        <p:spPr>
          <a:xfrm>
            <a:off x="7381875" y="3395742"/>
            <a:ext cx="698435" cy="3462257"/>
          </a:xfrm>
          <a:prstGeom prst="rect">
            <a:avLst/>
          </a:prstGeom>
        </p:spPr>
      </p:pic>
      <p:sp>
        <p:nvSpPr>
          <p:cNvPr id="74" name="TextBox 73">
            <a:extLst>
              <a:ext uri="{FF2B5EF4-FFF2-40B4-BE49-F238E27FC236}">
                <a16:creationId xmlns:a16="http://schemas.microsoft.com/office/drawing/2014/main" id="{19DFBFB8-F7F0-460C-64CF-5EE2AC613635}"/>
              </a:ext>
            </a:extLst>
          </p:cNvPr>
          <p:cNvSpPr txBox="1"/>
          <p:nvPr/>
        </p:nvSpPr>
        <p:spPr>
          <a:xfrm>
            <a:off x="329681" y="1047750"/>
            <a:ext cx="6433456" cy="2154436"/>
          </a:xfrm>
          <a:prstGeom prst="rect">
            <a:avLst/>
          </a:prstGeom>
          <a:noFill/>
        </p:spPr>
        <p:txBody>
          <a:bodyPr wrap="square">
            <a:spAutoFit/>
          </a:bodyPr>
          <a:lstStyle/>
          <a:p>
            <a:r>
              <a:rPr lang="en-US" sz="3600" dirty="0">
                <a:solidFill>
                  <a:srgbClr val="342563"/>
                </a:solidFill>
                <a:latin typeface="+mn-lt"/>
                <a:cs typeface="Arial" panose="020B0604020202020204" pitchFamily="34" charset="0"/>
              </a:rPr>
              <a:t>The 36 Rules of Legal Writing</a:t>
            </a:r>
          </a:p>
          <a:p>
            <a:endParaRPr lang="en-US" dirty="0">
              <a:cs typeface="Arial" panose="020B0604020202020204" pitchFamily="34" charset="0"/>
            </a:endParaRPr>
          </a:p>
          <a:p>
            <a:r>
              <a:rPr lang="en-US" sz="2000" dirty="0">
                <a:solidFill>
                  <a:srgbClr val="342563"/>
                </a:solidFill>
                <a:cs typeface="Arial" panose="020B0604020202020204" pitchFamily="34" charset="0"/>
              </a:rPr>
              <a:t>The most important rules for lawyers to know to avoid their most common mistakes in legal writing</a:t>
            </a:r>
          </a:p>
          <a:p>
            <a:endParaRPr lang="en-US" sz="2000" dirty="0">
              <a:solidFill>
                <a:srgbClr val="342563"/>
              </a:solidFill>
              <a:cs typeface="Arial" panose="020B0604020202020204" pitchFamily="34" charset="0"/>
            </a:endParaRPr>
          </a:p>
          <a:p>
            <a:r>
              <a:rPr lang="en-US" sz="2000" dirty="0">
                <a:solidFill>
                  <a:srgbClr val="342563"/>
                </a:solidFill>
                <a:cs typeface="Arial" panose="020B0604020202020204" pitchFamily="34" charset="0"/>
              </a:rPr>
              <a:t>John James McVeigh DTEFL, MBA, LLM</a:t>
            </a:r>
          </a:p>
        </p:txBody>
      </p:sp>
      <p:pic>
        <p:nvPicPr>
          <p:cNvPr id="77" name="Picture 76">
            <a:extLst>
              <a:ext uri="{FF2B5EF4-FFF2-40B4-BE49-F238E27FC236}">
                <a16:creationId xmlns:a16="http://schemas.microsoft.com/office/drawing/2014/main" id="{9C41257C-3E40-801D-68FF-1083F98A07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2" name="Rectangle 81">
            <a:extLst>
              <a:ext uri="{FF2B5EF4-FFF2-40B4-BE49-F238E27FC236}">
                <a16:creationId xmlns:a16="http://schemas.microsoft.com/office/drawing/2014/main" id="{A777D30E-824F-C513-E772-9F3FBD1ACC30}"/>
              </a:ext>
            </a:extLst>
          </p:cNvPr>
          <p:cNvSpPr/>
          <p:nvPr/>
        </p:nvSpPr>
        <p:spPr>
          <a:xfrm>
            <a:off x="7613780" y="1370524"/>
            <a:ext cx="849085" cy="1845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286828D1-84CF-B572-3E52-8015CAF781F4}"/>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7746755-A7FF-E3BE-987A-85D0AF680AAF}"/>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79550476-1A38-64FE-D2F0-299ECAE3C999}"/>
              </a:ext>
            </a:extLst>
          </p:cNvPr>
          <p:cNvPicPr>
            <a:picLocks noChangeAspect="1"/>
          </p:cNvPicPr>
          <p:nvPr/>
        </p:nvPicPr>
        <p:blipFill>
          <a:blip r:embed="rId5"/>
          <a:stretch>
            <a:fillRect/>
          </a:stretch>
        </p:blipFill>
        <p:spPr>
          <a:xfrm>
            <a:off x="139620" y="5846105"/>
            <a:ext cx="7160518" cy="1013460"/>
          </a:xfrm>
          <a:prstGeom prst="rect">
            <a:avLst/>
          </a:prstGeom>
        </p:spPr>
      </p:pic>
      <p:sp>
        <p:nvSpPr>
          <p:cNvPr id="8" name="Rectangle 7">
            <a:extLst>
              <a:ext uri="{FF2B5EF4-FFF2-40B4-BE49-F238E27FC236}">
                <a16:creationId xmlns:a16="http://schemas.microsoft.com/office/drawing/2014/main" id="{7B01D8EE-9B10-DA2B-0D8F-847F47EF6657}"/>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433C2449-AAA0-E246-3EA0-00EFB3003BF4}"/>
              </a:ext>
            </a:extLst>
          </p:cNvPr>
          <p:cNvPicPr>
            <a:picLocks noChangeAspect="1"/>
          </p:cNvPicPr>
          <p:nvPr/>
        </p:nvPicPr>
        <p:blipFill>
          <a:blip r:embed="rId3"/>
          <a:stretch>
            <a:fillRect/>
          </a:stretch>
        </p:blipFill>
        <p:spPr>
          <a:xfrm>
            <a:off x="4031226" y="1"/>
            <a:ext cx="1884603" cy="1028008"/>
          </a:xfrm>
          <a:prstGeom prst="rect">
            <a:avLst/>
          </a:prstGeom>
        </p:spPr>
      </p:pic>
      <p:sp>
        <p:nvSpPr>
          <p:cNvPr id="4" name="Rectangle 3">
            <a:extLst>
              <a:ext uri="{FF2B5EF4-FFF2-40B4-BE49-F238E27FC236}">
                <a16:creationId xmlns:a16="http://schemas.microsoft.com/office/drawing/2014/main" id="{6E03F958-C211-F061-DD5F-21F8BC0CC6ED}"/>
              </a:ext>
            </a:extLst>
          </p:cNvPr>
          <p:cNvSpPr/>
          <p:nvPr/>
        </p:nvSpPr>
        <p:spPr>
          <a:xfrm>
            <a:off x="7454448" y="1427102"/>
            <a:ext cx="4407871" cy="14840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0" name="Table 79">
            <a:extLst>
              <a:ext uri="{FF2B5EF4-FFF2-40B4-BE49-F238E27FC236}">
                <a16:creationId xmlns:a16="http://schemas.microsoft.com/office/drawing/2014/main" id="{90362A1E-67AC-4B56-0C90-11263CB488A1}"/>
              </a:ext>
            </a:extLst>
          </p:cNvPr>
          <p:cNvGraphicFramePr>
            <a:graphicFrameLocks noGrp="1"/>
          </p:cNvGraphicFramePr>
          <p:nvPr>
            <p:extLst>
              <p:ext uri="{D42A27DB-BD31-4B8C-83A1-F6EECF244321}">
                <p14:modId xmlns:p14="http://schemas.microsoft.com/office/powerpoint/2010/main" val="2601536521"/>
              </p:ext>
            </p:extLst>
          </p:nvPr>
        </p:nvGraphicFramePr>
        <p:xfrm>
          <a:off x="7972268" y="1454098"/>
          <a:ext cx="3962624" cy="1280160"/>
        </p:xfrm>
        <a:graphic>
          <a:graphicData uri="http://schemas.openxmlformats.org/drawingml/2006/table">
            <a:tbl>
              <a:tblPr firstRow="1" firstCol="1" bandRow="1">
                <a:tableStyleId>{5C22544A-7EE6-4342-B048-85BDC9FD1C3A}</a:tableStyleId>
              </a:tblPr>
              <a:tblGrid>
                <a:gridCol w="803719">
                  <a:extLst>
                    <a:ext uri="{9D8B030D-6E8A-4147-A177-3AD203B41FA5}">
                      <a16:colId xmlns:a16="http://schemas.microsoft.com/office/drawing/2014/main" val="2846701074"/>
                    </a:ext>
                  </a:extLst>
                </a:gridCol>
                <a:gridCol w="3158905">
                  <a:extLst>
                    <a:ext uri="{9D8B030D-6E8A-4147-A177-3AD203B41FA5}">
                      <a16:colId xmlns:a16="http://schemas.microsoft.com/office/drawing/2014/main" val="2835232260"/>
                    </a:ext>
                  </a:extLst>
                </a:gridCol>
              </a:tblGrid>
              <a:tr h="0">
                <a:tc>
                  <a:txBody>
                    <a:bodyPr/>
                    <a:lstStyle/>
                    <a:p>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r>
                        <a:rPr lang="en-GB" sz="1400" b="0" dirty="0">
                          <a:solidFill>
                            <a:srgbClr val="002060"/>
                          </a:solidFill>
                          <a:latin typeface="+mn-lt"/>
                          <a:cs typeface="Arial" panose="020B0604020202020204" pitchFamily="34" charset="0"/>
                        </a:rPr>
                        <a:t>John James McVeigh DTEFL, MBA, LLM</a:t>
                      </a:r>
                      <a:br>
                        <a:rPr lang="en-GB" sz="1400" b="0" dirty="0">
                          <a:solidFill>
                            <a:srgbClr val="002060"/>
                          </a:solidFill>
                          <a:latin typeface="+mn-lt"/>
                          <a:cs typeface="Arial" panose="020B0604020202020204" pitchFamily="34" charset="0"/>
                        </a:rPr>
                      </a:br>
                      <a:r>
                        <a:rPr lang="en-GB" sz="1400" b="0" dirty="0">
                          <a:solidFill>
                            <a:srgbClr val="002060"/>
                          </a:solidFill>
                          <a:latin typeface="+mn-lt"/>
                          <a:cs typeface="Arial" panose="020B0604020202020204" pitchFamily="34" charset="0"/>
                        </a:rPr>
                        <a:t>Chief Executive Officer, Nixedonia</a:t>
                      </a:r>
                      <a:br>
                        <a:rPr lang="en-GB" sz="1400" b="0" dirty="0">
                          <a:solidFill>
                            <a:srgbClr val="002060"/>
                          </a:solidFill>
                          <a:latin typeface="+mn-lt"/>
                          <a:cs typeface="Arial" panose="020B0604020202020204" pitchFamily="34" charset="0"/>
                        </a:rPr>
                      </a:br>
                      <a:br>
                        <a:rPr lang="en-GB" sz="1400" b="0" dirty="0">
                          <a:solidFill>
                            <a:srgbClr val="002060"/>
                          </a:solidFill>
                          <a:latin typeface="+mn-lt"/>
                          <a:cs typeface="Arial" panose="020B0604020202020204" pitchFamily="34" charset="0"/>
                        </a:rPr>
                      </a:br>
                      <a:r>
                        <a:rPr lang="en-GB" sz="1400" b="0" dirty="0">
                          <a:solidFill>
                            <a:srgbClr val="002060"/>
                          </a:solidFill>
                          <a:latin typeface="+mn-lt"/>
                          <a:cs typeface="Arial" panose="020B0604020202020204" pitchFamily="34" charset="0"/>
                        </a:rPr>
                        <a:t>+44-7534-729-009 (Mobile &amp; WhatsApp)</a:t>
                      </a:r>
                      <a:br>
                        <a:rPr lang="en-GB" sz="1400" b="0" dirty="0">
                          <a:solidFill>
                            <a:srgbClr val="002060"/>
                          </a:solidFill>
                          <a:latin typeface="+mn-lt"/>
                          <a:cs typeface="Arial" panose="020B0604020202020204" pitchFamily="34" charset="0"/>
                        </a:rPr>
                      </a:br>
                      <a:r>
                        <a:rPr lang="en-GB" sz="1400" b="0" dirty="0">
                          <a:solidFill>
                            <a:srgbClr val="002060"/>
                          </a:solidFill>
                          <a:latin typeface="+mn-lt"/>
                          <a:cs typeface="Arial" panose="020B0604020202020204" pitchFamily="34" charset="0"/>
                          <a:hlinkClick r:id="rId6"/>
                        </a:rPr>
                        <a:t>james@36rules.com</a:t>
                      </a:r>
                      <a:r>
                        <a:rPr lang="en-GB" sz="1400" b="0" dirty="0">
                          <a:solidFill>
                            <a:srgbClr val="002060"/>
                          </a:solidFill>
                          <a:latin typeface="+mn-lt"/>
                          <a:cs typeface="Arial" panose="020B0604020202020204" pitchFamily="34" charset="0"/>
                        </a:rPr>
                        <a:t> </a:t>
                      </a:r>
                      <a:br>
                        <a:rPr lang="en-GB" sz="1400" b="0" dirty="0">
                          <a:solidFill>
                            <a:srgbClr val="002060"/>
                          </a:solidFill>
                          <a:latin typeface="+mn-lt"/>
                          <a:cs typeface="Arial" panose="020B0604020202020204" pitchFamily="34" charset="0"/>
                        </a:rPr>
                      </a:br>
                      <a:r>
                        <a:rPr lang="en-GB" sz="1400" b="0" dirty="0">
                          <a:solidFill>
                            <a:srgbClr val="002060"/>
                          </a:solidFill>
                          <a:latin typeface="+mn-lt"/>
                          <a:cs typeface="Arial" panose="020B0604020202020204" pitchFamily="34" charset="0"/>
                          <a:hlinkClick r:id="rId7"/>
                        </a:rPr>
                        <a:t>http://www.36rules.com/</a:t>
                      </a:r>
                      <a:r>
                        <a:rPr lang="en-GB" sz="1400" b="0" dirty="0">
                          <a:solidFill>
                            <a:srgbClr val="002060"/>
                          </a:solidFill>
                          <a:latin typeface="+mn-lt"/>
                          <a:cs typeface="Arial" panose="020B0604020202020204" pitchFamily="34" charset="0"/>
                        </a:rPr>
                        <a:t> </a:t>
                      </a:r>
                      <a:r>
                        <a:rPr lang="en-GB" sz="1400" b="0" u="none" strike="noStrike" dirty="0">
                          <a:effectLst/>
                        </a:rPr>
                        <a:t> </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583884758"/>
                  </a:ext>
                </a:extLst>
              </a:tr>
            </a:tbl>
          </a:graphicData>
        </a:graphic>
      </p:graphicFrame>
      <p:pic>
        <p:nvPicPr>
          <p:cNvPr id="11" name="Picture 10" descr="A person in a black suit&#10;&#10;AI-generated content may be incorrect.">
            <a:extLst>
              <a:ext uri="{FF2B5EF4-FFF2-40B4-BE49-F238E27FC236}">
                <a16:creationId xmlns:a16="http://schemas.microsoft.com/office/drawing/2014/main" id="{322579F9-02CC-0701-F605-2E405CEF12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54448" y="1508753"/>
            <a:ext cx="1225505" cy="1225505"/>
          </a:xfrm>
          <a:prstGeom prst="rect">
            <a:avLst/>
          </a:prstGeom>
        </p:spPr>
      </p:pic>
    </p:spTree>
    <p:extLst>
      <p:ext uri="{BB962C8B-B14F-4D97-AF65-F5344CB8AC3E}">
        <p14:creationId xmlns:p14="http://schemas.microsoft.com/office/powerpoint/2010/main" val="2252430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64D2E-E9F8-A214-6A7B-16CBE31DB740}"/>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61EEDDA9-C0BE-D5D8-5911-16D5B6A0B05E}"/>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17ECE41D-D36B-B414-205D-CC45CF1A9F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BF9E6035-040E-BE91-589D-65AB8020CBEA}"/>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D18119A4-BABD-2616-5E89-B7F93B40105B}"/>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595BF1D-5525-A4B1-4648-5C825CF00327}"/>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41212F2-159A-B089-E7B2-2ACCF272C2D6}"/>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23A0992-2094-96EB-30B6-C7A8F2745471}"/>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32AF8E1-895B-10F5-8CF1-D65668E61E7B}"/>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14D1142-C54F-3DF4-E60E-59C4342C1B89}"/>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E48E817-6A3F-B7A2-5671-79937CB6D3AD}"/>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AB753CB-D174-4158-F117-191827F13E06}"/>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7256015-AC8E-6CC7-C3AF-1DC6252829BB}"/>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F200695A-220C-A359-8B4D-E93925965644}"/>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A6F7F1B9-91BD-320C-DCAB-7290A60007BF}"/>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5E24D63-149C-7709-AACD-D0951C715DD9}"/>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0A48DB07-4F26-732E-0658-F00734A9AE46}"/>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BB94A7A-7289-8B11-0385-6ED68FB6D0CD}"/>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CEAED6F-AA68-4BAC-CE21-FA5563C1F85A}"/>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5DB18B29-949F-BE65-D5EC-E31760589EFB}"/>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D68C666B-8670-9FFD-E49C-E242FEFAD0B3}"/>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D8417FEE-D6F7-1435-4CFE-2034B093EB34}"/>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50F65C29-A5C9-C86F-D066-F71AADEDC910}"/>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AFE5F25-F7A2-E777-5553-B29BEF4C8062}"/>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CBA7B870-85B8-D1AA-6C1C-DC681EC22557}"/>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103FCDCA-8BAF-5E74-8095-DC0A47C0359E}"/>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AE72B7-79D7-1033-E56A-9B1C129C4F19}"/>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4F8B6E0B-A531-B825-BFF6-97DF48E10ABA}"/>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B4FA792B-9500-764A-D1A9-BD48CBDB5827}"/>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99B87960-F29B-403A-0F4E-62E3C0A424DF}"/>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3165E9ED-D04A-6BC7-3253-B78275299B25}"/>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F1B5410B-7564-DEDC-9383-CD4CDF112B86}"/>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4BE9D5AB-16BA-2469-27C1-A962AFE17B5D}"/>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B9D590B8-A15C-7F93-4DD0-B7495C174A6D}"/>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738EB6A-1ADE-7BEA-CF72-1E80B55B6FE2}"/>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7F4A4994-BF99-03F2-A329-80B895959BAC}"/>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8C50C9B0-D1E4-2018-0B8C-CCF561E87A42}"/>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0F453785-16BF-1B06-2C52-034618EDD51E}"/>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19015DFB-E666-27AB-3193-AAE23395421E}"/>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0ED81607-2546-5BFE-6696-D6D880C4DEA4}"/>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BEBDAF9-65BE-A75A-0039-1E050E9A1B40}"/>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E14DC3B-476A-2F85-60F2-6709E6B6B52E}"/>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21F0D813-3390-30E6-8498-9A56CBECE682}"/>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36AD161E-A663-2FF1-9313-CB48D66EA671}"/>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22DFA75B-8568-5F87-BDCD-1377AA40BB73}"/>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F568D6D6-E108-40BB-BC2F-1074887A2FA4}"/>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99127087-CFCD-EF2E-6613-7FB5EE4B8DE7}"/>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CC001AB-823C-1144-64FA-0171DEC94787}"/>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9C7A039C-0DF4-A2C6-D21F-622AECDC0A8B}"/>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F4CFA10E-7DA1-7259-2A23-E280F5BB1F91}"/>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E43C2161-5D7F-25E8-37AB-5DBAB077CFFC}"/>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E6CEDB3-19A1-2F86-1C84-4DCC368F69A6}"/>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9C2564EB-1194-0557-7937-D9642D182A0B}"/>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391CA6C8-BEBB-0697-8DDB-86846765EFB7}"/>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D8FECDAA-F934-9B21-7713-FFE60D8CE449}"/>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56C7FAB5-96F6-973C-D64F-70170491FCFE}"/>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AE012EF7-D4D1-6B7A-278C-D3BE26516BB1}"/>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1C1CA877-42F0-84A9-257B-285B2C1B1978}"/>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B7FA375C-BD92-3A92-EA15-074B2BB6F893}"/>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B8BA4943-62D0-DE17-13E2-FFBC53A1C5E5}"/>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62D846C2-F81E-913C-31A0-E1BC269685CF}"/>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2F130DE0-D4C8-C31A-F2E7-DFA62C15DF2C}"/>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0AE5F127-01C0-15F1-6182-61152B5B4F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0FA5CDA2-2D64-9916-84EA-1FEDFEE756A9}"/>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30C22B21-B221-9680-C865-795D4833488C}"/>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B7DAD111-9BE3-C514-C863-75C2578238D0}"/>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0D4906F4-5B1F-FD8E-D8D9-3D5AE4F43DCC}"/>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Exercises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F16D5428-D633-542F-A415-A8D76F49F10A}"/>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0C6376EF-7FC9-E287-84A6-043E442C0151}"/>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75F578F3-9DEA-51A5-8480-CD90635CE1DB}"/>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A3B0D02-2F63-2A12-14B4-3C795130F963}"/>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3AD76B46-DB98-03BB-D551-ABD9F310618C}"/>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FF0CD571-FF08-578C-2D5B-52681439ECF0}"/>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C3988FFF-6779-2F53-7EE9-19B133F522EE}"/>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8531FE0E-8CF2-3ABE-01AB-80D5A545221A}"/>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167D2F0F-26D8-63A4-C768-03164C55A362}"/>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8A34006F-1501-0BDD-46AE-AAC7864FC989}"/>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6C89DDF9-0451-0791-15C1-8D88E3D2E6BE}"/>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C211A594-8AB8-AA88-58AD-B89B790998F5}"/>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id="{004D666B-E4D3-7429-9A08-A2C9C65C6A49}"/>
              </a:ext>
            </a:extLst>
          </p:cNvPr>
          <p:cNvSpPr txBox="1"/>
          <p:nvPr/>
        </p:nvSpPr>
        <p:spPr>
          <a:xfrm>
            <a:off x="490704" y="1199503"/>
            <a:ext cx="6093724" cy="3416320"/>
          </a:xfrm>
          <a:prstGeom prst="rect">
            <a:avLst/>
          </a:prstGeom>
          <a:noFill/>
        </p:spPr>
        <p:txBody>
          <a:bodyPr wrap="square">
            <a:spAutoFit/>
          </a:bodyPr>
          <a:lstStyle/>
          <a:p>
            <a:pPr algn="just"/>
            <a:r>
              <a:rPr lang="en-GB" sz="3600" dirty="0">
                <a:solidFill>
                  <a:srgbClr val="002060"/>
                </a:solidFill>
                <a:effectLst/>
                <a:latin typeface="+mj-lt"/>
                <a:ea typeface="Aptos" panose="020B0004020202020204" pitchFamily="34" charset="0"/>
              </a:rPr>
              <a:t>Owing to the fact that the appellate brief was replete with superfluous verbiage, the reviewing panel expended an inordinate amount of time parsing its substantive content. </a:t>
            </a:r>
            <a:endParaRPr lang="en-GB" sz="3600" dirty="0">
              <a:solidFill>
                <a:srgbClr val="002060"/>
              </a:solidFill>
              <a:latin typeface="+mj-lt"/>
            </a:endParaRPr>
          </a:p>
        </p:txBody>
      </p:sp>
      <p:sp>
        <p:nvSpPr>
          <p:cNvPr id="85" name="TextBox 84">
            <a:extLst>
              <a:ext uri="{FF2B5EF4-FFF2-40B4-BE49-F238E27FC236}">
                <a16:creationId xmlns:a16="http://schemas.microsoft.com/office/drawing/2014/main" id="{9A6012F6-F4BC-5347-CE8B-B831BADF9BA9}"/>
              </a:ext>
            </a:extLst>
          </p:cNvPr>
          <p:cNvSpPr txBox="1"/>
          <p:nvPr/>
        </p:nvSpPr>
        <p:spPr>
          <a:xfrm>
            <a:off x="7498586" y="1452765"/>
            <a:ext cx="4294353" cy="1200329"/>
          </a:xfrm>
          <a:prstGeom prst="rect">
            <a:avLst/>
          </a:prstGeom>
          <a:noFill/>
        </p:spPr>
        <p:txBody>
          <a:bodyPr wrap="square">
            <a:spAutoFit/>
          </a:bodyPr>
          <a:lstStyle/>
          <a:p>
            <a:r>
              <a:rPr lang="en-GB" sz="1800" b="1" dirty="0">
                <a:solidFill>
                  <a:srgbClr val="002060"/>
                </a:solidFill>
                <a:effectLst/>
                <a:latin typeface="+mj-lt"/>
                <a:ea typeface="Aptos" panose="020B0004020202020204" pitchFamily="34" charset="0"/>
              </a:rPr>
              <a:t>Contact me – John James McVeigh – for the free model answer: </a:t>
            </a:r>
          </a:p>
          <a:p>
            <a:endParaRPr lang="en-GB" dirty="0">
              <a:solidFill>
                <a:srgbClr val="002060"/>
              </a:solidFill>
              <a:latin typeface="+mj-lt"/>
              <a:ea typeface="Aptos" panose="020B0004020202020204" pitchFamily="34" charset="0"/>
            </a:endParaRPr>
          </a:p>
          <a:p>
            <a:r>
              <a:rPr lang="en-GB" sz="1800" dirty="0">
                <a:solidFill>
                  <a:srgbClr val="002060"/>
                </a:solidFill>
                <a:effectLst/>
                <a:latin typeface="+mj-lt"/>
                <a:ea typeface="Aptos" panose="020B0004020202020204" pitchFamily="34" charset="0"/>
                <a:hlinkClick r:id="rId6"/>
              </a:rPr>
              <a:t>james@36rules.com</a:t>
            </a:r>
            <a:r>
              <a:rPr lang="en-GB" sz="1800" dirty="0">
                <a:solidFill>
                  <a:srgbClr val="002060"/>
                </a:solidFill>
                <a:effectLst/>
                <a:latin typeface="+mj-lt"/>
                <a:ea typeface="Aptos" panose="020B0004020202020204" pitchFamily="34" charset="0"/>
              </a:rPr>
              <a:t>  </a:t>
            </a:r>
            <a:endParaRPr lang="en-GB" dirty="0"/>
          </a:p>
        </p:txBody>
      </p:sp>
    </p:spTree>
    <p:extLst>
      <p:ext uri="{BB962C8B-B14F-4D97-AF65-F5344CB8AC3E}">
        <p14:creationId xmlns:p14="http://schemas.microsoft.com/office/powerpoint/2010/main" val="19911307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64A5E-1DEB-3217-0F31-66CC25D5D64B}"/>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2E3ACFEB-9D34-9DA3-4B7C-9CB13D535B71}"/>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C8C38403-0239-E3AF-F052-1279149629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487365CC-6B7D-1315-315C-D1EA22A21A0A}"/>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A2A90607-30F6-356C-6276-BA3C2ED56924}"/>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E87DB195-1928-F82E-D6CC-AF916A5767AC}"/>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781C1A6A-F9AD-BB0E-46C4-D0F2B70D2592}"/>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2DB00AA2-2724-AEF4-6ED4-AAA96E8E020E}"/>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1DF0749F-37FA-82A7-74EB-E9DFE99770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248B46C4-FD57-A65D-B0CB-C02785DFF9EF}"/>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3B44E6ED-BA5B-76C4-4DF2-F65A5FC791D0}"/>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25. The Commas Rules &amp; The Commaphobia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3D0DFCE8-E73E-3D60-9313-BE9F137A4DA6}"/>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9A2FCB49-FCF0-205C-9257-A4579C6AF08D}"/>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363EBF66-5A89-0862-9888-073D6F139259}"/>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25/36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ABB650F-8909-15E6-7535-1EA9BD76DFBE}"/>
              </a:ext>
            </a:extLst>
          </p:cNvPr>
          <p:cNvSpPr txBox="1"/>
          <p:nvPr/>
        </p:nvSpPr>
        <p:spPr>
          <a:xfrm>
            <a:off x="563276" y="1200382"/>
            <a:ext cx="6554975" cy="4154984"/>
          </a:xfrm>
          <a:prstGeom prst="rect">
            <a:avLst/>
          </a:prstGeom>
          <a:noFill/>
        </p:spPr>
        <p:txBody>
          <a:bodyPr wrap="square">
            <a:spAutoFit/>
          </a:bodyPr>
          <a:lstStyle/>
          <a:p>
            <a:pPr algn="just"/>
            <a:r>
              <a:rPr lang="en-GB" sz="2400" dirty="0">
                <a:solidFill>
                  <a:srgbClr val="002060"/>
                </a:solidFill>
                <a:latin typeface="+mj-lt"/>
              </a:rPr>
              <a:t>Commas play a crucial role in preventing ambiguity, particularly in legal drafting. Misuse, such as the infamous “Oxford comma” debate, can have significant legal consequences (e.g., “The contract applies to clients, partners and associates” vs. “The contract applies to clients, partners, and associates”). Equally problematic is </a:t>
            </a:r>
            <a:r>
              <a:rPr lang="en-GB" sz="2400" b="1" dirty="0">
                <a:solidFill>
                  <a:srgbClr val="002060"/>
                </a:solidFill>
                <a:latin typeface="+mj-lt"/>
              </a:rPr>
              <a:t>comma splicing</a:t>
            </a:r>
            <a:r>
              <a:rPr lang="en-GB" sz="2400" dirty="0">
                <a:solidFill>
                  <a:srgbClr val="002060"/>
                </a:solidFill>
                <a:latin typeface="+mj-lt"/>
              </a:rPr>
              <a:t>, where two independent clauses are joined by a comma instead of a period or semi-colon. Avoiding both overuse and underuse of commas is essential to clear and precise legal writing.</a:t>
            </a:r>
          </a:p>
        </p:txBody>
      </p:sp>
    </p:spTree>
    <p:extLst>
      <p:ext uri="{BB962C8B-B14F-4D97-AF65-F5344CB8AC3E}">
        <p14:creationId xmlns:p14="http://schemas.microsoft.com/office/powerpoint/2010/main" val="39796012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9F473-1E38-D9C4-B666-900605CF00C6}"/>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2594B7D9-8F69-868A-7842-2CD6DA257A76}"/>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5B45ED79-365D-1E47-B28A-4BC1FBB7A2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B9ABDC84-CA3A-A95F-1664-E414E48525DB}"/>
              </a:ext>
            </a:extLst>
          </p:cNvPr>
          <p:cNvSpPr/>
          <p:nvPr/>
        </p:nvSpPr>
        <p:spPr>
          <a:xfrm>
            <a:off x="1609725" y="1047750"/>
            <a:ext cx="5772150" cy="11749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0CD47BBB-5248-6F37-303B-7936092BC474}"/>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1BA9B47F-D5ED-447F-9BC9-64F588E4DBD3}"/>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00FD346B-59E9-58D9-ACE2-7958B3B2DE09}"/>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31A5A999-1C59-D739-4A88-5610F36D88DB}"/>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7221A9D7-4C80-3F1B-E6DA-B53C05ED9A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568E3CA7-1129-FD2F-8A27-7F322090E898}"/>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7EC3745-8C42-AF41-5C0A-32A7A2769654}"/>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25. The Commas Rules &amp; The Commaphobia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7B74D77D-C31E-8EED-7B07-7134A6054092}"/>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0E7D3EF4-B84F-7BA6-E4A7-34B16CAA8244}"/>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C1AA0E23-B956-1E7B-0F0B-26BD4253919E}"/>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25/36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19CF9917-6238-E2FD-FFBD-24714B582C5E}"/>
              </a:ext>
            </a:extLst>
          </p:cNvPr>
          <p:cNvSpPr txBox="1"/>
          <p:nvPr/>
        </p:nvSpPr>
        <p:spPr>
          <a:xfrm>
            <a:off x="563277" y="1200382"/>
            <a:ext cx="6098344" cy="2677656"/>
          </a:xfrm>
          <a:prstGeom prst="rect">
            <a:avLst/>
          </a:prstGeom>
          <a:noFill/>
        </p:spPr>
        <p:txBody>
          <a:bodyPr wrap="square">
            <a:spAutoFit/>
          </a:bodyPr>
          <a:lstStyle/>
          <a:p>
            <a:r>
              <a:rPr lang="en-GB" sz="2400" b="1" dirty="0">
                <a:solidFill>
                  <a:srgbClr val="002060"/>
                </a:solidFill>
                <a:latin typeface="+mj-lt"/>
              </a:rPr>
              <a:t>Mistake:</a:t>
            </a:r>
            <a:br>
              <a:rPr lang="en-GB" sz="2400" dirty="0">
                <a:solidFill>
                  <a:srgbClr val="002060"/>
                </a:solidFill>
                <a:latin typeface="+mj-lt"/>
              </a:rPr>
            </a:br>
            <a:r>
              <a:rPr lang="en-GB" sz="2400" dirty="0">
                <a:solidFill>
                  <a:srgbClr val="002060"/>
                </a:solidFill>
                <a:latin typeface="+mj-lt"/>
              </a:rPr>
              <a:t>The court ruled that the agreement was invalid and therefore unenforceable.</a:t>
            </a:r>
          </a:p>
          <a:p>
            <a:endParaRPr lang="en-GB" sz="2400" dirty="0">
              <a:solidFill>
                <a:srgbClr val="002060"/>
              </a:solidFill>
              <a:latin typeface="+mj-lt"/>
            </a:endParaRPr>
          </a:p>
          <a:p>
            <a:r>
              <a:rPr lang="en-GB" sz="2400" b="1" dirty="0">
                <a:solidFill>
                  <a:srgbClr val="002060"/>
                </a:solidFill>
                <a:latin typeface="+mj-lt"/>
              </a:rPr>
              <a:t>Correction:</a:t>
            </a:r>
            <a:br>
              <a:rPr lang="en-GB" sz="2400" dirty="0">
                <a:solidFill>
                  <a:srgbClr val="002060"/>
                </a:solidFill>
                <a:latin typeface="+mj-lt"/>
              </a:rPr>
            </a:br>
            <a:r>
              <a:rPr lang="en-GB" sz="2400" dirty="0">
                <a:solidFill>
                  <a:srgbClr val="002060"/>
                </a:solidFill>
                <a:latin typeface="+mj-lt"/>
              </a:rPr>
              <a:t>The court ruled that the agreement was invalid, and therefore, unenforceable.</a:t>
            </a:r>
          </a:p>
        </p:txBody>
      </p:sp>
    </p:spTree>
    <p:extLst>
      <p:ext uri="{BB962C8B-B14F-4D97-AF65-F5344CB8AC3E}">
        <p14:creationId xmlns:p14="http://schemas.microsoft.com/office/powerpoint/2010/main" val="155254426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10D5E-DB90-0F7B-BC6A-B186C5DEAE2E}"/>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F4F92958-808E-4068-FFD6-517CCE4E24C6}"/>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6103D09C-1903-7E0B-B612-D1417177B1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29324A93-CB4B-0305-0467-1C64A810C3FC}"/>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35495D51-7B08-163C-E2CF-0DFC215AE9B3}"/>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FA6F4B1-FBF0-BBB9-978F-997A8110FFD9}"/>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79E49AB-88B3-CE33-20BB-CEB1DE45C792}"/>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006E374-77D1-51E2-76B3-10A3D1B483D2}"/>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5ACE7D-CE6E-C1B1-3523-382D8180F62B}"/>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E8E61C4-9B69-5955-AEAB-393E0CF54863}"/>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11A4BB5-9ACF-664A-A2C2-B2DCE2C272BA}"/>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93EB234-7403-F805-5690-2B6767FEE45E}"/>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E88DFDC-BC0B-A92B-F2BB-0402AECC88F2}"/>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895D55A-51AC-3707-104A-649CEA5B21D9}"/>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325C668C-5402-9541-1493-3EAEA0591DE2}"/>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7D379D3-662D-8AC1-1C39-D1C9DA680C6C}"/>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A98CC1A-C715-65A5-CB27-155D9C2D6254}"/>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96FA52CD-23D4-E2FF-64CD-E2C40119EB50}"/>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D686322F-4B75-BE49-451C-453206D5F4F7}"/>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E7C44C5-732C-A359-E1A6-2435C69D61BB}"/>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ABA38271-1BE0-59E3-20D1-91848F4F8386}"/>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F064F84-8CDB-B7B1-99C5-641A6D41D878}"/>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266EDC83-53B2-514C-3852-C21DE4CF8DF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DF5546B7-27FE-85CC-A8B4-DDB81AFDE353}"/>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AB722BAE-1377-290F-5FFB-71A9A72312C4}"/>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7E59CDDA-C62E-497C-F12F-DD7DEBF8F4BB}"/>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D23BBDFD-6317-3823-14CF-537211367A6C}"/>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F6AD6A22-D4F0-AC59-9A81-15D096B719EB}"/>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3DD55BC-79C6-48ED-FA1A-CADF172C2A00}"/>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1ACA16E1-AA2C-19C5-3BD3-C1086F3AA1BC}"/>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68E120B-A442-1E20-0B25-F4A76200DEED}"/>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DA8A056-083D-C16F-1380-5F01B05FB688}"/>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3653742E-D7AD-0E7D-D10C-B22DA0AC1294}"/>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3B49E894-713A-7677-1F3D-3371A138988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C906654B-AD6B-C372-FBC7-3C8C8B610C3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40686455-640A-1FF8-7DE4-D9589447DB9F}"/>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5BEB95D6-4732-397A-27FE-B46ADF6ACE34}"/>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709C939F-CE9D-5838-C32C-A6D5CEBCA96B}"/>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FA7324B8-AEC6-4C3B-DC28-57C1A7AE62F2}"/>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C158D0C6-7F1D-51CD-72AC-B37C45EA7CD2}"/>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C489016A-D59F-255B-4841-4C4818B9DE6A}"/>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F6226371-8114-B461-5F48-EFD64E685770}"/>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6672A360-6C9D-7829-A4D8-10718EBACA86}"/>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36D088CB-C91C-FB5A-BA2E-196A5743F1CF}"/>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5F2FFFA5-4911-E783-6226-C4837213AD19}"/>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F284E60F-7655-2630-21F7-481FDF631025}"/>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37B05CA2-DF50-104C-D3FA-35061A068A4A}"/>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D4CE762D-3389-8DF0-7C23-33A567464DB0}"/>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7110C54-0F8F-94C7-8744-D3BAAC05C763}"/>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7886B5D7-DF4E-EA2A-8264-3B859CEDA27C}"/>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D6244C7A-F53D-63DE-9BB4-C0D8E33D96A7}"/>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240DB9BE-1E3C-016C-850E-48D86327C408}"/>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F9493312-5246-ECE3-C10C-E6FD4D410E8F}"/>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50FB6787-D923-CC59-6F8F-6A5DC56D4EE2}"/>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A88D5054-BB3C-617D-3D4F-3682E8BED937}"/>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5A5F051F-B308-B51A-68CE-3E7081B4CCBE}"/>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EF77E790-83DD-6119-1FEE-B811EE1E6ACA}"/>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0F7B877F-B078-2BA4-FA6F-7CF65A9091A9}"/>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7BA45DC1-B2B2-2906-23A0-D2A42A2CA2E3}"/>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B4CC0CD1-4310-F203-7EFC-FD07994484F3}"/>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9013A3AA-2E6F-8772-07D4-BE4DEAADB257}"/>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D5ACCDC5-EE35-B6A0-F9E3-F96C0A6337AB}"/>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ABDC3D73-353B-4AA1-631E-3870601BAC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3694BE52-1599-617B-272F-26738EBCD278}"/>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F36C2B5-BE80-E1F4-C215-E03B65B7DDE5}"/>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4F83422E-D329-41F3-4092-BCA7581DFD44}"/>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F0C004C3-0372-3E49-09C9-D18BF9CD0C25}"/>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Exercises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5DE7A80C-0BEA-F8A1-F105-A85B8F9B6CE1}"/>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EE843DCE-717C-5F42-75F1-EDD20DE663ED}"/>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F085C03B-4305-DC38-CD32-C352D1D56579}"/>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62605FC4-EC80-8EF1-9E23-0156F1B70E3C}"/>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822E3CF-96E8-5A3D-4DEC-51D5D4F6D06B}"/>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808F99B6-12D0-B645-CA1E-A6787D4E558D}"/>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2897924C-B854-78CE-87D5-6771D9FEBEDF}"/>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3077E40D-43AA-27F6-F695-407E8B3AE747}"/>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48517A73-A303-ABDD-2AED-3EFAAE36E144}"/>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CE34EE2A-DCC9-D1F5-DC1E-FDC1D1F0F152}"/>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FEAC0457-C6F4-CF64-5CE0-709CFC21E44D}"/>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6EAE0036-DB1C-6F59-B5B9-29D458ACBBE0}"/>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7258CAA-AFC7-D253-8E1D-7B3C92DCD21F}"/>
              </a:ext>
            </a:extLst>
          </p:cNvPr>
          <p:cNvSpPr txBox="1"/>
          <p:nvPr/>
        </p:nvSpPr>
        <p:spPr>
          <a:xfrm>
            <a:off x="490703" y="1199503"/>
            <a:ext cx="6633427" cy="4524315"/>
          </a:xfrm>
          <a:prstGeom prst="rect">
            <a:avLst/>
          </a:prstGeom>
          <a:noFill/>
        </p:spPr>
        <p:txBody>
          <a:bodyPr wrap="square">
            <a:spAutoFit/>
          </a:bodyPr>
          <a:lstStyle/>
          <a:p>
            <a:pPr algn="just"/>
            <a:r>
              <a:rPr lang="en-GB" sz="3600" dirty="0">
                <a:solidFill>
                  <a:srgbClr val="002060"/>
                </a:solidFill>
                <a:effectLst/>
                <a:latin typeface="+mj-lt"/>
                <a:ea typeface="Aptos" panose="020B0004020202020204" pitchFamily="34" charset="0"/>
              </a:rPr>
              <a:t>The defendant who had been previously warned about the consequences of noncompliance failed to file the necessary documentation within the prescribed deadline and as a result the court dismissed the appeal without further consideration.</a:t>
            </a:r>
            <a:endParaRPr lang="en-GB" sz="3600" dirty="0">
              <a:solidFill>
                <a:srgbClr val="002060"/>
              </a:solidFill>
              <a:latin typeface="+mj-lt"/>
            </a:endParaRPr>
          </a:p>
        </p:txBody>
      </p:sp>
      <p:sp>
        <p:nvSpPr>
          <p:cNvPr id="60" name="TextBox 59">
            <a:extLst>
              <a:ext uri="{FF2B5EF4-FFF2-40B4-BE49-F238E27FC236}">
                <a16:creationId xmlns:a16="http://schemas.microsoft.com/office/drawing/2014/main" id="{A4EE4BB7-485E-9E17-6015-FFDA679CF310}"/>
              </a:ext>
            </a:extLst>
          </p:cNvPr>
          <p:cNvSpPr txBox="1"/>
          <p:nvPr/>
        </p:nvSpPr>
        <p:spPr>
          <a:xfrm>
            <a:off x="7498586" y="1452765"/>
            <a:ext cx="4294353" cy="1200329"/>
          </a:xfrm>
          <a:prstGeom prst="rect">
            <a:avLst/>
          </a:prstGeom>
          <a:noFill/>
        </p:spPr>
        <p:txBody>
          <a:bodyPr wrap="square">
            <a:spAutoFit/>
          </a:bodyPr>
          <a:lstStyle/>
          <a:p>
            <a:r>
              <a:rPr lang="en-GB" sz="1800" b="1" dirty="0">
                <a:solidFill>
                  <a:srgbClr val="002060"/>
                </a:solidFill>
                <a:effectLst/>
                <a:latin typeface="+mj-lt"/>
                <a:ea typeface="Aptos" panose="020B0004020202020204" pitchFamily="34" charset="0"/>
              </a:rPr>
              <a:t>Contact me – John James McVeigh – for the free model answer: </a:t>
            </a:r>
          </a:p>
          <a:p>
            <a:endParaRPr lang="en-GB" dirty="0">
              <a:solidFill>
                <a:srgbClr val="002060"/>
              </a:solidFill>
              <a:latin typeface="+mj-lt"/>
              <a:ea typeface="Aptos" panose="020B0004020202020204" pitchFamily="34" charset="0"/>
            </a:endParaRPr>
          </a:p>
          <a:p>
            <a:r>
              <a:rPr lang="en-GB" sz="1800" dirty="0">
                <a:solidFill>
                  <a:srgbClr val="002060"/>
                </a:solidFill>
                <a:effectLst/>
                <a:latin typeface="+mj-lt"/>
                <a:ea typeface="Aptos" panose="020B0004020202020204" pitchFamily="34" charset="0"/>
                <a:hlinkClick r:id="rId6"/>
              </a:rPr>
              <a:t>james@36rules.com</a:t>
            </a:r>
            <a:r>
              <a:rPr lang="en-GB" sz="1800" dirty="0">
                <a:solidFill>
                  <a:srgbClr val="002060"/>
                </a:solidFill>
                <a:effectLst/>
                <a:latin typeface="+mj-lt"/>
                <a:ea typeface="Aptos" panose="020B0004020202020204" pitchFamily="34" charset="0"/>
              </a:rPr>
              <a:t>  </a:t>
            </a:r>
            <a:endParaRPr lang="en-GB" dirty="0"/>
          </a:p>
        </p:txBody>
      </p:sp>
    </p:spTree>
    <p:extLst>
      <p:ext uri="{BB962C8B-B14F-4D97-AF65-F5344CB8AC3E}">
        <p14:creationId xmlns:p14="http://schemas.microsoft.com/office/powerpoint/2010/main" val="12339124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AACF08-5BCF-00AF-DD35-2ADC3B2334B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060EB75-BE87-013F-EF3B-18878E8E3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93470B-02FB-4973-8CAA-028BF31408D7}"/>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D91682-E0C2-877F-7C0F-CA5AD4AE6F7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4F10B63-4E2C-2710-1E18-6B61ED286413}"/>
              </a:ext>
            </a:extLst>
          </p:cNvPr>
          <p:cNvSpPr/>
          <p:nvPr/>
        </p:nvSpPr>
        <p:spPr>
          <a:xfrm>
            <a:off x="1038879" y="1377536"/>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C4C255C-F340-F6A4-DB7B-9844A325F740}"/>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3A60C2-1FC3-AA29-3410-3B5ECF6DA25B}"/>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B5CB4C-07D5-46F0-1EF6-C4B7FE3D4A7E}"/>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2881A0C-38C6-C7D8-2B5D-D6B095077F78}"/>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0DFC21D-1435-AE56-3B18-B4B9A8C64AB7}"/>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C3CD80-5121-F96B-FDF9-2E440926CD13}"/>
              </a:ext>
            </a:extLst>
          </p:cNvPr>
          <p:cNvSpPr/>
          <p:nvPr/>
        </p:nvSpPr>
        <p:spPr>
          <a:xfrm>
            <a:off x="1399354" y="181549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A754FE4-A40A-6AF1-28FB-62F71F6128FD}"/>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CFE5FDC-72AA-6A27-749F-F03A13A8E8BA}"/>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53D7CE7-F47C-45A4-66E0-2CAF10C75816}"/>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DF6ACC3-D02B-CD48-961D-B2B972A2FC77}"/>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02BE741-8723-FEBE-63FD-2BE5A7474CC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D0F20E-89A1-130D-9145-736557D0320B}"/>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7E2EB94-ABA7-924D-B038-72D4599D7861}"/>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17D2965-5967-3680-2F22-13B76431B931}"/>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F19CCA9-5869-C92C-A261-95E6C78A0CB0}"/>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321F8E5-C3D2-35A9-9D2F-2A4476C2C1F3}"/>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3D293DF-E614-95A4-0FD5-3EF56F67A4F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7F5CDEC-3D36-CF9E-1ECD-FA27A7335A4A}"/>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53F3783-A92B-C622-FEDA-77CA2ED5428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704D93A-6D94-8EA7-B271-B7ED8F34695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A8DF772-408D-A568-6A8B-91C9703D6071}"/>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294CAA5-C0B8-ADF5-F9AD-96C47ACC3D9E}"/>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56A356D-0018-E29E-9672-48B966CB241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88A9F9F-69EF-9010-C0EC-14637AB50893}"/>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01C3D4B-A558-8379-A535-55992598B88E}"/>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AEFF15C-11D5-618C-535F-AD0C6E23277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BD19F98-D219-C7D0-6FCB-7F0E86B436CB}"/>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599A25-A71A-53FB-9873-C75B99BF7D2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FB959D9-0860-67B0-22BB-DC56E275628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0A5775E-7363-EFEC-9AA8-6A0CD248F3F9}"/>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CA38CF9-5CB4-96F3-4095-9216BCA2090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5D2CC7A-4A98-7F46-EE5B-C5316FEAA7FE}"/>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992E3DC-B9E4-3CAE-48B9-C1DF51E10FCE}"/>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91EC59E9-D34C-D19B-2FBB-9F7B5ECE02F2}"/>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DB3F368-745D-4518-EBCD-6D45C3354EB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B23A1F-B995-3448-5537-1E46AA92265D}"/>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D084333-C247-14BF-B258-4193A79700CF}"/>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CA145E3-7A07-B630-6197-79FD0F87254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DDAD3BD-1A20-DF35-75FE-2067147EBDA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14B24CF-59A0-8EFC-5275-A9108DCAA85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B44F8E5-531C-9EC2-ABA2-11ABA3B9D51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2543C33-708A-27CA-6BF7-1A1850EC9A6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84D4051-D0A8-782E-4170-4E9CB3CCCE71}"/>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C5C8D1E-5DE2-A7DC-D1C6-15830E9A3ACC}"/>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240EB14-6994-A55A-56A0-CF9F0EACF78D}"/>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57D011F-8659-4282-3E35-84739F40E584}"/>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E0E8153-3443-40BC-4851-F7AA787AC40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5AEEF21-CF28-412E-15E0-6CF3A1DE5B3A}"/>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48BF600-7C48-C6C8-3A24-DBBC14064DBA}"/>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51C907D-8C69-3A0E-AD83-AB1D281F3CF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092A526-41FA-6B12-EE49-8D053F45091B}"/>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C1BD46A-0BFD-40A4-B7EF-D1062E8EBE6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DA27CB8-F5EB-3A26-5DB5-516B5CA0C88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7DF873E-B785-7053-6DB3-D6AB102C4A7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147ACE1-4442-7B20-9DF2-7FF1BE104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913761AD-512F-7B20-6372-B5C3D234458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203DB83-72BE-F757-92B0-D3FF7F9E288D}"/>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26. The Modifiers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61802A4-D10A-F812-A874-D68B7D00B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80" y="1377537"/>
            <a:ext cx="5336965" cy="3785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7" name="Rectangle 66">
            <a:extLst>
              <a:ext uri="{FF2B5EF4-FFF2-40B4-BE49-F238E27FC236}">
                <a16:creationId xmlns:a16="http://schemas.microsoft.com/office/drawing/2014/main" id="{678A9406-7ADB-0954-BEB1-D8CD8BF9F058}"/>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B193F99-A5F5-9851-4B73-7EBFB3D13D6E}"/>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B1E000C-C0DD-72D7-FD02-392ACEC7E5A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632A5C7-6756-43FE-75CF-B1BEA237457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09FAC1-903A-8165-F708-132A3E7EEBD7}"/>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D58716E-A6A3-6F48-B36D-4EDFDEAEBC0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1C6CBE7-0642-9CB2-AA9D-BE29D44137CC}"/>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13A5365-56F4-2015-D865-9BED49AA78A0}"/>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9D98DAF-63C7-0421-A933-7C3EF5CF4AD1}"/>
              </a:ext>
            </a:extLst>
          </p:cNvPr>
          <p:cNvSpPr/>
          <p:nvPr/>
        </p:nvSpPr>
        <p:spPr>
          <a:xfrm>
            <a:off x="1257355" y="1623027"/>
            <a:ext cx="4935943" cy="33919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a:extLst>
              <a:ext uri="{FF2B5EF4-FFF2-40B4-BE49-F238E27FC236}">
                <a16:creationId xmlns:a16="http://schemas.microsoft.com/office/drawing/2014/main" id="{A99BC4A1-9C2C-5B43-E471-FEDD271EBD2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6880" y="1240519"/>
            <a:ext cx="5473759" cy="3886968"/>
          </a:xfrm>
          <a:prstGeom prst="rect">
            <a:avLst/>
          </a:prstGeom>
          <a:noFill/>
          <a:ln>
            <a:noFill/>
          </a:ln>
        </p:spPr>
      </p:pic>
      <p:sp>
        <p:nvSpPr>
          <p:cNvPr id="70" name="Rectangle 69">
            <a:extLst>
              <a:ext uri="{FF2B5EF4-FFF2-40B4-BE49-F238E27FC236}">
                <a16:creationId xmlns:a16="http://schemas.microsoft.com/office/drawing/2014/main" id="{11901A48-25CE-FDC9-C403-650E3CBF5FAB}"/>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4ABCF5F8-48EF-A607-C233-7335842E3702}"/>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66EDA48D-987B-BBEE-134E-93B1D5C7BF47}"/>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85" name="Rectangle 84">
            <a:extLst>
              <a:ext uri="{FF2B5EF4-FFF2-40B4-BE49-F238E27FC236}">
                <a16:creationId xmlns:a16="http://schemas.microsoft.com/office/drawing/2014/main" id="{8D5B6C81-CCC8-112C-656E-F6DE1AC5A988}"/>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83742831-B8F4-4476-8BC5-6D260E4E3990}"/>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01550CD9-56FD-2B0B-7B6B-90EC399068C8}"/>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26/36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BB02E7E7-D5EB-4196-6FFA-E0484FE8A806}"/>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073273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99EB8-D42C-CB98-C8C2-DF01EB6BBD76}"/>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FE6193D8-28C3-654E-3910-C28DA56C4FD0}"/>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0E9A4DEB-5187-C8CC-90D5-BA3C549CEE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41AAE0-CF83-3BC2-50AA-C2D5D025381E}"/>
              </a:ext>
            </a:extLst>
          </p:cNvPr>
          <p:cNvSpPr/>
          <p:nvPr/>
        </p:nvSpPr>
        <p:spPr>
          <a:xfrm>
            <a:off x="1609725" y="1047750"/>
            <a:ext cx="5772150" cy="127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AA62EB6A-8137-F529-C3EE-D9D1A4C4C234}"/>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C71A0C7-F5E8-D714-6CC3-99D28BD0C3B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BBB7AB29-F17E-0BD3-078D-D3DE4D9BFAFA}"/>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627F8592-9B1F-893C-DC2D-6E44D4ED5E17}"/>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627A80CF-362C-F9D6-F4CD-CCF3343313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DCC441DB-157C-8FF8-4B20-7C09E37239EB}"/>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FA68B33D-EA47-2604-7DF9-5B413AC34027}"/>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26. The Modifiers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938B0F08-C2B6-9813-CF31-691F5D802B24}"/>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FB814F23-72C8-7620-FB69-92406E9193B8}"/>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332679C2-56EF-0CAC-6355-FFBC6E10AAD8}"/>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26/36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E4DC60F-35FB-41E8-AAAC-01F7B550D048}"/>
              </a:ext>
            </a:extLst>
          </p:cNvPr>
          <p:cNvSpPr txBox="1"/>
          <p:nvPr/>
        </p:nvSpPr>
        <p:spPr>
          <a:xfrm>
            <a:off x="563276" y="1200382"/>
            <a:ext cx="6554975" cy="4154984"/>
          </a:xfrm>
          <a:prstGeom prst="rect">
            <a:avLst/>
          </a:prstGeom>
          <a:noFill/>
        </p:spPr>
        <p:txBody>
          <a:bodyPr wrap="square">
            <a:spAutoFit/>
          </a:bodyPr>
          <a:lstStyle/>
          <a:p>
            <a:pPr algn="just"/>
            <a:r>
              <a:rPr lang="en-GB" sz="2400" dirty="0">
                <a:solidFill>
                  <a:srgbClr val="002060"/>
                </a:solidFill>
                <a:latin typeface="+mj-lt"/>
              </a:rPr>
              <a:t>Modifiers must be placed next to the words they modify to prevent ambiguity. A </a:t>
            </a:r>
            <a:r>
              <a:rPr lang="en-GB" sz="2400" b="1" dirty="0">
                <a:solidFill>
                  <a:srgbClr val="002060"/>
                </a:solidFill>
                <a:latin typeface="+mj-lt"/>
              </a:rPr>
              <a:t>misplaced modifier</a:t>
            </a:r>
            <a:r>
              <a:rPr lang="en-GB" sz="2400" dirty="0">
                <a:solidFill>
                  <a:srgbClr val="002060"/>
                </a:solidFill>
                <a:latin typeface="+mj-lt"/>
              </a:rPr>
              <a:t> can distort meaning, as in “Only the defendant submitted evidence,” which differs from “The defendant submitted only evidence.” Worse, a </a:t>
            </a:r>
            <a:r>
              <a:rPr lang="en-GB" sz="2400" b="1" dirty="0">
                <a:solidFill>
                  <a:srgbClr val="002060"/>
                </a:solidFill>
                <a:latin typeface="+mj-lt"/>
              </a:rPr>
              <a:t>dangling modifier</a:t>
            </a:r>
            <a:r>
              <a:rPr lang="en-GB" sz="2400" dirty="0">
                <a:solidFill>
                  <a:srgbClr val="002060"/>
                </a:solidFill>
                <a:latin typeface="+mj-lt"/>
              </a:rPr>
              <a:t> leaves ambiguity about what is being modified, such as “Having reviewed the contract, numerous errors were found” (unclear who reviewed the contract). Proper placement of modifiers ensures clarity and accuracy in legal arguments.</a:t>
            </a:r>
          </a:p>
        </p:txBody>
      </p:sp>
    </p:spTree>
    <p:extLst>
      <p:ext uri="{BB962C8B-B14F-4D97-AF65-F5344CB8AC3E}">
        <p14:creationId xmlns:p14="http://schemas.microsoft.com/office/powerpoint/2010/main" val="17832451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F332B-C41D-FEC1-6148-3F6AB21A53AC}"/>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12BEBCC9-62CD-DD3B-1E5F-133E2458AB8A}"/>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5D677762-5C42-B436-CCB0-2ADC11CADA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C7DD5EF8-F9DD-BDA2-E4EF-3D911FFB12F2}"/>
              </a:ext>
            </a:extLst>
          </p:cNvPr>
          <p:cNvSpPr/>
          <p:nvPr/>
        </p:nvSpPr>
        <p:spPr>
          <a:xfrm>
            <a:off x="1609725" y="1047750"/>
            <a:ext cx="5772150" cy="127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7B0EEC19-7A60-673B-A155-BE1C74D4FEA7}"/>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8B5B702E-6C6F-B87A-7B17-9653DDE6653D}"/>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FD39C73C-184B-E9B5-4174-6E03F35DD8EF}"/>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D366BC30-A54C-9B67-53B6-0C0374366DA4}"/>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C71007BB-73F3-9CD1-6291-E1A5CE42E7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86763E5A-8665-006C-97C6-34873FC28F96}"/>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9F7FF489-AD18-44DC-143C-B1E9A0149B9A}"/>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26. The Modifiers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07887F78-9DE2-64D3-C223-0F8E22564E23}"/>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399CDB22-E47E-A8E6-C853-4626183AFB4B}"/>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08E9A881-E183-2491-D80C-EF994A5198BB}"/>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26/36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BCCF23D5-F312-F201-9C90-450C321B80EC}"/>
              </a:ext>
            </a:extLst>
          </p:cNvPr>
          <p:cNvSpPr txBox="1"/>
          <p:nvPr/>
        </p:nvSpPr>
        <p:spPr>
          <a:xfrm>
            <a:off x="563277" y="1200382"/>
            <a:ext cx="6098344" cy="2677656"/>
          </a:xfrm>
          <a:prstGeom prst="rect">
            <a:avLst/>
          </a:prstGeom>
          <a:noFill/>
        </p:spPr>
        <p:txBody>
          <a:bodyPr wrap="square">
            <a:spAutoFit/>
          </a:bodyPr>
          <a:lstStyle/>
          <a:p>
            <a:r>
              <a:rPr lang="en-GB" sz="2400" b="1" dirty="0">
                <a:solidFill>
                  <a:srgbClr val="002060"/>
                </a:solidFill>
                <a:latin typeface="+mj-lt"/>
              </a:rPr>
              <a:t>Mistake:</a:t>
            </a:r>
            <a:br>
              <a:rPr lang="en-GB" sz="2400" dirty="0">
                <a:solidFill>
                  <a:srgbClr val="002060"/>
                </a:solidFill>
                <a:latin typeface="+mj-lt"/>
              </a:rPr>
            </a:br>
            <a:r>
              <a:rPr lang="en-GB" sz="2400" dirty="0">
                <a:solidFill>
                  <a:srgbClr val="002060"/>
                </a:solidFill>
                <a:latin typeface="+mj-lt"/>
              </a:rPr>
              <a:t>Walking into the courtroom, the judge’s expression was stern.</a:t>
            </a:r>
          </a:p>
          <a:p>
            <a:endParaRPr lang="en-GB" sz="2400" dirty="0">
              <a:solidFill>
                <a:srgbClr val="002060"/>
              </a:solidFill>
              <a:latin typeface="+mj-lt"/>
            </a:endParaRPr>
          </a:p>
          <a:p>
            <a:r>
              <a:rPr lang="en-GB" sz="2400" b="1" dirty="0">
                <a:solidFill>
                  <a:srgbClr val="002060"/>
                </a:solidFill>
                <a:latin typeface="+mj-lt"/>
              </a:rPr>
              <a:t>Correction:</a:t>
            </a:r>
            <a:br>
              <a:rPr lang="en-GB" sz="2400" dirty="0">
                <a:solidFill>
                  <a:srgbClr val="002060"/>
                </a:solidFill>
                <a:latin typeface="+mj-lt"/>
              </a:rPr>
            </a:br>
            <a:r>
              <a:rPr lang="en-GB" sz="2400" dirty="0">
                <a:solidFill>
                  <a:srgbClr val="002060"/>
                </a:solidFill>
                <a:latin typeface="+mj-lt"/>
              </a:rPr>
              <a:t>Walking into the courtroom, I noticed the judge’s stern expression.</a:t>
            </a:r>
          </a:p>
        </p:txBody>
      </p:sp>
    </p:spTree>
    <p:extLst>
      <p:ext uri="{BB962C8B-B14F-4D97-AF65-F5344CB8AC3E}">
        <p14:creationId xmlns:p14="http://schemas.microsoft.com/office/powerpoint/2010/main" val="34425517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E216F-07A1-3182-BA18-74046311A499}"/>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B7A18EE8-7B71-FA70-2EDA-68BAF203015A}"/>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FED33B5D-0F20-9327-7492-2DA6C44CB7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2EDD72AB-E07C-8239-F4E9-C37F5E82F548}"/>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3522AA86-BED2-6A95-4E79-39E87AFD96AE}"/>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12D16E6-6270-C6CE-CFCA-B10F1ADD6CB7}"/>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9FB2DDA-C77D-860F-D48E-72BFB755FAC1}"/>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685D3B6-5DD2-9FFF-1152-92F26FF09A55}"/>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85EEA6D-772E-088F-E1D2-4FD324ABEB7B}"/>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5ED641D-ECE0-44FA-B108-B31851E9338B}"/>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7A6524-76DD-179E-7D6A-C5838410F7D0}"/>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7EF034B-57E7-F9FF-8506-52FAE49DFA4D}"/>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78CEA8B-F22B-DDF9-26FA-71343F9C700A}"/>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1C5E2044-BECF-A770-1FB2-860F485217B8}"/>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E1CF61E-B0D9-DD1E-16D5-9953E6E19DDD}"/>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5B73089-1F9E-D2A2-2CB3-8F2BB91352F7}"/>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5628EC52-00D6-3F0E-08ED-C593AA9CD044}"/>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9B22B610-ACA3-333E-F57F-E7094B3FF964}"/>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A914618-3557-BD91-7D20-6ADFC506241E}"/>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39A086F8-3F2C-96A1-AA09-4B37B7CD3457}"/>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D04CE76C-E403-0386-41AA-39CAD1A38309}"/>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91FFD848-DECE-B50B-CF00-7BEA7B659C5E}"/>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85454EA-B318-AA82-1D8F-280ABFB5CB85}"/>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5AA2B7AF-EC34-9F5A-DC9B-C25BFC1A18D3}"/>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D77F27F4-7E60-77B5-945B-B67EE7BBC534}"/>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9738FC75-2DCA-E613-E789-634477320A00}"/>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57F003FF-566E-2C3B-E45B-6B8E78FD4B33}"/>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E085CEBE-FBA1-07CA-C03B-A06B5E67AB2B}"/>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559C65E-7BB9-8B31-1BDB-B35E9C5E4425}"/>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C92BFB85-1817-7B16-3982-56D1254CFA64}"/>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B493B8CD-2E9B-8C7C-B2AE-2E0C596D4833}"/>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A24C9018-7C0D-9B57-EE8D-C41AA330E2EB}"/>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D6F26BF7-7167-1ECC-C497-068D26A46E50}"/>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7951AE01-AE1E-C0FE-2C4C-E1206DEFF933}"/>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93CC5C9A-09AA-30EE-0720-6943040A5B2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3A333E0E-8971-7256-16E6-4EB43CD060F5}"/>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ABF59F7B-B505-AB98-65C3-44C8BA8F5134}"/>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61DB48F3-1242-2C1F-C3DA-8CC34E53DA26}"/>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B0A3F0C8-B5F6-8DA0-A9C8-08388735F8AB}"/>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08E0F37E-E020-7047-B880-9FEC61253716}"/>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38C52764-E37D-6B2D-5A75-C6A71633EB10}"/>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A840DF15-8B60-950F-A2B0-85BBF210CFA0}"/>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ECC18DFA-0A82-90BB-CC8A-CE53012BBBBB}"/>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E431AF25-5CC6-BEFF-A192-70A8D345414A}"/>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3E7BC094-FB77-37C0-0074-09465C6235F0}"/>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7789ECCE-10A8-2A4F-B4C0-BB7A1BA619D3}"/>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7FF7A7BC-5311-E6B3-3FBA-5F0BBD92AA28}"/>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0D8DF7E0-D28C-5D0E-5945-E45F0AD52EE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28588DDD-179E-D068-633F-CD2264934A95}"/>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B1C5142-AFD1-7701-A8FD-89F173F3C5A5}"/>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1E5664C7-C557-03CE-F97C-1E91E80215E0}"/>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92EEAF5-703F-D510-383A-A98414ECB4F6}"/>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43C25E58-CDC0-0609-A751-9BD118E67371}"/>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49D2F5AF-6A25-19E6-94A9-B7602132CFBD}"/>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C73AC4D3-0FDE-54BA-3F65-FB078148CB51}"/>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9BBFB390-32ED-5317-7C52-B862914961DE}"/>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E281F773-DA77-0D47-C6EA-679CF2CF2E55}"/>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3EF849B7-252E-3F2B-0B14-77C5AAF65A82}"/>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C0E70B71-C1E5-F148-88E4-AD93AAC5190C}"/>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F460D6B2-52C4-33D1-CB6D-6CC195AC7522}"/>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73551678-12D3-C76F-D1ED-13DCF6A96D01}"/>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222E065-0C89-ABEE-6BDA-B777DCC12B34}"/>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8C6D195C-7D1E-3F6A-1130-146BA9D7CC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73D635B0-5ADA-8A2E-35FD-3A6D827FF705}"/>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78301B7-B724-5397-1CAA-1CFFA7AFCE1D}"/>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DEF5DDCB-D144-4F5D-7332-C0BA775234D2}"/>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747734B3-BDD0-6C88-9641-C29C02CE1133}"/>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Exercises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841A6FE7-2453-9CB5-C2D3-9EE70B0EAFC3}"/>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4D76DB08-B934-1409-99DC-D1FD72732E36}"/>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3705D19D-54E0-8218-0157-A3C5CCB9C34B}"/>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062F448A-2981-8960-BC6E-7B30957607C6}"/>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6652F570-62DA-17C8-620F-EEABFAE27DAD}"/>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8AE5510C-9462-226B-5EB3-0819B23EB2B3}"/>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C4BDFFB2-BF4E-37FA-B5C9-277EB317AE1C}"/>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6015BFAE-6B9B-0A7D-A2DE-86D8360AE98D}"/>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28A8B50D-0311-4FFD-F0D8-5CA52C076B27}"/>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B8E520F8-F6BF-194A-FC7E-EABD2CAFAE04}"/>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992F7C24-8328-1B30-7766-B7A811978E8C}"/>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1F811F32-BA12-BF1F-8513-FA3C3B8CBB70}"/>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1E712F5-9722-FEC0-4F85-ADC2AF013533}"/>
              </a:ext>
            </a:extLst>
          </p:cNvPr>
          <p:cNvSpPr txBox="1"/>
          <p:nvPr/>
        </p:nvSpPr>
        <p:spPr>
          <a:xfrm>
            <a:off x="490704" y="1199503"/>
            <a:ext cx="6093724" cy="3416320"/>
          </a:xfrm>
          <a:prstGeom prst="rect">
            <a:avLst/>
          </a:prstGeom>
          <a:noFill/>
        </p:spPr>
        <p:txBody>
          <a:bodyPr wrap="square">
            <a:spAutoFit/>
          </a:bodyPr>
          <a:lstStyle/>
          <a:p>
            <a:pPr algn="just"/>
            <a:r>
              <a:rPr lang="en-GB" sz="3600" dirty="0">
                <a:solidFill>
                  <a:srgbClr val="002060"/>
                </a:solidFill>
                <a:effectLst/>
                <a:latin typeface="+mj-lt"/>
                <a:ea typeface="Aptos" panose="020B0004020202020204" pitchFamily="34" charset="0"/>
              </a:rPr>
              <a:t>Having been drafted in haste, the judge found the contract to be ambiguous and internally inconsistent, requiring significant clarification before enforcement.</a:t>
            </a:r>
            <a:endParaRPr lang="en-GB" sz="3600" dirty="0">
              <a:solidFill>
                <a:srgbClr val="002060"/>
              </a:solidFill>
              <a:latin typeface="+mj-lt"/>
            </a:endParaRPr>
          </a:p>
        </p:txBody>
      </p:sp>
      <p:sp>
        <p:nvSpPr>
          <p:cNvPr id="60" name="TextBox 59">
            <a:extLst>
              <a:ext uri="{FF2B5EF4-FFF2-40B4-BE49-F238E27FC236}">
                <a16:creationId xmlns:a16="http://schemas.microsoft.com/office/drawing/2014/main" id="{320268F5-11AF-C66A-EB8E-FBD40AE01DA5}"/>
              </a:ext>
            </a:extLst>
          </p:cNvPr>
          <p:cNvSpPr txBox="1"/>
          <p:nvPr/>
        </p:nvSpPr>
        <p:spPr>
          <a:xfrm>
            <a:off x="7498586" y="1452765"/>
            <a:ext cx="4294353" cy="1200329"/>
          </a:xfrm>
          <a:prstGeom prst="rect">
            <a:avLst/>
          </a:prstGeom>
          <a:noFill/>
        </p:spPr>
        <p:txBody>
          <a:bodyPr wrap="square">
            <a:spAutoFit/>
          </a:bodyPr>
          <a:lstStyle/>
          <a:p>
            <a:r>
              <a:rPr lang="en-GB" sz="1800" b="1" dirty="0">
                <a:solidFill>
                  <a:srgbClr val="002060"/>
                </a:solidFill>
                <a:effectLst/>
                <a:latin typeface="+mj-lt"/>
                <a:ea typeface="Aptos" panose="020B0004020202020204" pitchFamily="34" charset="0"/>
              </a:rPr>
              <a:t>Contact me – John James McVeigh – for the free model answer: </a:t>
            </a:r>
          </a:p>
          <a:p>
            <a:endParaRPr lang="en-GB" dirty="0">
              <a:solidFill>
                <a:srgbClr val="002060"/>
              </a:solidFill>
              <a:latin typeface="+mj-lt"/>
              <a:ea typeface="Aptos" panose="020B0004020202020204" pitchFamily="34" charset="0"/>
            </a:endParaRPr>
          </a:p>
          <a:p>
            <a:r>
              <a:rPr lang="en-GB" sz="1800" dirty="0">
                <a:solidFill>
                  <a:srgbClr val="002060"/>
                </a:solidFill>
                <a:effectLst/>
                <a:latin typeface="+mj-lt"/>
                <a:ea typeface="Aptos" panose="020B0004020202020204" pitchFamily="34" charset="0"/>
                <a:hlinkClick r:id="rId6"/>
              </a:rPr>
              <a:t>james@36rules.com</a:t>
            </a:r>
            <a:r>
              <a:rPr lang="en-GB" sz="1800" dirty="0">
                <a:solidFill>
                  <a:srgbClr val="002060"/>
                </a:solidFill>
                <a:effectLst/>
                <a:latin typeface="+mj-lt"/>
                <a:ea typeface="Aptos" panose="020B0004020202020204" pitchFamily="34" charset="0"/>
              </a:rPr>
              <a:t>  </a:t>
            </a:r>
            <a:endParaRPr lang="en-GB" dirty="0"/>
          </a:p>
        </p:txBody>
      </p:sp>
    </p:spTree>
    <p:extLst>
      <p:ext uri="{BB962C8B-B14F-4D97-AF65-F5344CB8AC3E}">
        <p14:creationId xmlns:p14="http://schemas.microsoft.com/office/powerpoint/2010/main" val="11847132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AACF08-5BCF-00AF-DD35-2ADC3B2334B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060EB75-BE87-013F-EF3B-18878E8E3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93470B-02FB-4973-8CAA-028BF31408D7}"/>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D91682-E0C2-877F-7C0F-CA5AD4AE6F7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4F10B63-4E2C-2710-1E18-6B61ED286413}"/>
              </a:ext>
            </a:extLst>
          </p:cNvPr>
          <p:cNvSpPr/>
          <p:nvPr/>
        </p:nvSpPr>
        <p:spPr>
          <a:xfrm>
            <a:off x="1038879" y="1377536"/>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C4C255C-F340-F6A4-DB7B-9844A325F740}"/>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3A60C2-1FC3-AA29-3410-3B5ECF6DA25B}"/>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B5CB4C-07D5-46F0-1EF6-C4B7FE3D4A7E}"/>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2881A0C-38C6-C7D8-2B5D-D6B095077F78}"/>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0DFC21D-1435-AE56-3B18-B4B9A8C64AB7}"/>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C3CD80-5121-F96B-FDF9-2E440926CD13}"/>
              </a:ext>
            </a:extLst>
          </p:cNvPr>
          <p:cNvSpPr/>
          <p:nvPr/>
        </p:nvSpPr>
        <p:spPr>
          <a:xfrm>
            <a:off x="1399354" y="181549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A754FE4-A40A-6AF1-28FB-62F71F6128FD}"/>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CFE5FDC-72AA-6A27-749F-F03A13A8E8BA}"/>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53D7CE7-F47C-45A4-66E0-2CAF10C75816}"/>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DF6ACC3-D02B-CD48-961D-B2B972A2FC77}"/>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02BE741-8723-FEBE-63FD-2BE5A7474CC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D0F20E-89A1-130D-9145-736557D0320B}"/>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7E2EB94-ABA7-924D-B038-72D4599D7861}"/>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17D2965-5967-3680-2F22-13B76431B931}"/>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F19CCA9-5869-C92C-A261-95E6C78A0CB0}"/>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321F8E5-C3D2-35A9-9D2F-2A4476C2C1F3}"/>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3D293DF-E614-95A4-0FD5-3EF56F67A4F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7F5CDEC-3D36-CF9E-1ECD-FA27A7335A4A}"/>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53F3783-A92B-C622-FEDA-77CA2ED5428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704D93A-6D94-8EA7-B271-B7ED8F34695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A8DF772-408D-A568-6A8B-91C9703D6071}"/>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294CAA5-C0B8-ADF5-F9AD-96C47ACC3D9E}"/>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56A356D-0018-E29E-9672-48B966CB241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88A9F9F-69EF-9010-C0EC-14637AB50893}"/>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01C3D4B-A558-8379-A535-55992598B88E}"/>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AEFF15C-11D5-618C-535F-AD0C6E23277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BD19F98-D219-C7D0-6FCB-7F0E86B436CB}"/>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599A25-A71A-53FB-9873-C75B99BF7D2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FB959D9-0860-67B0-22BB-DC56E275628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0A5775E-7363-EFEC-9AA8-6A0CD248F3F9}"/>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CA38CF9-5CB4-96F3-4095-9216BCA2090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5D2CC7A-4A98-7F46-EE5B-C5316FEAA7FE}"/>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992E3DC-B9E4-3CAE-48B9-C1DF51E10FCE}"/>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91EC59E9-D34C-D19B-2FBB-9F7B5ECE02F2}"/>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DB3F368-745D-4518-EBCD-6D45C3354EB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B23A1F-B995-3448-5537-1E46AA92265D}"/>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D084333-C247-14BF-B258-4193A79700CF}"/>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CA145E3-7A07-B630-6197-79FD0F87254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DDAD3BD-1A20-DF35-75FE-2067147EBDA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14B24CF-59A0-8EFC-5275-A9108DCAA85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B44F8E5-531C-9EC2-ABA2-11ABA3B9D51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2543C33-708A-27CA-6BF7-1A1850EC9A6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84D4051-D0A8-782E-4170-4E9CB3CCCE71}"/>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C5C8D1E-5DE2-A7DC-D1C6-15830E9A3ACC}"/>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240EB14-6994-A55A-56A0-CF9F0EACF78D}"/>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57D011F-8659-4282-3E35-84739F40E584}"/>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E0E8153-3443-40BC-4851-F7AA787AC40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5AEEF21-CF28-412E-15E0-6CF3A1DE5B3A}"/>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48BF600-7C48-C6C8-3A24-DBBC14064DBA}"/>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51C907D-8C69-3A0E-AD83-AB1D281F3CF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092A526-41FA-6B12-EE49-8D053F45091B}"/>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C1BD46A-0BFD-40A4-B7EF-D1062E8EBE6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DA27CB8-F5EB-3A26-5DB5-516B5CA0C88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7DF873E-B785-7053-6DB3-D6AB102C4A7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147ACE1-4442-7B20-9DF2-7FF1BE104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913761AD-512F-7B20-6372-B5C3D234458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203DB83-72BE-F757-92B0-D3FF7F9E288D}"/>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27. The Homophones Rules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61802A4-D10A-F812-A874-D68B7D00B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80" y="1377537"/>
            <a:ext cx="5336965" cy="3785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7" name="Rectangle 66">
            <a:extLst>
              <a:ext uri="{FF2B5EF4-FFF2-40B4-BE49-F238E27FC236}">
                <a16:creationId xmlns:a16="http://schemas.microsoft.com/office/drawing/2014/main" id="{678A9406-7ADB-0954-BEB1-D8CD8BF9F058}"/>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B193F99-A5F5-9851-4B73-7EBFB3D13D6E}"/>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B1E000C-C0DD-72D7-FD02-392ACEC7E5A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632A5C7-6756-43FE-75CF-B1BEA237457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09FAC1-903A-8165-F708-132A3E7EEBD7}"/>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D58716E-A6A3-6F48-B36D-4EDFDEAEBC0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1C6CBE7-0642-9CB2-AA9D-BE29D44137CC}"/>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13A5365-56F4-2015-D865-9BED49AA78A0}"/>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9D98DAF-63C7-0421-A933-7C3EF5CF4AD1}"/>
              </a:ext>
            </a:extLst>
          </p:cNvPr>
          <p:cNvSpPr/>
          <p:nvPr/>
        </p:nvSpPr>
        <p:spPr>
          <a:xfrm>
            <a:off x="1257355" y="1623027"/>
            <a:ext cx="4935943" cy="33919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a:extLst>
              <a:ext uri="{FF2B5EF4-FFF2-40B4-BE49-F238E27FC236}">
                <a16:creationId xmlns:a16="http://schemas.microsoft.com/office/drawing/2014/main" id="{0D152F4C-9C83-2CB4-0949-030FEB7FB0F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0641" y="1232950"/>
            <a:ext cx="5534744" cy="3930274"/>
          </a:xfrm>
          <a:prstGeom prst="rect">
            <a:avLst/>
          </a:prstGeom>
          <a:noFill/>
          <a:ln>
            <a:noFill/>
          </a:ln>
        </p:spPr>
      </p:pic>
      <p:sp>
        <p:nvSpPr>
          <p:cNvPr id="70" name="Rectangle 69">
            <a:extLst>
              <a:ext uri="{FF2B5EF4-FFF2-40B4-BE49-F238E27FC236}">
                <a16:creationId xmlns:a16="http://schemas.microsoft.com/office/drawing/2014/main" id="{F4F53EFC-E2F8-FD8E-6B6F-3A91BEB4F92A}"/>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359FFCB7-8437-B8A9-8EA9-32AA4658BFCD}"/>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09C7913A-4533-E505-84AB-8A780A0C3D5D}"/>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86" name="Rectangle 85">
            <a:extLst>
              <a:ext uri="{FF2B5EF4-FFF2-40B4-BE49-F238E27FC236}">
                <a16:creationId xmlns:a16="http://schemas.microsoft.com/office/drawing/2014/main" id="{65C28B77-B475-E606-6958-4C9E604D5FF6}"/>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7" name="Picture 86">
            <a:extLst>
              <a:ext uri="{FF2B5EF4-FFF2-40B4-BE49-F238E27FC236}">
                <a16:creationId xmlns:a16="http://schemas.microsoft.com/office/drawing/2014/main" id="{B150F279-4D4F-FD34-7516-72ACCFBFA83F}"/>
              </a:ext>
            </a:extLst>
          </p:cNvPr>
          <p:cNvPicPr>
            <a:picLocks noChangeAspect="1"/>
          </p:cNvPicPr>
          <p:nvPr/>
        </p:nvPicPr>
        <p:blipFill>
          <a:blip r:embed="rId4"/>
          <a:stretch>
            <a:fillRect/>
          </a:stretch>
        </p:blipFill>
        <p:spPr>
          <a:xfrm>
            <a:off x="4031226" y="1"/>
            <a:ext cx="1884603" cy="1028008"/>
          </a:xfrm>
          <a:prstGeom prst="rect">
            <a:avLst/>
          </a:prstGeom>
        </p:spPr>
      </p:pic>
      <p:sp>
        <p:nvSpPr>
          <p:cNvPr id="88" name="TextBox 87">
            <a:extLst>
              <a:ext uri="{FF2B5EF4-FFF2-40B4-BE49-F238E27FC236}">
                <a16:creationId xmlns:a16="http://schemas.microsoft.com/office/drawing/2014/main" id="{C457E7C1-799D-CA5E-181D-B0DA2AD02203}"/>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27/36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83171511-FD77-698E-C848-DA847A49EA36}"/>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86149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9D9AD-5582-B3A7-9C4D-9C6603363B3B}"/>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6F497162-88C5-3283-5A6C-4BE2DEE8D8E7}"/>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A4BF2FBD-5763-C77F-2FE3-A2FF547D38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27548A5F-D4D8-ED92-1C85-7EA1AD03BF0D}"/>
              </a:ext>
            </a:extLst>
          </p:cNvPr>
          <p:cNvSpPr/>
          <p:nvPr/>
        </p:nvSpPr>
        <p:spPr>
          <a:xfrm>
            <a:off x="1609725" y="1028009"/>
            <a:ext cx="5772150" cy="1303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3034F80A-A5F9-5ED6-F043-985147CBF175}"/>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39387C9A-0B27-751B-33A0-D0492699496C}"/>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F72CB1EE-FE5A-B84B-D859-E03AED9E4FF7}"/>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1305ED5A-CFA6-D855-B12A-3D063E1994DE}"/>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4C5C607-AFDA-C252-62FF-52BD004D6B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BDF51733-4A21-D623-BF63-5F4B49FBA17B}"/>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8323F1B0-E0FD-8243-B75F-7B36CCA57568}"/>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27. The Homophones Rules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6" name="Rectangle 85">
            <a:extLst>
              <a:ext uri="{FF2B5EF4-FFF2-40B4-BE49-F238E27FC236}">
                <a16:creationId xmlns:a16="http://schemas.microsoft.com/office/drawing/2014/main" id="{6565AAC8-CF39-FDA7-0E7D-502919C25278}"/>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7" name="Picture 86">
            <a:extLst>
              <a:ext uri="{FF2B5EF4-FFF2-40B4-BE49-F238E27FC236}">
                <a16:creationId xmlns:a16="http://schemas.microsoft.com/office/drawing/2014/main" id="{72258480-C32B-6CA4-9D9C-3C08BDCD50CE}"/>
              </a:ext>
            </a:extLst>
          </p:cNvPr>
          <p:cNvPicPr>
            <a:picLocks noChangeAspect="1"/>
          </p:cNvPicPr>
          <p:nvPr/>
        </p:nvPicPr>
        <p:blipFill>
          <a:blip r:embed="rId4"/>
          <a:stretch>
            <a:fillRect/>
          </a:stretch>
        </p:blipFill>
        <p:spPr>
          <a:xfrm>
            <a:off x="4031226" y="1"/>
            <a:ext cx="1884603" cy="1028008"/>
          </a:xfrm>
          <a:prstGeom prst="rect">
            <a:avLst/>
          </a:prstGeom>
        </p:spPr>
      </p:pic>
      <p:sp>
        <p:nvSpPr>
          <p:cNvPr id="88" name="TextBox 87">
            <a:extLst>
              <a:ext uri="{FF2B5EF4-FFF2-40B4-BE49-F238E27FC236}">
                <a16:creationId xmlns:a16="http://schemas.microsoft.com/office/drawing/2014/main" id="{34CF7EA1-5D9D-4F65-7B3B-C49071870A71}"/>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27/36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58C3D4E-7917-A29D-198C-1EF9C720A1F6}"/>
              </a:ext>
            </a:extLst>
          </p:cNvPr>
          <p:cNvSpPr txBox="1"/>
          <p:nvPr/>
        </p:nvSpPr>
        <p:spPr>
          <a:xfrm>
            <a:off x="563276" y="1200382"/>
            <a:ext cx="6554975" cy="3416320"/>
          </a:xfrm>
          <a:prstGeom prst="rect">
            <a:avLst/>
          </a:prstGeom>
          <a:noFill/>
        </p:spPr>
        <p:txBody>
          <a:bodyPr wrap="square">
            <a:spAutoFit/>
          </a:bodyPr>
          <a:lstStyle/>
          <a:p>
            <a:pPr algn="just"/>
            <a:r>
              <a:rPr lang="en-GB" sz="2400" dirty="0">
                <a:solidFill>
                  <a:srgbClr val="002060"/>
                </a:solidFill>
                <a:latin typeface="+mj-lt"/>
              </a:rPr>
              <a:t>Homophones—words that sound alike but have different meanings—are particularly problematic in legal writing, where precision is essential. Common errors include </a:t>
            </a:r>
            <a:r>
              <a:rPr lang="en-GB" sz="2400" b="1" dirty="0">
                <a:solidFill>
                  <a:srgbClr val="002060"/>
                </a:solidFill>
                <a:latin typeface="+mj-lt"/>
              </a:rPr>
              <a:t>principle/principal</a:t>
            </a:r>
            <a:r>
              <a:rPr lang="en-GB" sz="2400" dirty="0">
                <a:solidFill>
                  <a:srgbClr val="002060"/>
                </a:solidFill>
                <a:latin typeface="+mj-lt"/>
              </a:rPr>
              <a:t>, </a:t>
            </a:r>
            <a:r>
              <a:rPr lang="en-GB" sz="2400" b="1" dirty="0">
                <a:solidFill>
                  <a:srgbClr val="002060"/>
                </a:solidFill>
                <a:latin typeface="+mj-lt"/>
              </a:rPr>
              <a:t>advice/advise</a:t>
            </a:r>
            <a:r>
              <a:rPr lang="en-GB" sz="2400" dirty="0">
                <a:solidFill>
                  <a:srgbClr val="002060"/>
                </a:solidFill>
                <a:latin typeface="+mj-lt"/>
              </a:rPr>
              <a:t>, and </a:t>
            </a:r>
            <a:r>
              <a:rPr lang="en-GB" sz="2400" b="1" dirty="0">
                <a:solidFill>
                  <a:srgbClr val="002060"/>
                </a:solidFill>
                <a:latin typeface="+mj-lt"/>
              </a:rPr>
              <a:t>affect/effect</a:t>
            </a:r>
            <a:r>
              <a:rPr lang="en-GB" sz="2400" dirty="0">
                <a:solidFill>
                  <a:srgbClr val="002060"/>
                </a:solidFill>
                <a:latin typeface="+mj-lt"/>
              </a:rPr>
              <a:t>, each of which carries distinct legal implications. A misused homophone in a contract, statute, or pleading can create enforceability issues, undermine credibility, and, in some cases, lead to litigation over interpretation.</a:t>
            </a:r>
          </a:p>
        </p:txBody>
      </p:sp>
    </p:spTree>
    <p:extLst>
      <p:ext uri="{BB962C8B-B14F-4D97-AF65-F5344CB8AC3E}">
        <p14:creationId xmlns:p14="http://schemas.microsoft.com/office/powerpoint/2010/main" val="371013726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DE9BA-9E07-C9EB-1800-8D213CA4B931}"/>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C4A1A891-F8D5-2170-E91E-5F2A0932ECA0}"/>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97A0F5BC-DAF2-F291-99A5-2FF2117740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C4FEE42F-1955-6E75-D9DF-4A487362DEA8}"/>
              </a:ext>
            </a:extLst>
          </p:cNvPr>
          <p:cNvSpPr/>
          <p:nvPr/>
        </p:nvSpPr>
        <p:spPr>
          <a:xfrm>
            <a:off x="1609725" y="1028009"/>
            <a:ext cx="5772150" cy="1303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092918D5-9E49-A604-8105-8D3F306CADFB}"/>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DDA75498-9CBA-425D-1DC7-E09A99963F10}"/>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5EDA9CE1-8B22-3A94-E246-1609A271D419}"/>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00FF2809-EFA0-B680-CEBA-AFC5D62FF366}"/>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70577F97-4F05-1292-F2BD-2DBFE2EF94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622E68A8-7847-1622-6917-EA3ACB8C490C}"/>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0E52E82B-416B-7CC7-A3F2-0B6146DDCBBE}"/>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27. The Homophones Rules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6" name="Rectangle 85">
            <a:extLst>
              <a:ext uri="{FF2B5EF4-FFF2-40B4-BE49-F238E27FC236}">
                <a16:creationId xmlns:a16="http://schemas.microsoft.com/office/drawing/2014/main" id="{4FAD0862-1D72-E9D1-BBAA-1A80043C908C}"/>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7" name="Picture 86">
            <a:extLst>
              <a:ext uri="{FF2B5EF4-FFF2-40B4-BE49-F238E27FC236}">
                <a16:creationId xmlns:a16="http://schemas.microsoft.com/office/drawing/2014/main" id="{C362F7BC-F14F-1559-C820-09F44D9EAABB}"/>
              </a:ext>
            </a:extLst>
          </p:cNvPr>
          <p:cNvPicPr>
            <a:picLocks noChangeAspect="1"/>
          </p:cNvPicPr>
          <p:nvPr/>
        </p:nvPicPr>
        <p:blipFill>
          <a:blip r:embed="rId4"/>
          <a:stretch>
            <a:fillRect/>
          </a:stretch>
        </p:blipFill>
        <p:spPr>
          <a:xfrm>
            <a:off x="4031226" y="1"/>
            <a:ext cx="1884603" cy="1028008"/>
          </a:xfrm>
          <a:prstGeom prst="rect">
            <a:avLst/>
          </a:prstGeom>
        </p:spPr>
      </p:pic>
      <p:sp>
        <p:nvSpPr>
          <p:cNvPr id="88" name="TextBox 87">
            <a:extLst>
              <a:ext uri="{FF2B5EF4-FFF2-40B4-BE49-F238E27FC236}">
                <a16:creationId xmlns:a16="http://schemas.microsoft.com/office/drawing/2014/main" id="{941A42E4-395E-4516-C802-BB977EA42D3A}"/>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27/36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D1BE2010-85BD-B39A-62B8-DDFBF8E382D0}"/>
              </a:ext>
            </a:extLst>
          </p:cNvPr>
          <p:cNvSpPr txBox="1"/>
          <p:nvPr/>
        </p:nvSpPr>
        <p:spPr>
          <a:xfrm>
            <a:off x="563277" y="1200382"/>
            <a:ext cx="6098344" cy="2677656"/>
          </a:xfrm>
          <a:prstGeom prst="rect">
            <a:avLst/>
          </a:prstGeom>
          <a:noFill/>
        </p:spPr>
        <p:txBody>
          <a:bodyPr wrap="square">
            <a:spAutoFit/>
          </a:bodyPr>
          <a:lstStyle/>
          <a:p>
            <a:r>
              <a:rPr lang="en-GB" sz="2400" b="1" dirty="0">
                <a:solidFill>
                  <a:srgbClr val="002060"/>
                </a:solidFill>
                <a:latin typeface="+mj-lt"/>
              </a:rPr>
              <a:t>Mistake:</a:t>
            </a:r>
            <a:br>
              <a:rPr lang="en-GB" sz="2400" dirty="0">
                <a:solidFill>
                  <a:srgbClr val="002060"/>
                </a:solidFill>
                <a:latin typeface="+mj-lt"/>
              </a:rPr>
            </a:br>
            <a:r>
              <a:rPr lang="en-GB" sz="2400" dirty="0">
                <a:solidFill>
                  <a:srgbClr val="002060"/>
                </a:solidFill>
                <a:latin typeface="+mj-lt"/>
              </a:rPr>
              <a:t>The principle argument made by the attorney was flawed.</a:t>
            </a:r>
          </a:p>
          <a:p>
            <a:endParaRPr lang="en-GB" sz="2400" dirty="0">
              <a:solidFill>
                <a:srgbClr val="002060"/>
              </a:solidFill>
              <a:latin typeface="+mj-lt"/>
            </a:endParaRPr>
          </a:p>
          <a:p>
            <a:r>
              <a:rPr lang="en-GB" sz="2400" b="1" dirty="0">
                <a:solidFill>
                  <a:srgbClr val="002060"/>
                </a:solidFill>
                <a:latin typeface="+mj-lt"/>
              </a:rPr>
              <a:t>Correction:</a:t>
            </a:r>
            <a:br>
              <a:rPr lang="en-GB" sz="2400" dirty="0">
                <a:solidFill>
                  <a:srgbClr val="002060"/>
                </a:solidFill>
                <a:latin typeface="+mj-lt"/>
              </a:rPr>
            </a:br>
            <a:r>
              <a:rPr lang="en-GB" sz="2400" dirty="0">
                <a:solidFill>
                  <a:srgbClr val="002060"/>
                </a:solidFill>
                <a:latin typeface="+mj-lt"/>
              </a:rPr>
              <a:t>The principal argument made by the attorney was flawed.</a:t>
            </a:r>
          </a:p>
        </p:txBody>
      </p:sp>
    </p:spTree>
    <p:extLst>
      <p:ext uri="{BB962C8B-B14F-4D97-AF65-F5344CB8AC3E}">
        <p14:creationId xmlns:p14="http://schemas.microsoft.com/office/powerpoint/2010/main" val="4051368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AACF08-5BCF-00AF-DD35-2ADC3B2334B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060EB75-BE87-013F-EF3B-18878E8E3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93470B-02FB-4973-8CAA-028BF31408D7}"/>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D91682-E0C2-877F-7C0F-CA5AD4AE6F7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4F10B63-4E2C-2710-1E18-6B61ED286413}"/>
              </a:ext>
            </a:extLst>
          </p:cNvPr>
          <p:cNvSpPr/>
          <p:nvPr/>
        </p:nvSpPr>
        <p:spPr>
          <a:xfrm>
            <a:off x="1038879" y="1377536"/>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C4C255C-F340-F6A4-DB7B-9844A325F740}"/>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3A60C2-1FC3-AA29-3410-3B5ECF6DA25B}"/>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B5CB4C-07D5-46F0-1EF6-C4B7FE3D4A7E}"/>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2881A0C-38C6-C7D8-2B5D-D6B095077F78}"/>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0DFC21D-1435-AE56-3B18-B4B9A8C64AB7}"/>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C3CD80-5121-F96B-FDF9-2E440926CD13}"/>
              </a:ext>
            </a:extLst>
          </p:cNvPr>
          <p:cNvSpPr/>
          <p:nvPr/>
        </p:nvSpPr>
        <p:spPr>
          <a:xfrm>
            <a:off x="1399354" y="181549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A754FE4-A40A-6AF1-28FB-62F71F6128FD}"/>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CFE5FDC-72AA-6A27-749F-F03A13A8E8BA}"/>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53D7CE7-F47C-45A4-66E0-2CAF10C75816}"/>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DF6ACC3-D02B-CD48-961D-B2B972A2FC77}"/>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02BE741-8723-FEBE-63FD-2BE5A7474CC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D0F20E-89A1-130D-9145-736557D0320B}"/>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7E2EB94-ABA7-924D-B038-72D4599D7861}"/>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17D2965-5967-3680-2F22-13B76431B931}"/>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F19CCA9-5869-C92C-A261-95E6C78A0CB0}"/>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321F8E5-C3D2-35A9-9D2F-2A4476C2C1F3}"/>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3D293DF-E614-95A4-0FD5-3EF56F67A4F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7F5CDEC-3D36-CF9E-1ECD-FA27A7335A4A}"/>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53F3783-A92B-C622-FEDA-77CA2ED5428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704D93A-6D94-8EA7-B271-B7ED8F34695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A8DF772-408D-A568-6A8B-91C9703D6071}"/>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294CAA5-C0B8-ADF5-F9AD-96C47ACC3D9E}"/>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56A356D-0018-E29E-9672-48B966CB241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88A9F9F-69EF-9010-C0EC-14637AB50893}"/>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01C3D4B-A558-8379-A535-55992598B88E}"/>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AEFF15C-11D5-618C-535F-AD0C6E23277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BD19F98-D219-C7D0-6FCB-7F0E86B436CB}"/>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599A25-A71A-53FB-9873-C75B99BF7D2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FB959D9-0860-67B0-22BB-DC56E275628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0A5775E-7363-EFEC-9AA8-6A0CD248F3F9}"/>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CA38CF9-5CB4-96F3-4095-9216BCA2090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5D2CC7A-4A98-7F46-EE5B-C5316FEAA7FE}"/>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992E3DC-B9E4-3CAE-48B9-C1DF51E10FCE}"/>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91EC59E9-D34C-D19B-2FBB-9F7B5ECE02F2}"/>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DB3F368-745D-4518-EBCD-6D45C3354EB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B23A1F-B995-3448-5537-1E46AA92265D}"/>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D084333-C247-14BF-B258-4193A79700CF}"/>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CA145E3-7A07-B630-6197-79FD0F87254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DDAD3BD-1A20-DF35-75FE-2067147EBDA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14B24CF-59A0-8EFC-5275-A9108DCAA85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B44F8E5-531C-9EC2-ABA2-11ABA3B9D51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2543C33-708A-27CA-6BF7-1A1850EC9A6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84D4051-D0A8-782E-4170-4E9CB3CCCE71}"/>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C5C8D1E-5DE2-A7DC-D1C6-15830E9A3ACC}"/>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240EB14-6994-A55A-56A0-CF9F0EACF78D}"/>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57D011F-8659-4282-3E35-84739F40E584}"/>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E0E8153-3443-40BC-4851-F7AA787AC40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5AEEF21-CF28-412E-15E0-6CF3A1DE5B3A}"/>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48BF600-7C48-C6C8-3A24-DBBC14064DBA}"/>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51C907D-8C69-3A0E-AD83-AB1D281F3CF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092A526-41FA-6B12-EE49-8D053F45091B}"/>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C1BD46A-0BFD-40A4-B7EF-D1062E8EBE6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DA27CB8-F5EB-3A26-5DB5-516B5CA0C88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7DF873E-B785-7053-6DB3-D6AB102C4A7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147ACE1-4442-7B20-9DF2-7FF1BE104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913761AD-512F-7B20-6372-B5C3D234458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203DB83-72BE-F757-92B0-D3FF7F9E288D}"/>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3. The SVO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61802A4-D10A-F812-A874-D68B7D00B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80" y="1377537"/>
            <a:ext cx="5336965" cy="3785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7" name="Rectangle 66">
            <a:extLst>
              <a:ext uri="{FF2B5EF4-FFF2-40B4-BE49-F238E27FC236}">
                <a16:creationId xmlns:a16="http://schemas.microsoft.com/office/drawing/2014/main" id="{678A9406-7ADB-0954-BEB1-D8CD8BF9F058}"/>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B193F99-A5F5-9851-4B73-7EBFB3D13D6E}"/>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B1E000C-C0DD-72D7-FD02-392ACEC7E5A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632A5C7-6756-43FE-75CF-B1BEA237457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09FAC1-903A-8165-F708-132A3E7EEBD7}"/>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D58716E-A6A3-6F48-B36D-4EDFDEAEBC0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1C6CBE7-0642-9CB2-AA9D-BE29D44137CC}"/>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13A5365-56F4-2015-D865-9BED49AA78A0}"/>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9D98DAF-63C7-0421-A933-7C3EF5CF4AD1}"/>
              </a:ext>
            </a:extLst>
          </p:cNvPr>
          <p:cNvSpPr/>
          <p:nvPr/>
        </p:nvSpPr>
        <p:spPr>
          <a:xfrm>
            <a:off x="1257355" y="1623027"/>
            <a:ext cx="4935943" cy="33919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a:extLst>
              <a:ext uri="{FF2B5EF4-FFF2-40B4-BE49-F238E27FC236}">
                <a16:creationId xmlns:a16="http://schemas.microsoft.com/office/drawing/2014/main" id="{857AD06F-63B9-05FC-7558-1EE0C61E908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7394" y="1272262"/>
            <a:ext cx="5483245" cy="3893704"/>
          </a:xfrm>
          <a:prstGeom prst="rect">
            <a:avLst/>
          </a:prstGeom>
          <a:noFill/>
          <a:ln>
            <a:noFill/>
          </a:ln>
        </p:spPr>
      </p:pic>
      <p:sp>
        <p:nvSpPr>
          <p:cNvPr id="70" name="Rectangle 69">
            <a:extLst>
              <a:ext uri="{FF2B5EF4-FFF2-40B4-BE49-F238E27FC236}">
                <a16:creationId xmlns:a16="http://schemas.microsoft.com/office/drawing/2014/main" id="{99BDF276-7550-320A-3C8D-9428962AB8C2}"/>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4E0649C1-DA6C-8014-FA07-CD8D8EC8D4A1}"/>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B3A5B78A-4DA0-9C52-4BB9-8D2C0E7FABCB}"/>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85" name="Rectangle 84">
            <a:extLst>
              <a:ext uri="{FF2B5EF4-FFF2-40B4-BE49-F238E27FC236}">
                <a16:creationId xmlns:a16="http://schemas.microsoft.com/office/drawing/2014/main" id="{4E183CCA-D22F-CB0D-E451-A4E3F3F213CF}"/>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00597F4F-CF69-3BBF-9B3C-800D1FC202F9}"/>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38FC2DCE-D803-DA0D-F48E-D3EA748B3A44}"/>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03/36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435F67E6-7447-F20C-FBA8-230415D4C5C8}"/>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1788099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971F3-3F5B-8C9E-5E70-5F91BB19C69E}"/>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6E1B415E-8833-AAB1-2C7A-7618688FF913}"/>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A986F2F1-81C4-81F5-79F8-75CD2D00E2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AE7D5300-63E4-5E48-17EC-37E20659CC56}"/>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EE509FEA-14BC-7166-8D29-3F5C97B9463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BD74C10-8755-5F8A-0C60-2542B5C1EEEF}"/>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88B2917-A10D-AA78-E0B4-3353AB218FB0}"/>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99D9343-D7F5-D69A-5020-01ABE3AD0447}"/>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4197B01-82DA-DC62-DDBA-BB01BF9A6CB0}"/>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47A59FB6-D86E-BCAE-7054-7150B2E54986}"/>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2F02C27-91ED-0708-1F53-85B7127AFE2A}"/>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7AC2189-EA54-F071-050F-EB96F81A1EBE}"/>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F2B495F-8F04-500A-2B86-008F41452DD8}"/>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FAE392A4-EEF8-9A39-7035-3208446B2E41}"/>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8D6C859B-C643-F9C5-584E-F9CF5EFBCA50}"/>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9826E225-EB8D-8795-6BF7-9D1A37188495}"/>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9A66680-EA9B-8AC3-943F-8CB044498FB8}"/>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1F46780D-9B7C-E79E-0B52-D0870558A475}"/>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CFB6083A-A7E2-0972-3117-2BC6D700CE85}"/>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67D9E1A6-1B34-C278-7A8B-45316E1D87CE}"/>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55E23690-BE6B-0186-7E07-458B341270AF}"/>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F88DA734-C26D-0C9A-DDE1-82D5B92A7EF3}"/>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77FFC712-DE42-F8A2-82F2-EA767FD2E21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5B825593-BC8E-01AB-AB01-C9DEACC97B93}"/>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9D3F93D7-ACCF-87EE-C034-7C3203A32A5F}"/>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FAAD18AF-21AF-6602-EA9D-0CD5B7B0D118}"/>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5031B3ED-8ACD-B3EC-10A2-1F1CA4C7AC5A}"/>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3E3014F8-B49A-ED8A-BAA6-7B440AEFD505}"/>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33688211-B4D2-53F5-CBDC-38E9E7724FFF}"/>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36F5211-2100-FFB3-DF92-5A5F93DC6168}"/>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17E4E385-5FD3-C51B-373B-8B65C7492075}"/>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EDB44B20-56F4-6D3A-332B-8A2BBB9B4AF7}"/>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79B36E85-0A4E-34F9-A142-4642DA6B14C7}"/>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A8017890-E32A-6FFF-9897-CBE02C458869}"/>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5B38DFBC-CE9F-C039-83D5-FECA8F6A7E4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A57DE7A6-F51A-2927-6502-82991F52433A}"/>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6501BC1D-A74F-3FCA-E9F5-4E41B1D72E10}"/>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4C82A390-E12E-E5B1-2A0F-DC72FEE9D56D}"/>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CC6B098D-4457-901C-1098-B3B728AB5ED8}"/>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3F84CC80-9DAF-A24C-11FE-A89B554E2836}"/>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107C009E-CB78-5BF6-BF96-A6E7F05524E2}"/>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8FE7BB82-C904-A315-8DB2-CA299BB1DD48}"/>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01B2EC53-E116-C6A7-4762-530D4B84A513}"/>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CCE65D7E-FF28-AA4F-75F4-8503B99DB4F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9663B93F-5AEC-44ED-BEF2-090E52544F69}"/>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A606CC5D-87EF-4D51-B221-3856D56B9695}"/>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12A5D35-C2A3-CF8F-5832-80CF08DAA47E}"/>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320BCFEC-D5CB-A6BE-973F-DE5CA2DF9851}"/>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E9F0295E-9CD7-4686-5E18-92BA01E8833D}"/>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E1BA4EBC-01E2-753C-84D6-66B3DA77FB03}"/>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9B5FA047-CEBC-D41B-2202-4218A9FE39A7}"/>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853C97EE-F867-78C8-9D8D-20E4A5FEE2EA}"/>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A92B52B4-DC9C-9723-6620-5375C88CB5B4}"/>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C5D2BAB2-D3F2-F03A-DC98-C79B6197CFEB}"/>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074E194F-A15A-9C44-64DC-DA071806409D}"/>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56A224FC-FCF9-C221-8816-AC6F08ED61DF}"/>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3C98B87B-6A8C-3A8D-2202-ADB7749C1961}"/>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C2416FCB-004F-E951-83DC-5788D5A5934F}"/>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4ECCD02F-D22A-4198-DFAF-B23D951A6ACF}"/>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C8BBB1D0-50DE-AC01-955A-FF9DDB2D9FD4}"/>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7A884D20-1681-8EF7-6D49-D350366F01E6}"/>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3ECF727C-BD41-19CF-6EFF-DC9869CD0EED}"/>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B37D26CA-16EF-64C0-5426-C7CB28F3D5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3A93650B-D097-80C2-4EEC-02B59D5BECA2}"/>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D485961-1423-C2E1-5A6B-C61E0F319FD3}"/>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69492D20-139F-D6F1-3ADE-CB246ACB9C6A}"/>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99D7E44E-7BA6-32F9-BACC-CEE21863158E}"/>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Exercises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972977A8-5E7A-37CD-FF47-1C595477D62F}"/>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A2E7448D-B025-1CBA-B276-B5B1D1C5F0A3}"/>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A9F7FB9A-84E1-8467-5A59-8FD10B4DFA5D}"/>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A9E98171-55FC-CA49-EB59-796EB9624DD8}"/>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68EC9EBC-F006-A254-8B23-CD9BD3376758}"/>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12F86E3A-3D22-34DC-DD12-14B5725F74C3}"/>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FD4A40C1-8364-634C-9E68-ABB8E96EFA80}"/>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B83F4A79-BECD-41CB-6D06-DFBBC36A380B}"/>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1B4EC74C-0F22-9DA5-A746-27082295B7F2}"/>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6D90B055-28CB-E1DF-B43F-55D206753E49}"/>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2E65106E-13DC-E0D5-4D04-693B88FF3376}"/>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20761DE8-B332-2861-8499-C78A41323EFE}"/>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706A021C-3A56-ECB0-E32D-F2A7E71F4DFC}"/>
              </a:ext>
            </a:extLst>
          </p:cNvPr>
          <p:cNvSpPr txBox="1"/>
          <p:nvPr/>
        </p:nvSpPr>
        <p:spPr>
          <a:xfrm>
            <a:off x="229970" y="1202574"/>
            <a:ext cx="7124765" cy="4524315"/>
          </a:xfrm>
          <a:prstGeom prst="rect">
            <a:avLst/>
          </a:prstGeom>
          <a:noFill/>
        </p:spPr>
        <p:txBody>
          <a:bodyPr wrap="square">
            <a:spAutoFit/>
          </a:bodyPr>
          <a:lstStyle/>
          <a:p>
            <a:pPr algn="just"/>
            <a:r>
              <a:rPr lang="en-GB" sz="3600" dirty="0">
                <a:solidFill>
                  <a:srgbClr val="002060"/>
                </a:solidFill>
                <a:effectLst/>
                <a:latin typeface="+mj-lt"/>
                <a:ea typeface="Aptos" panose="020B0004020202020204" pitchFamily="34" charset="0"/>
              </a:rPr>
              <a:t>The council for the respondent argued that the principle of estoppel should prevent the claimant from asserting rights under the disputed agreement, given the previous contradictory statements made in correspondence with the opposing party.</a:t>
            </a:r>
            <a:endParaRPr lang="en-GB" sz="3600" dirty="0">
              <a:solidFill>
                <a:srgbClr val="002060"/>
              </a:solidFill>
              <a:latin typeface="+mj-lt"/>
            </a:endParaRPr>
          </a:p>
        </p:txBody>
      </p:sp>
      <p:sp>
        <p:nvSpPr>
          <p:cNvPr id="60" name="TextBox 59">
            <a:extLst>
              <a:ext uri="{FF2B5EF4-FFF2-40B4-BE49-F238E27FC236}">
                <a16:creationId xmlns:a16="http://schemas.microsoft.com/office/drawing/2014/main" id="{C18463C7-C1B7-AF3A-6FFF-74755BBE9599}"/>
              </a:ext>
            </a:extLst>
          </p:cNvPr>
          <p:cNvSpPr txBox="1"/>
          <p:nvPr/>
        </p:nvSpPr>
        <p:spPr>
          <a:xfrm>
            <a:off x="7498586" y="1452765"/>
            <a:ext cx="4294353" cy="1200329"/>
          </a:xfrm>
          <a:prstGeom prst="rect">
            <a:avLst/>
          </a:prstGeom>
          <a:noFill/>
        </p:spPr>
        <p:txBody>
          <a:bodyPr wrap="square">
            <a:spAutoFit/>
          </a:bodyPr>
          <a:lstStyle/>
          <a:p>
            <a:r>
              <a:rPr lang="en-GB" sz="1800" b="1" dirty="0">
                <a:solidFill>
                  <a:srgbClr val="002060"/>
                </a:solidFill>
                <a:effectLst/>
                <a:latin typeface="+mj-lt"/>
                <a:ea typeface="Aptos" panose="020B0004020202020204" pitchFamily="34" charset="0"/>
              </a:rPr>
              <a:t>Contact me – John James McVeigh – for the free model answer: </a:t>
            </a:r>
          </a:p>
          <a:p>
            <a:endParaRPr lang="en-GB" dirty="0">
              <a:solidFill>
                <a:srgbClr val="002060"/>
              </a:solidFill>
              <a:latin typeface="+mj-lt"/>
              <a:ea typeface="Aptos" panose="020B0004020202020204" pitchFamily="34" charset="0"/>
            </a:endParaRPr>
          </a:p>
          <a:p>
            <a:r>
              <a:rPr lang="en-GB" sz="1800" dirty="0">
                <a:solidFill>
                  <a:srgbClr val="002060"/>
                </a:solidFill>
                <a:effectLst/>
                <a:latin typeface="+mj-lt"/>
                <a:ea typeface="Aptos" panose="020B0004020202020204" pitchFamily="34" charset="0"/>
                <a:hlinkClick r:id="rId6"/>
              </a:rPr>
              <a:t>james@36rules.com</a:t>
            </a:r>
            <a:r>
              <a:rPr lang="en-GB" sz="1800" dirty="0">
                <a:solidFill>
                  <a:srgbClr val="002060"/>
                </a:solidFill>
                <a:effectLst/>
                <a:latin typeface="+mj-lt"/>
                <a:ea typeface="Aptos" panose="020B0004020202020204" pitchFamily="34" charset="0"/>
              </a:rPr>
              <a:t>  </a:t>
            </a:r>
            <a:endParaRPr lang="en-GB" dirty="0"/>
          </a:p>
        </p:txBody>
      </p:sp>
    </p:spTree>
    <p:extLst>
      <p:ext uri="{BB962C8B-B14F-4D97-AF65-F5344CB8AC3E}">
        <p14:creationId xmlns:p14="http://schemas.microsoft.com/office/powerpoint/2010/main" val="378725292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AACF08-5BCF-00AF-DD35-2ADC3B2334B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060EB75-BE87-013F-EF3B-18878E8E3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93470B-02FB-4973-8CAA-028BF31408D7}"/>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D91682-E0C2-877F-7C0F-CA5AD4AE6F7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4F10B63-4E2C-2710-1E18-6B61ED286413}"/>
              </a:ext>
            </a:extLst>
          </p:cNvPr>
          <p:cNvSpPr/>
          <p:nvPr/>
        </p:nvSpPr>
        <p:spPr>
          <a:xfrm>
            <a:off x="1038879" y="1377536"/>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C4C255C-F340-F6A4-DB7B-9844A325F740}"/>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3A60C2-1FC3-AA29-3410-3B5ECF6DA25B}"/>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B5CB4C-07D5-46F0-1EF6-C4B7FE3D4A7E}"/>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2881A0C-38C6-C7D8-2B5D-D6B095077F78}"/>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0DFC21D-1435-AE56-3B18-B4B9A8C64AB7}"/>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C3CD80-5121-F96B-FDF9-2E440926CD13}"/>
              </a:ext>
            </a:extLst>
          </p:cNvPr>
          <p:cNvSpPr/>
          <p:nvPr/>
        </p:nvSpPr>
        <p:spPr>
          <a:xfrm>
            <a:off x="1399354" y="181549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A754FE4-A40A-6AF1-28FB-62F71F6128FD}"/>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CFE5FDC-72AA-6A27-749F-F03A13A8E8BA}"/>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53D7CE7-F47C-45A4-66E0-2CAF10C75816}"/>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DF6ACC3-D02B-CD48-961D-B2B972A2FC77}"/>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02BE741-8723-FEBE-63FD-2BE5A7474CC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D0F20E-89A1-130D-9145-736557D0320B}"/>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7E2EB94-ABA7-924D-B038-72D4599D7861}"/>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17D2965-5967-3680-2F22-13B76431B931}"/>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F19CCA9-5869-C92C-A261-95E6C78A0CB0}"/>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321F8E5-C3D2-35A9-9D2F-2A4476C2C1F3}"/>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3D293DF-E614-95A4-0FD5-3EF56F67A4F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7F5CDEC-3D36-CF9E-1ECD-FA27A7335A4A}"/>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53F3783-A92B-C622-FEDA-77CA2ED5428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704D93A-6D94-8EA7-B271-B7ED8F34695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A8DF772-408D-A568-6A8B-91C9703D6071}"/>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294CAA5-C0B8-ADF5-F9AD-96C47ACC3D9E}"/>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56A356D-0018-E29E-9672-48B966CB241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88A9F9F-69EF-9010-C0EC-14637AB50893}"/>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01C3D4B-A558-8379-A535-55992598B88E}"/>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AEFF15C-11D5-618C-535F-AD0C6E23277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BD19F98-D219-C7D0-6FCB-7F0E86B436CB}"/>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599A25-A71A-53FB-9873-C75B99BF7D2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FB959D9-0860-67B0-22BB-DC56E275628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0A5775E-7363-EFEC-9AA8-6A0CD248F3F9}"/>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CA38CF9-5CB4-96F3-4095-9216BCA2090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5D2CC7A-4A98-7F46-EE5B-C5316FEAA7FE}"/>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992E3DC-B9E4-3CAE-48B9-C1DF51E10FCE}"/>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91EC59E9-D34C-D19B-2FBB-9F7B5ECE02F2}"/>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DB3F368-745D-4518-EBCD-6D45C3354EB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B23A1F-B995-3448-5537-1E46AA92265D}"/>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D084333-C247-14BF-B258-4193A79700CF}"/>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CA145E3-7A07-B630-6197-79FD0F87254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DDAD3BD-1A20-DF35-75FE-2067147EBDA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14B24CF-59A0-8EFC-5275-A9108DCAA85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B44F8E5-531C-9EC2-ABA2-11ABA3B9D51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2543C33-708A-27CA-6BF7-1A1850EC9A6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84D4051-D0A8-782E-4170-4E9CB3CCCE71}"/>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C5C8D1E-5DE2-A7DC-D1C6-15830E9A3ACC}"/>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240EB14-6994-A55A-56A0-CF9F0EACF78D}"/>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57D011F-8659-4282-3E35-84739F40E584}"/>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E0E8153-3443-40BC-4851-F7AA787AC40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5AEEF21-CF28-412E-15E0-6CF3A1DE5B3A}"/>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48BF600-7C48-C6C8-3A24-DBBC14064DBA}"/>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51C907D-8C69-3A0E-AD83-AB1D281F3CF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092A526-41FA-6B12-EE49-8D053F45091B}"/>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C1BD46A-0BFD-40A4-B7EF-D1062E8EBE6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DA27CB8-F5EB-3A26-5DB5-516B5CA0C88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7DF873E-B785-7053-6DB3-D6AB102C4A7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147ACE1-4442-7B20-9DF2-7FF1BE104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913761AD-512F-7B20-6372-B5C3D234458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203DB83-72BE-F757-92B0-D3FF7F9E288D}"/>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28. The IONS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61802A4-D10A-F812-A874-D68B7D00B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80" y="1377537"/>
            <a:ext cx="5336965" cy="3785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7" name="Rectangle 66">
            <a:extLst>
              <a:ext uri="{FF2B5EF4-FFF2-40B4-BE49-F238E27FC236}">
                <a16:creationId xmlns:a16="http://schemas.microsoft.com/office/drawing/2014/main" id="{678A9406-7ADB-0954-BEB1-D8CD8BF9F058}"/>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B193F99-A5F5-9851-4B73-7EBFB3D13D6E}"/>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B1E000C-C0DD-72D7-FD02-392ACEC7E5A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632A5C7-6756-43FE-75CF-B1BEA237457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09FAC1-903A-8165-F708-132A3E7EEBD7}"/>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D58716E-A6A3-6F48-B36D-4EDFDEAEBC0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1C6CBE7-0642-9CB2-AA9D-BE29D44137CC}"/>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13A5365-56F4-2015-D865-9BED49AA78A0}"/>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9D98DAF-63C7-0421-A933-7C3EF5CF4AD1}"/>
              </a:ext>
            </a:extLst>
          </p:cNvPr>
          <p:cNvSpPr/>
          <p:nvPr/>
        </p:nvSpPr>
        <p:spPr>
          <a:xfrm>
            <a:off x="1257355" y="1623027"/>
            <a:ext cx="4935943" cy="33919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a:extLst>
              <a:ext uri="{FF2B5EF4-FFF2-40B4-BE49-F238E27FC236}">
                <a16:creationId xmlns:a16="http://schemas.microsoft.com/office/drawing/2014/main" id="{64AB49B6-3098-3BB6-C938-7439134AF3E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4388" y="1240519"/>
            <a:ext cx="5393338" cy="3829860"/>
          </a:xfrm>
          <a:prstGeom prst="rect">
            <a:avLst/>
          </a:prstGeom>
          <a:noFill/>
          <a:ln>
            <a:noFill/>
          </a:ln>
        </p:spPr>
      </p:pic>
      <p:sp>
        <p:nvSpPr>
          <p:cNvPr id="70" name="Rectangle 69">
            <a:extLst>
              <a:ext uri="{FF2B5EF4-FFF2-40B4-BE49-F238E27FC236}">
                <a16:creationId xmlns:a16="http://schemas.microsoft.com/office/drawing/2014/main" id="{915BD62B-E448-1FEF-493D-30271F45090C}"/>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43FE9C97-64E0-AD77-5F28-1EAB3FC1626C}"/>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C37B5AC5-2C92-DAA8-B5A2-27BFC5855829}"/>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85" name="Rectangle 84">
            <a:extLst>
              <a:ext uri="{FF2B5EF4-FFF2-40B4-BE49-F238E27FC236}">
                <a16:creationId xmlns:a16="http://schemas.microsoft.com/office/drawing/2014/main" id="{3B24A3EE-CF68-7272-0D6A-84CB5529F8B0}"/>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C8ED10A6-3BDF-5B9A-3C0F-31B31E16182E}"/>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2ADD9143-3A99-8B72-E144-827C05EF3C58}"/>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28/36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F7D6C1A5-9DA4-CF7E-C79A-80DA045D22FF}"/>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293166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4BED1-68D1-6560-1618-2152883CAE9E}"/>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C9046659-5D24-E682-D125-670502CB37B6}"/>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C91A395B-D523-04E3-87CF-06DF379392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63B9C857-87D0-5D08-E3C2-466768A58350}"/>
              </a:ext>
            </a:extLst>
          </p:cNvPr>
          <p:cNvSpPr/>
          <p:nvPr/>
        </p:nvSpPr>
        <p:spPr>
          <a:xfrm>
            <a:off x="1609725" y="1047750"/>
            <a:ext cx="5772150" cy="127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71ED8F76-716A-E0E0-2BC6-E14AD34F79E3}"/>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C962ABB2-5977-D906-FE2D-829337720608}"/>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9CB0C800-FF5F-757C-AFDA-BEF6C002DCE6}"/>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80A6D546-794B-E0C9-1F17-676FCC4211DA}"/>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37339E66-10AA-7C25-9004-F95E8A0273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79394974-61B1-AE07-5F04-62FA42E96468}"/>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DD21266A-0633-9215-9F81-F2071C165F69}"/>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28. The IONS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730E02E6-9A8E-74E1-68E0-0D496D2DE06F}"/>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1B543B86-B68E-3815-A29A-0F8E650416BA}"/>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19245001-F8DF-B6CB-5AD5-983CDA239CE4}"/>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28/36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89A5E37-DA15-F432-6889-DAAA5EEE3FD1}"/>
              </a:ext>
            </a:extLst>
          </p:cNvPr>
          <p:cNvSpPr txBox="1"/>
          <p:nvPr/>
        </p:nvSpPr>
        <p:spPr>
          <a:xfrm>
            <a:off x="563276" y="1200382"/>
            <a:ext cx="6554975" cy="3416320"/>
          </a:xfrm>
          <a:prstGeom prst="rect">
            <a:avLst/>
          </a:prstGeom>
          <a:noFill/>
        </p:spPr>
        <p:txBody>
          <a:bodyPr wrap="square">
            <a:spAutoFit/>
          </a:bodyPr>
          <a:lstStyle/>
          <a:p>
            <a:pPr algn="just"/>
            <a:r>
              <a:rPr lang="en-GB" sz="2400" dirty="0">
                <a:solidFill>
                  <a:srgbClr val="002060"/>
                </a:solidFill>
                <a:latin typeface="+mj-lt"/>
              </a:rPr>
              <a:t>Nominalizations—turning verbs into abstract nouns—should be avoided where possible because they create wordy and less dynamic writing. Instead of “The attorney made an argument in support of the motion,” write “The attorney argued in support of the motion.” Overuse of such constructions (“gave consideration to” instead of “considered”) makes legal writing unnecessarily cumbersome and should be minimized.</a:t>
            </a:r>
          </a:p>
        </p:txBody>
      </p:sp>
    </p:spTree>
    <p:extLst>
      <p:ext uri="{BB962C8B-B14F-4D97-AF65-F5344CB8AC3E}">
        <p14:creationId xmlns:p14="http://schemas.microsoft.com/office/powerpoint/2010/main" val="256294677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646BE-FE37-AC8A-1AF1-8803D5BDB0A5}"/>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96B9F0D2-549F-CB24-E73C-08E951BBEAF2}"/>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6BEDD00F-F2FE-B4EB-8F53-95D2F9A7C7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F5D33E3E-7190-8DA7-8B87-1137013A41F3}"/>
              </a:ext>
            </a:extLst>
          </p:cNvPr>
          <p:cNvSpPr/>
          <p:nvPr/>
        </p:nvSpPr>
        <p:spPr>
          <a:xfrm>
            <a:off x="1609725" y="1047750"/>
            <a:ext cx="5772150" cy="127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17304C92-D175-4C24-1FF5-F37153A07638}"/>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B7D5C776-AD6F-9606-53B7-BB1230420327}"/>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14C0788C-71DE-87BE-991D-66B5927B723D}"/>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34A385D3-565C-9489-4F8E-BB66D74EE771}"/>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383808A0-3785-D60D-50D2-6DF372E5DC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668B2E60-6E31-BB82-1F0F-0FFFDDB8AF3B}"/>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BEDEF6F8-C017-F863-F62C-14F7A271C3A1}"/>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28. The IONS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C75D19D7-FC41-E166-3542-B1543E349040}"/>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BFC21017-C4F2-146F-8C0F-67A02373D9A3}"/>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4049746D-EB66-A361-235D-3A990B1A0270}"/>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28/36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470A087-BB45-1DFC-4F7A-3EB1FEBB0D91}"/>
              </a:ext>
            </a:extLst>
          </p:cNvPr>
          <p:cNvSpPr txBox="1"/>
          <p:nvPr/>
        </p:nvSpPr>
        <p:spPr>
          <a:xfrm>
            <a:off x="563277" y="1200382"/>
            <a:ext cx="6098344" cy="2308324"/>
          </a:xfrm>
          <a:prstGeom prst="rect">
            <a:avLst/>
          </a:prstGeom>
          <a:noFill/>
        </p:spPr>
        <p:txBody>
          <a:bodyPr wrap="square">
            <a:spAutoFit/>
          </a:bodyPr>
          <a:lstStyle/>
          <a:p>
            <a:r>
              <a:rPr lang="en-GB" sz="2400" b="1" dirty="0">
                <a:solidFill>
                  <a:srgbClr val="002060"/>
                </a:solidFill>
                <a:latin typeface="+mj-lt"/>
              </a:rPr>
              <a:t>Mistake:</a:t>
            </a:r>
            <a:br>
              <a:rPr lang="en-GB" sz="2400" dirty="0">
                <a:solidFill>
                  <a:srgbClr val="002060"/>
                </a:solidFill>
                <a:latin typeface="+mj-lt"/>
              </a:rPr>
            </a:br>
            <a:r>
              <a:rPr lang="en-GB" sz="2400" dirty="0">
                <a:solidFill>
                  <a:srgbClr val="002060"/>
                </a:solidFill>
                <a:latin typeface="+mj-lt"/>
              </a:rPr>
              <a:t>The parties reached an agreement for the resolution of the dispute.</a:t>
            </a:r>
          </a:p>
          <a:p>
            <a:endParaRPr lang="en-GB" sz="2400" dirty="0">
              <a:solidFill>
                <a:srgbClr val="002060"/>
              </a:solidFill>
              <a:latin typeface="+mj-lt"/>
            </a:endParaRPr>
          </a:p>
          <a:p>
            <a:r>
              <a:rPr lang="en-GB" sz="2400" b="1" dirty="0">
                <a:solidFill>
                  <a:srgbClr val="002060"/>
                </a:solidFill>
                <a:latin typeface="+mj-lt"/>
              </a:rPr>
              <a:t>Correction:</a:t>
            </a:r>
            <a:br>
              <a:rPr lang="en-GB" sz="2400" dirty="0">
                <a:solidFill>
                  <a:srgbClr val="002060"/>
                </a:solidFill>
                <a:latin typeface="+mj-lt"/>
              </a:rPr>
            </a:br>
            <a:r>
              <a:rPr lang="en-GB" sz="2400" dirty="0">
                <a:solidFill>
                  <a:srgbClr val="002060"/>
                </a:solidFill>
                <a:latin typeface="+mj-lt"/>
              </a:rPr>
              <a:t>The parties agreed to resolve the dispute.</a:t>
            </a:r>
          </a:p>
        </p:txBody>
      </p:sp>
    </p:spTree>
    <p:extLst>
      <p:ext uri="{BB962C8B-B14F-4D97-AF65-F5344CB8AC3E}">
        <p14:creationId xmlns:p14="http://schemas.microsoft.com/office/powerpoint/2010/main" val="258766307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882F7-43E5-E4EB-0E69-B5E6690C285B}"/>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D1F7EA18-F18C-21D4-CB58-739CDA8127B8}"/>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421422FD-4DF0-4A4B-826F-D0F1B63B10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3DB5FF6E-C124-2AFE-D8E5-718807BBFEF7}"/>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F234B365-77C9-7728-3C68-FD9CB6A75F40}"/>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8FB9012-E43C-F335-F5B8-FA114E0275B6}"/>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531EF93-0B2E-7904-F6DD-8286BA847011}"/>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92C8112-5E59-FFFA-F802-5CFBD9564C36}"/>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EC2DCFE-A2C1-F038-E490-922A9AF51667}"/>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D240341-1B08-6483-E5F4-7385A6AB2F2A}"/>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17302CE-F91C-8A50-8696-F66348407B05}"/>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DB5B1B4-E1DC-D21E-3B52-C2B79BE67861}"/>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F484E85-1B86-F738-3791-17FC2D5AB5C0}"/>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BD22A7FB-4758-7E95-269A-1963C51EB885}"/>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298C929-E63C-0851-0FDB-2D882F7B74A1}"/>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88E6290-96D0-B14B-72D3-4DD6F163CDF4}"/>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05B5A623-BA0A-C79A-6778-3F5917449BD5}"/>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8674976-03ED-2AE5-A902-8207D0DA7D57}"/>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4B7C7332-D12B-2346-3CD0-A72D19140257}"/>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D7471E04-3DA5-FB58-7CBD-8ED626E49B30}"/>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6EEAF19B-FF8B-7F72-5B52-9AC43B320709}"/>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E89FCEB-F4F8-DDCC-123E-77B699426E1B}"/>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DA65CDCB-6053-4B8C-B0AB-CBED9B50161B}"/>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B20E63F1-AAAD-7D17-00E3-11B2FF6CB167}"/>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E753496-7757-6484-C4EA-95B42E0D5BBA}"/>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2416732B-8A8F-9426-51C6-1DA2E20BD4F8}"/>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F24EE730-AC03-9DBD-6FC8-36D92184858E}"/>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5F127A46-A342-66BC-4743-032EF45CA178}"/>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4D9CF268-0774-D0A3-7A4A-0BCFF0DB2EA4}"/>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85A7A9A4-BBF2-4A0D-8A77-F0E432566CED}"/>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2B829B8-0500-DDE4-A238-24AFCA6E9658}"/>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D521816B-A4CB-25E6-1039-8528F330A2DB}"/>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8D0DD1FD-6B2F-EB27-44F6-8B6CB3F8ACDF}"/>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99EBF8FD-CD4C-B612-4A2D-2737D63C7E3A}"/>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856352B7-A4B0-1FAE-3377-86E279AF35AF}"/>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20E62D38-BCF6-5471-22BE-F874A3617BFF}"/>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206B607C-525B-C4A2-1481-E45A9BBBA54F}"/>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626E51C6-8EAC-2451-72AB-60B50425781D}"/>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CCA3CCBD-2C7C-6DDD-79A3-9151993AA467}"/>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1EBBC54E-437B-4E1A-FF25-314C5A82267C}"/>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DC85FEFF-2D95-BF8D-8916-524CC31AD0F6}"/>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7969CB66-4D0E-A732-813E-8AA19377C6AC}"/>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88A36BF5-FA06-B18D-21E7-FB0621196223}"/>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B426FDAC-A695-A7AC-017E-0FE9F4D80BFF}"/>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9A7981D2-2613-02B8-65A0-09FEA4854C18}"/>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75ADF12D-9027-334C-4F6B-310962502E8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8C9098F3-D968-B949-B058-0E365F8D3D82}"/>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6FF1D474-EE55-B5FC-6209-885D3E1B2EAF}"/>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04CA22E-AEF3-E2B4-726B-419A2159F85F}"/>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C39164CE-19B5-2FDF-AFF8-932BB35B523A}"/>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7605C46E-8555-6C58-DD16-6736827BC1BF}"/>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B5CAC67B-C14E-FE65-A4D5-273351B44C4C}"/>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6C56265B-D377-51D4-BC72-CCC63C153CF3}"/>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63DBB304-05D9-2A8B-80B0-338FEB549AFB}"/>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44B15AB3-00E1-6D56-4770-DC47C0FF9240}"/>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2E511E87-EFDC-704A-C5CF-E1B45F671320}"/>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B6044271-6A51-13A2-F90F-D08F9B4DADBF}"/>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367ADA03-B47B-D714-5CDA-709EA31FADF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85C4167C-46C6-B114-BC4B-C6A92E4EB3BC}"/>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418D0C3E-7C43-DAC3-1324-5100471AC9F3}"/>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EB56A74B-2073-970C-2147-3EF9704F50B0}"/>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5B95F0DC-C265-88C2-226C-70266C2EA5FF}"/>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9E3DFDFE-FE30-9F44-7F5B-FFAB1D0699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2A15C6DA-10A5-57E2-5B82-FE3131C6A746}"/>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6F414BC-2EF3-669F-632B-292CD5670F60}"/>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0FB18276-E105-26D6-D6C7-BDB1BDDFD61C}"/>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6F7108E8-87B4-A06E-7713-776FFCA3E3C6}"/>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Exercises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24133D53-BAC9-7F9A-7CC6-A827266397CF}"/>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FD05CFAE-9ACA-4112-4CE1-69CF0EDEAC6A}"/>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F42D9B21-39AA-1DE3-1888-9E50BD1218BB}"/>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791396F5-EFB6-5210-3220-BD7C2C98D69E}"/>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D4DFF61B-AFCA-8C1A-A21C-163317C3E9C6}"/>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30E0B582-DB07-3862-C19C-2FE43E06D666}"/>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1A51E478-CE3E-7112-F914-9684F4A6CA2B}"/>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A1494EB0-A3D5-454A-05D9-2C0F999C1A67}"/>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4A357CB4-538F-9BF8-7561-2E2B6A11B5F7}"/>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067676DE-0D36-2339-0411-882B5436A9F2}"/>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1312152B-3F04-64B5-6CF8-68E7403C9281}"/>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FE84809C-719D-6A7F-A070-7B49A733A264}"/>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29667ACB-7869-FF4A-EE83-326713EDBD70}"/>
              </a:ext>
            </a:extLst>
          </p:cNvPr>
          <p:cNvSpPr txBox="1"/>
          <p:nvPr/>
        </p:nvSpPr>
        <p:spPr>
          <a:xfrm>
            <a:off x="490704" y="1199503"/>
            <a:ext cx="6093724" cy="3970318"/>
          </a:xfrm>
          <a:prstGeom prst="rect">
            <a:avLst/>
          </a:prstGeom>
          <a:noFill/>
        </p:spPr>
        <p:txBody>
          <a:bodyPr wrap="square">
            <a:spAutoFit/>
          </a:bodyPr>
          <a:lstStyle/>
          <a:p>
            <a:pPr algn="just"/>
            <a:r>
              <a:rPr lang="en-GB" sz="3600" dirty="0">
                <a:solidFill>
                  <a:srgbClr val="002060"/>
                </a:solidFill>
                <a:effectLst/>
                <a:latin typeface="+mj-lt"/>
                <a:ea typeface="Aptos" panose="020B0004020202020204" pitchFamily="34" charset="0"/>
              </a:rPr>
              <a:t>The corporation has made an application for an extension of time in order to facilitate the completion of the due diligence process that remains necessary prior to the execution of the final transactional documents.</a:t>
            </a:r>
            <a:endParaRPr lang="en-GB" sz="3600" dirty="0">
              <a:solidFill>
                <a:srgbClr val="002060"/>
              </a:solidFill>
              <a:latin typeface="+mj-lt"/>
            </a:endParaRPr>
          </a:p>
        </p:txBody>
      </p:sp>
      <p:sp>
        <p:nvSpPr>
          <p:cNvPr id="60" name="TextBox 59">
            <a:extLst>
              <a:ext uri="{FF2B5EF4-FFF2-40B4-BE49-F238E27FC236}">
                <a16:creationId xmlns:a16="http://schemas.microsoft.com/office/drawing/2014/main" id="{54ACC387-B6DA-AFBD-C5E6-0701F38BFCB6}"/>
              </a:ext>
            </a:extLst>
          </p:cNvPr>
          <p:cNvSpPr txBox="1"/>
          <p:nvPr/>
        </p:nvSpPr>
        <p:spPr>
          <a:xfrm>
            <a:off x="7498586" y="1452765"/>
            <a:ext cx="4294353" cy="1200329"/>
          </a:xfrm>
          <a:prstGeom prst="rect">
            <a:avLst/>
          </a:prstGeom>
          <a:noFill/>
        </p:spPr>
        <p:txBody>
          <a:bodyPr wrap="square">
            <a:spAutoFit/>
          </a:bodyPr>
          <a:lstStyle/>
          <a:p>
            <a:r>
              <a:rPr lang="en-GB" sz="1800" b="1" dirty="0">
                <a:solidFill>
                  <a:srgbClr val="002060"/>
                </a:solidFill>
                <a:effectLst/>
                <a:latin typeface="+mj-lt"/>
                <a:ea typeface="Aptos" panose="020B0004020202020204" pitchFamily="34" charset="0"/>
              </a:rPr>
              <a:t>Contact me – John James McVeigh – for the free model answer: </a:t>
            </a:r>
          </a:p>
          <a:p>
            <a:endParaRPr lang="en-GB" dirty="0">
              <a:solidFill>
                <a:srgbClr val="002060"/>
              </a:solidFill>
              <a:latin typeface="+mj-lt"/>
              <a:ea typeface="Aptos" panose="020B0004020202020204" pitchFamily="34" charset="0"/>
            </a:endParaRPr>
          </a:p>
          <a:p>
            <a:r>
              <a:rPr lang="en-GB" sz="1800" dirty="0">
                <a:solidFill>
                  <a:srgbClr val="002060"/>
                </a:solidFill>
                <a:effectLst/>
                <a:latin typeface="+mj-lt"/>
                <a:ea typeface="Aptos" panose="020B0004020202020204" pitchFamily="34" charset="0"/>
                <a:hlinkClick r:id="rId6"/>
              </a:rPr>
              <a:t>james@36rules.com</a:t>
            </a:r>
            <a:r>
              <a:rPr lang="en-GB" sz="1800" dirty="0">
                <a:solidFill>
                  <a:srgbClr val="002060"/>
                </a:solidFill>
                <a:effectLst/>
                <a:latin typeface="+mj-lt"/>
                <a:ea typeface="Aptos" panose="020B0004020202020204" pitchFamily="34" charset="0"/>
              </a:rPr>
              <a:t>  </a:t>
            </a:r>
            <a:endParaRPr lang="en-GB" dirty="0"/>
          </a:p>
        </p:txBody>
      </p:sp>
    </p:spTree>
    <p:extLst>
      <p:ext uri="{BB962C8B-B14F-4D97-AF65-F5344CB8AC3E}">
        <p14:creationId xmlns:p14="http://schemas.microsoft.com/office/powerpoint/2010/main" val="284862050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AACF08-5BCF-00AF-DD35-2ADC3B2334B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060EB75-BE87-013F-EF3B-18878E8E3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93470B-02FB-4973-8CAA-028BF31408D7}"/>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D91682-E0C2-877F-7C0F-CA5AD4AE6F7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4F10B63-4E2C-2710-1E18-6B61ED286413}"/>
              </a:ext>
            </a:extLst>
          </p:cNvPr>
          <p:cNvSpPr/>
          <p:nvPr/>
        </p:nvSpPr>
        <p:spPr>
          <a:xfrm>
            <a:off x="1038879" y="1377536"/>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C4C255C-F340-F6A4-DB7B-9844A325F740}"/>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3A60C2-1FC3-AA29-3410-3B5ECF6DA25B}"/>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B5CB4C-07D5-46F0-1EF6-C4B7FE3D4A7E}"/>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2881A0C-38C6-C7D8-2B5D-D6B095077F78}"/>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0DFC21D-1435-AE56-3B18-B4B9A8C64AB7}"/>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C3CD80-5121-F96B-FDF9-2E440926CD13}"/>
              </a:ext>
            </a:extLst>
          </p:cNvPr>
          <p:cNvSpPr/>
          <p:nvPr/>
        </p:nvSpPr>
        <p:spPr>
          <a:xfrm>
            <a:off x="1399354" y="181549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A754FE4-A40A-6AF1-28FB-62F71F6128FD}"/>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CFE5FDC-72AA-6A27-749F-F03A13A8E8BA}"/>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53D7CE7-F47C-45A4-66E0-2CAF10C75816}"/>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DF6ACC3-D02B-CD48-961D-B2B972A2FC77}"/>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02BE741-8723-FEBE-63FD-2BE5A7474CC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D0F20E-89A1-130D-9145-736557D0320B}"/>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7E2EB94-ABA7-924D-B038-72D4599D7861}"/>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17D2965-5967-3680-2F22-13B76431B931}"/>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F19CCA9-5869-C92C-A261-95E6C78A0CB0}"/>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321F8E5-C3D2-35A9-9D2F-2A4476C2C1F3}"/>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3D293DF-E614-95A4-0FD5-3EF56F67A4F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7F5CDEC-3D36-CF9E-1ECD-FA27A7335A4A}"/>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53F3783-A92B-C622-FEDA-77CA2ED5428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704D93A-6D94-8EA7-B271-B7ED8F34695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A8DF772-408D-A568-6A8B-91C9703D6071}"/>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294CAA5-C0B8-ADF5-F9AD-96C47ACC3D9E}"/>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56A356D-0018-E29E-9672-48B966CB241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88A9F9F-69EF-9010-C0EC-14637AB50893}"/>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01C3D4B-A558-8379-A535-55992598B88E}"/>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AEFF15C-11D5-618C-535F-AD0C6E23277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BD19F98-D219-C7D0-6FCB-7F0E86B436CB}"/>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599A25-A71A-53FB-9873-C75B99BF7D2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FB959D9-0860-67B0-22BB-DC56E275628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0A5775E-7363-EFEC-9AA8-6A0CD248F3F9}"/>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CA38CF9-5CB4-96F3-4095-9216BCA2090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5D2CC7A-4A98-7F46-EE5B-C5316FEAA7FE}"/>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992E3DC-B9E4-3CAE-48B9-C1DF51E10FCE}"/>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91EC59E9-D34C-D19B-2FBB-9F7B5ECE02F2}"/>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DB3F368-745D-4518-EBCD-6D45C3354EB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B23A1F-B995-3448-5537-1E46AA92265D}"/>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D084333-C247-14BF-B258-4193A79700CF}"/>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CA145E3-7A07-B630-6197-79FD0F87254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DDAD3BD-1A20-DF35-75FE-2067147EBDA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14B24CF-59A0-8EFC-5275-A9108DCAA85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B44F8E5-531C-9EC2-ABA2-11ABA3B9D51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2543C33-708A-27CA-6BF7-1A1850EC9A6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84D4051-D0A8-782E-4170-4E9CB3CCCE71}"/>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C5C8D1E-5DE2-A7DC-D1C6-15830E9A3ACC}"/>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240EB14-6994-A55A-56A0-CF9F0EACF78D}"/>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57D011F-8659-4282-3E35-84739F40E584}"/>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E0E8153-3443-40BC-4851-F7AA787AC40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5AEEF21-CF28-412E-15E0-6CF3A1DE5B3A}"/>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48BF600-7C48-C6C8-3A24-DBBC14064DBA}"/>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51C907D-8C69-3A0E-AD83-AB1D281F3CF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092A526-41FA-6B12-EE49-8D053F45091B}"/>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C1BD46A-0BFD-40A4-B7EF-D1062E8EBE6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DA27CB8-F5EB-3A26-5DB5-516B5CA0C88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7DF873E-B785-7053-6DB3-D6AB102C4A7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147ACE1-4442-7B20-9DF2-7FF1BE104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913761AD-512F-7B20-6372-B5C3D234458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203DB83-72BE-F757-92B0-D3FF7F9E288D}"/>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29. The Rules of Titles &amp; Degrees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61802A4-D10A-F812-A874-D68B7D00B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80" y="1377537"/>
            <a:ext cx="5336965" cy="3785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7" name="Rectangle 66">
            <a:extLst>
              <a:ext uri="{FF2B5EF4-FFF2-40B4-BE49-F238E27FC236}">
                <a16:creationId xmlns:a16="http://schemas.microsoft.com/office/drawing/2014/main" id="{678A9406-7ADB-0954-BEB1-D8CD8BF9F058}"/>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B193F99-A5F5-9851-4B73-7EBFB3D13D6E}"/>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B1E000C-C0DD-72D7-FD02-392ACEC7E5A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632A5C7-6756-43FE-75CF-B1BEA237457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09FAC1-903A-8165-F708-132A3E7EEBD7}"/>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D58716E-A6A3-6F48-B36D-4EDFDEAEBC0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1C6CBE7-0642-9CB2-AA9D-BE29D44137CC}"/>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13A5365-56F4-2015-D865-9BED49AA78A0}"/>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9D98DAF-63C7-0421-A933-7C3EF5CF4AD1}"/>
              </a:ext>
            </a:extLst>
          </p:cNvPr>
          <p:cNvSpPr/>
          <p:nvPr/>
        </p:nvSpPr>
        <p:spPr>
          <a:xfrm>
            <a:off x="1257355" y="1623027"/>
            <a:ext cx="4935943" cy="33919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a:extLst>
              <a:ext uri="{FF2B5EF4-FFF2-40B4-BE49-F238E27FC236}">
                <a16:creationId xmlns:a16="http://schemas.microsoft.com/office/drawing/2014/main" id="{CDA1413B-811B-F4DF-03C5-D249E3F8D74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7681" y="1272908"/>
            <a:ext cx="5447100" cy="3868037"/>
          </a:xfrm>
          <a:prstGeom prst="rect">
            <a:avLst/>
          </a:prstGeom>
          <a:noFill/>
          <a:ln>
            <a:noFill/>
          </a:ln>
        </p:spPr>
      </p:pic>
      <p:sp>
        <p:nvSpPr>
          <p:cNvPr id="70" name="Rectangle 69">
            <a:extLst>
              <a:ext uri="{FF2B5EF4-FFF2-40B4-BE49-F238E27FC236}">
                <a16:creationId xmlns:a16="http://schemas.microsoft.com/office/drawing/2014/main" id="{6590E342-0901-7263-DCF3-95F943725554}"/>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CC3E7CFB-1D1A-5EC3-350A-5B51C67F5E12}"/>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09565299-2B4B-CCB2-A084-740E537BB370}"/>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85" name="Rectangle 84">
            <a:extLst>
              <a:ext uri="{FF2B5EF4-FFF2-40B4-BE49-F238E27FC236}">
                <a16:creationId xmlns:a16="http://schemas.microsoft.com/office/drawing/2014/main" id="{3138CF42-38E1-9978-854D-4D65C6DC0FB7}"/>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6B9A9532-12C4-56AB-265D-B463B4EE4982}"/>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B2EDA9D8-C54C-1DFB-F6F3-51F20F4E40E9}"/>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29/36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3E504C32-3E54-55E1-DFE9-B95D531D3872}"/>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3550519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BC738-33CD-BC9A-F154-C23368BD6BDA}"/>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68982359-BC89-EAB7-74E7-ECD49D338019}"/>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C4BBEBBD-9086-92E3-F366-837F5EEC8D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91F360F-E0D0-A2EB-A6A3-ED0C991DDC7F}"/>
              </a:ext>
            </a:extLst>
          </p:cNvPr>
          <p:cNvSpPr/>
          <p:nvPr/>
        </p:nvSpPr>
        <p:spPr>
          <a:xfrm>
            <a:off x="1609725" y="1047750"/>
            <a:ext cx="5772150" cy="11468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044E0F5F-D4E4-8749-C16E-8A15FC472AD5}"/>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E95E5270-0717-7D25-FDB5-A78485A9CC94}"/>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FE0A3132-7416-5D56-031D-CD12BD13A6F8}"/>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D95A2D3D-4F8C-4548-CD7B-8F0C01987F42}"/>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1C5B01C-7960-DCC1-FCCD-C4D493D823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CF5D1CCB-2967-7EC4-6FAA-00582FA9F53A}"/>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1296D72B-12C0-D6EA-AB8E-793C12FC22BA}"/>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29. The Rules of Titles &amp; Degrees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EE76107C-CCEC-A5DF-1A1A-569CA6576464}"/>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AF4A3DDB-E60A-6476-FB36-8A9451498415}"/>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88D4059E-AB97-1963-5606-DF7CCB7C4C4F}"/>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29/36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C10321E-72A9-2220-E9EC-DB4B1DC0A2BE}"/>
              </a:ext>
            </a:extLst>
          </p:cNvPr>
          <p:cNvSpPr txBox="1"/>
          <p:nvPr/>
        </p:nvSpPr>
        <p:spPr>
          <a:xfrm>
            <a:off x="563276" y="1200382"/>
            <a:ext cx="6554975" cy="3046988"/>
          </a:xfrm>
          <a:prstGeom prst="rect">
            <a:avLst/>
          </a:prstGeom>
          <a:noFill/>
        </p:spPr>
        <p:txBody>
          <a:bodyPr wrap="square">
            <a:spAutoFit/>
          </a:bodyPr>
          <a:lstStyle/>
          <a:p>
            <a:pPr algn="just"/>
            <a:r>
              <a:rPr lang="en-GB" sz="2400" dirty="0">
                <a:solidFill>
                  <a:srgbClr val="002060"/>
                </a:solidFill>
                <a:latin typeface="+mj-lt"/>
              </a:rPr>
              <a:t>Overuse of professional titles and degrees in legal documents is unnecessary and can clutter writing. “John Smith, JD, LLM, </a:t>
            </a:r>
            <a:r>
              <a:rPr lang="en-GB" sz="2400" dirty="0" err="1">
                <a:solidFill>
                  <a:srgbClr val="002060"/>
                </a:solidFill>
                <a:latin typeface="+mj-lt"/>
              </a:rPr>
              <a:t>Esq.</a:t>
            </a:r>
            <a:r>
              <a:rPr lang="en-GB" sz="2400" dirty="0">
                <a:solidFill>
                  <a:srgbClr val="002060"/>
                </a:solidFill>
                <a:latin typeface="+mj-lt"/>
              </a:rPr>
              <a:t>” is excessive, as the degrees are implied by professional context. In most cases, use a single, most relevant designation (e.g., “John Smith, JD” or “Attorney John Smith”) rather than listing multiple qualifications that do not enhance clarity.</a:t>
            </a:r>
          </a:p>
        </p:txBody>
      </p:sp>
    </p:spTree>
    <p:extLst>
      <p:ext uri="{BB962C8B-B14F-4D97-AF65-F5344CB8AC3E}">
        <p14:creationId xmlns:p14="http://schemas.microsoft.com/office/powerpoint/2010/main" val="195793595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467AE-AB93-5B72-F8D9-479C691748E7}"/>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A0AD99DF-8CFD-E3FB-CAEC-9BFBA8A914E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924FDFD7-03FB-FCA7-C6AC-178FF7B51B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53E94BEF-E7F2-BC48-0B4A-745238849821}"/>
              </a:ext>
            </a:extLst>
          </p:cNvPr>
          <p:cNvSpPr/>
          <p:nvPr/>
        </p:nvSpPr>
        <p:spPr>
          <a:xfrm>
            <a:off x="1609725" y="1047750"/>
            <a:ext cx="5772150" cy="11468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60F42EAA-3438-FCEC-4DDA-B3A5AFB09DA8}"/>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5F77D7E3-89FA-34D6-87E3-6E4599616658}"/>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C99E665B-92AD-0F80-BB98-A4822DD2A812}"/>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8F0664D9-B082-7A82-5BC6-02764E330A4E}"/>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0C4D1BB9-F463-B49E-01D8-1F83D8E859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F26B133C-0DEC-2466-8115-C4EC0F420168}"/>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3A61FB78-8C3D-A0CD-659E-BD42F41AC06B}"/>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29. The Rules of Titles &amp; Degrees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EA870722-E975-B6A4-6924-8CA4A09226D2}"/>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710BDC35-B05C-4983-5204-1A68CC303B35}"/>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9936A5D7-18EC-3859-C255-C363E51148D4}"/>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29/36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25B11CE-A718-BD31-3399-50DDB6CE2E1D}"/>
              </a:ext>
            </a:extLst>
          </p:cNvPr>
          <p:cNvSpPr txBox="1"/>
          <p:nvPr/>
        </p:nvSpPr>
        <p:spPr>
          <a:xfrm>
            <a:off x="563277" y="1200382"/>
            <a:ext cx="6098344" cy="2677656"/>
          </a:xfrm>
          <a:prstGeom prst="rect">
            <a:avLst/>
          </a:prstGeom>
          <a:noFill/>
        </p:spPr>
        <p:txBody>
          <a:bodyPr wrap="square">
            <a:spAutoFit/>
          </a:bodyPr>
          <a:lstStyle/>
          <a:p>
            <a:r>
              <a:rPr lang="en-GB" sz="2400" b="1" dirty="0">
                <a:solidFill>
                  <a:srgbClr val="002060"/>
                </a:solidFill>
                <a:latin typeface="+mj-lt"/>
              </a:rPr>
              <a:t>Mistake:</a:t>
            </a:r>
            <a:br>
              <a:rPr lang="en-GB" sz="2400" dirty="0">
                <a:solidFill>
                  <a:srgbClr val="002060"/>
                </a:solidFill>
                <a:latin typeface="+mj-lt"/>
              </a:rPr>
            </a:br>
            <a:r>
              <a:rPr lang="en-GB" sz="2400" dirty="0">
                <a:solidFill>
                  <a:srgbClr val="002060"/>
                </a:solidFill>
                <a:latin typeface="+mj-lt"/>
              </a:rPr>
              <a:t>The agreement was signed by John Smith, </a:t>
            </a:r>
            <a:r>
              <a:rPr lang="en-GB" sz="2400" dirty="0" err="1">
                <a:solidFill>
                  <a:srgbClr val="002060"/>
                </a:solidFill>
                <a:latin typeface="+mj-lt"/>
              </a:rPr>
              <a:t>Esq.</a:t>
            </a:r>
            <a:r>
              <a:rPr lang="en-GB" sz="2400" dirty="0">
                <a:solidFill>
                  <a:srgbClr val="002060"/>
                </a:solidFill>
                <a:latin typeface="+mj-lt"/>
              </a:rPr>
              <a:t>, LLM, PhD, and Jane Doe, JD, MBA.</a:t>
            </a:r>
          </a:p>
          <a:p>
            <a:endParaRPr lang="en-GB" sz="2400" dirty="0">
              <a:solidFill>
                <a:srgbClr val="002060"/>
              </a:solidFill>
              <a:latin typeface="+mj-lt"/>
            </a:endParaRPr>
          </a:p>
          <a:p>
            <a:r>
              <a:rPr lang="en-GB" sz="2400" b="1" dirty="0">
                <a:solidFill>
                  <a:srgbClr val="002060"/>
                </a:solidFill>
                <a:latin typeface="+mj-lt"/>
              </a:rPr>
              <a:t>Correction:</a:t>
            </a:r>
            <a:br>
              <a:rPr lang="en-GB" sz="2400" dirty="0">
                <a:solidFill>
                  <a:srgbClr val="002060"/>
                </a:solidFill>
                <a:latin typeface="+mj-lt"/>
              </a:rPr>
            </a:br>
            <a:r>
              <a:rPr lang="en-GB" sz="2400" dirty="0">
                <a:solidFill>
                  <a:srgbClr val="002060"/>
                </a:solidFill>
                <a:latin typeface="+mj-lt"/>
              </a:rPr>
              <a:t>The agreement was signed by John Smith, PhD, and Jane Doe, JD.</a:t>
            </a:r>
          </a:p>
        </p:txBody>
      </p:sp>
    </p:spTree>
    <p:extLst>
      <p:ext uri="{BB962C8B-B14F-4D97-AF65-F5344CB8AC3E}">
        <p14:creationId xmlns:p14="http://schemas.microsoft.com/office/powerpoint/2010/main" val="59040050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A82D5-A413-FA43-A043-78E3C305F069}"/>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06798010-1968-87B0-7471-D3E0D3D69604}"/>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DF2B7C20-0AB6-E392-BBE3-840B0C4C13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4E981FD7-BD70-440C-6D1A-55C4D128A4ED}"/>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59ABA890-887D-7E2C-BAA2-3285358924DB}"/>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63210DA-B53A-B453-66EA-A0BB8E33CCEF}"/>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CBD3CD7-7C3C-5EE3-13A0-34DA345F004E}"/>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A54A234-CCC5-D02D-49EA-C8F3D0D9891A}"/>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B59FA54-67E4-6790-05DE-92051E614902}"/>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4B960FC8-4643-0B02-0EA4-043F379CC3D8}"/>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8BC41F8-33DD-342A-6C5A-1DB958F7504D}"/>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0FD3036-CA7C-71B5-1D18-FF7CF5A85DFD}"/>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B1510E2-ECAC-7A1E-5A5B-537D77BBD115}"/>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ECE48A1-6553-746B-B328-0DAAB8B43C36}"/>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76E950C1-9882-EE84-E6EE-E9C6E79BDCA9}"/>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463E6CA-671C-62FE-E8ED-88BBF24DF90E}"/>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5B50DB32-8F88-7F02-1CC6-A4AB0C5415B9}"/>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1777E737-35AA-D833-66C3-D804051608E3}"/>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EBD7EA87-991B-9076-D72F-81CF35A4C9C5}"/>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94E06B76-B421-B0F1-4DC7-FA8FFB746619}"/>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69B3F994-5956-89DF-1E40-8F61460E4E05}"/>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CAAB117B-36FA-3B05-6987-1D8DF92DBCBC}"/>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8621C46C-51A2-232A-A0B3-499DB6BF715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5EC0278-55BB-3924-4D1B-065144171F60}"/>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8AAAB71-5470-A680-08B2-14C285B00C5D}"/>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D4027E7E-BB05-5EE2-8E14-6CF815009F6A}"/>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80BAC6DD-3526-1782-0BA3-05383F6DCF1A}"/>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633631AF-5F2B-DD4C-B39B-B207F27B4112}"/>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75CC5992-6EE3-1D51-FB19-191890BD4659}"/>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EAC6E8B4-AD15-913B-7297-0761B6BE542D}"/>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1CA01427-2495-15CD-9B8A-87BD83084251}"/>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A3CAB363-9ED3-E676-C734-4B1FBC96BAAC}"/>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D1654F84-CA14-511C-D041-BA09E807BE99}"/>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8C65FD18-6A50-868A-ACB1-66FD77066954}"/>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30B92DE7-440A-5488-F221-58CEE34B8959}"/>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81CD653B-EE05-31C1-BDC4-AD8215891780}"/>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B808FFAF-18B4-96CB-91CA-A64821AC472B}"/>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331F214C-D8C1-EEF7-6776-59B040CFD96B}"/>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DAE467E5-D1FC-F98D-1421-FA96FB59C452}"/>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F6D2351A-62D2-A59F-24B5-2D479E91E18D}"/>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FA8E6405-765A-564D-87F9-214D409F70B3}"/>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16D5C13-7D07-457B-995F-6E5AB372F4BA}"/>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B7B34556-2527-8426-5DD4-36D669199BD2}"/>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D7A9CD2A-4753-3E40-5DE2-D171C80D837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892BF8D8-0184-D44E-55A6-773D07BB2735}"/>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EB69553B-1E8E-00EE-0E28-6BC826D1AAB7}"/>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AE6F3C42-BB8B-3D80-E5E3-B20094749F76}"/>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8C05D6C9-6ED8-2B83-9E29-E0985AE4E0F2}"/>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F81F9032-E3AE-9E17-F26E-DD391FFDC251}"/>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4D31A0D7-039B-713C-B1A8-6CB60412BF67}"/>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6357A106-F75D-03F6-EFA4-522CE185BA4A}"/>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975E0AD1-41F2-85DD-9897-C03AD9252858}"/>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BB3458AF-EF98-A5C4-DA70-AE14376945F8}"/>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03D0AEC6-6FB2-DE6F-AA1A-F548BBB63485}"/>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2114485B-1A22-B5DC-2501-01F4D9A8F6E0}"/>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241CBCB7-6B17-242C-7C78-03C53D01C6CE}"/>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373519E7-C40C-D28E-C4F3-C61158FBCF50}"/>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3D4A22DB-8B71-0FDB-D3AD-1C36185EF18F}"/>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8FD898C4-E8AA-257D-13C4-BA7D6878532C}"/>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DDDA5957-8DA6-1E35-1E4F-E5096324BF56}"/>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E49E9C6B-1C67-DFF8-3CDD-056BD1757B5E}"/>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308EC3E1-E19F-0565-650F-E1441F9DAFB3}"/>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1B517D99-28FF-0FC8-9E13-1510791610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21E5251F-01F8-0EDB-BC41-46669EB041B4}"/>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2CFF695-3243-120C-D291-7CE00D7E0514}"/>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523C7D5D-CCF4-65BA-43D0-F427FF87F6C9}"/>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156226C0-6F6F-DD0C-7657-DEC78904AC8A}"/>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Exercises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E54410ED-87D3-796B-54B4-1626814547B4}"/>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EAA1BD4D-9EAB-87A8-F22B-7B6397D71B89}"/>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559F98DE-B870-9A07-7D72-D0D6C304D47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0FA5D723-CB37-23B0-CD73-9EAA7B8B3D5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640F8722-4F2F-9AB0-1902-A1FA23CA9C4D}"/>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9C20D36C-E252-1B79-3919-4B3EA8CC9741}"/>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32C19E05-174A-3830-B4E3-ABBC7A163463}"/>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453E7B4-9C3B-5A4E-228D-6861BAC38A72}"/>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D026576C-66D7-DFF3-B2CE-A39ED2B5ACAD}"/>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92C309F1-B231-A1F7-3B13-8DC870EEC1CD}"/>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7B10860B-F99B-BAFF-9822-56F519B38E44}"/>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F2E7C75C-4541-0557-6F64-7001A53ED7CE}"/>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0A677902-4532-44B9-0181-64EC21AA9077}"/>
              </a:ext>
            </a:extLst>
          </p:cNvPr>
          <p:cNvSpPr txBox="1"/>
          <p:nvPr/>
        </p:nvSpPr>
        <p:spPr>
          <a:xfrm>
            <a:off x="490704" y="1199503"/>
            <a:ext cx="6749218" cy="4524315"/>
          </a:xfrm>
          <a:prstGeom prst="rect">
            <a:avLst/>
          </a:prstGeom>
          <a:noFill/>
        </p:spPr>
        <p:txBody>
          <a:bodyPr wrap="square">
            <a:spAutoFit/>
          </a:bodyPr>
          <a:lstStyle/>
          <a:p>
            <a:pPr algn="just"/>
            <a:r>
              <a:rPr lang="en-GB" sz="3600" dirty="0">
                <a:solidFill>
                  <a:srgbClr val="002060"/>
                </a:solidFill>
                <a:effectLst/>
                <a:latin typeface="+mj-lt"/>
                <a:ea typeface="Aptos" panose="020B0004020202020204" pitchFamily="34" charset="0"/>
              </a:rPr>
              <a:t>We are pleased to announce that John Smith, </a:t>
            </a:r>
            <a:r>
              <a:rPr lang="en-GB" sz="3600" dirty="0" err="1">
                <a:solidFill>
                  <a:srgbClr val="002060"/>
                </a:solidFill>
                <a:effectLst/>
                <a:latin typeface="+mj-lt"/>
                <a:ea typeface="Aptos" panose="020B0004020202020204" pitchFamily="34" charset="0"/>
              </a:rPr>
              <a:t>Esq.</a:t>
            </a:r>
            <a:r>
              <a:rPr lang="en-GB" sz="3600" dirty="0">
                <a:solidFill>
                  <a:srgbClr val="002060"/>
                </a:solidFill>
                <a:effectLst/>
                <a:latin typeface="+mj-lt"/>
                <a:ea typeface="Aptos" panose="020B0004020202020204" pitchFamily="34" charset="0"/>
              </a:rPr>
              <a:t>, J.D., LL.M., Ph.D., will be delivering a keynote address at the annual corporate governance symposium, where he will discuss the evolving regulatory landscape for multinational corporations.</a:t>
            </a:r>
            <a:endParaRPr lang="en-GB" sz="3600" dirty="0">
              <a:solidFill>
                <a:srgbClr val="002060"/>
              </a:solidFill>
              <a:latin typeface="+mj-lt"/>
            </a:endParaRPr>
          </a:p>
        </p:txBody>
      </p:sp>
      <p:sp>
        <p:nvSpPr>
          <p:cNvPr id="60" name="TextBox 59">
            <a:extLst>
              <a:ext uri="{FF2B5EF4-FFF2-40B4-BE49-F238E27FC236}">
                <a16:creationId xmlns:a16="http://schemas.microsoft.com/office/drawing/2014/main" id="{F2D659E7-D1F1-F201-203E-0F3CD9D286C7}"/>
              </a:ext>
            </a:extLst>
          </p:cNvPr>
          <p:cNvSpPr txBox="1"/>
          <p:nvPr/>
        </p:nvSpPr>
        <p:spPr>
          <a:xfrm>
            <a:off x="7498586" y="1452765"/>
            <a:ext cx="4294353" cy="1200329"/>
          </a:xfrm>
          <a:prstGeom prst="rect">
            <a:avLst/>
          </a:prstGeom>
          <a:noFill/>
        </p:spPr>
        <p:txBody>
          <a:bodyPr wrap="square">
            <a:spAutoFit/>
          </a:bodyPr>
          <a:lstStyle/>
          <a:p>
            <a:r>
              <a:rPr lang="en-GB" sz="1800" b="1" dirty="0">
                <a:solidFill>
                  <a:srgbClr val="002060"/>
                </a:solidFill>
                <a:effectLst/>
                <a:latin typeface="+mj-lt"/>
                <a:ea typeface="Aptos" panose="020B0004020202020204" pitchFamily="34" charset="0"/>
              </a:rPr>
              <a:t>Contact me – John James McVeigh – for the free model answer: </a:t>
            </a:r>
          </a:p>
          <a:p>
            <a:endParaRPr lang="en-GB" dirty="0">
              <a:solidFill>
                <a:srgbClr val="002060"/>
              </a:solidFill>
              <a:latin typeface="+mj-lt"/>
              <a:ea typeface="Aptos" panose="020B0004020202020204" pitchFamily="34" charset="0"/>
            </a:endParaRPr>
          </a:p>
          <a:p>
            <a:r>
              <a:rPr lang="en-GB" sz="1800" dirty="0">
                <a:solidFill>
                  <a:srgbClr val="002060"/>
                </a:solidFill>
                <a:effectLst/>
                <a:latin typeface="+mj-lt"/>
                <a:ea typeface="Aptos" panose="020B0004020202020204" pitchFamily="34" charset="0"/>
                <a:hlinkClick r:id="rId6"/>
              </a:rPr>
              <a:t>james@36rules.com</a:t>
            </a:r>
            <a:r>
              <a:rPr lang="en-GB" sz="1800" dirty="0">
                <a:solidFill>
                  <a:srgbClr val="002060"/>
                </a:solidFill>
                <a:effectLst/>
                <a:latin typeface="+mj-lt"/>
                <a:ea typeface="Aptos" panose="020B0004020202020204" pitchFamily="34" charset="0"/>
              </a:rPr>
              <a:t>  </a:t>
            </a:r>
            <a:endParaRPr lang="en-GB" dirty="0"/>
          </a:p>
        </p:txBody>
      </p:sp>
    </p:spTree>
    <p:extLst>
      <p:ext uri="{BB962C8B-B14F-4D97-AF65-F5344CB8AC3E}">
        <p14:creationId xmlns:p14="http://schemas.microsoft.com/office/powerpoint/2010/main" val="155826523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AACF08-5BCF-00AF-DD35-2ADC3B2334B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060EB75-BE87-013F-EF3B-18878E8E3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93470B-02FB-4973-8CAA-028BF31408D7}"/>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D91682-E0C2-877F-7C0F-CA5AD4AE6F7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4F10B63-4E2C-2710-1E18-6B61ED286413}"/>
              </a:ext>
            </a:extLst>
          </p:cNvPr>
          <p:cNvSpPr/>
          <p:nvPr/>
        </p:nvSpPr>
        <p:spPr>
          <a:xfrm>
            <a:off x="1038879" y="1377536"/>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C4C255C-F340-F6A4-DB7B-9844A325F740}"/>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3A60C2-1FC3-AA29-3410-3B5ECF6DA25B}"/>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B5CB4C-07D5-46F0-1EF6-C4B7FE3D4A7E}"/>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2881A0C-38C6-C7D8-2B5D-D6B095077F78}"/>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0DFC21D-1435-AE56-3B18-B4B9A8C64AB7}"/>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C3CD80-5121-F96B-FDF9-2E440926CD13}"/>
              </a:ext>
            </a:extLst>
          </p:cNvPr>
          <p:cNvSpPr/>
          <p:nvPr/>
        </p:nvSpPr>
        <p:spPr>
          <a:xfrm>
            <a:off x="1399354" y="181549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A754FE4-A40A-6AF1-28FB-62F71F6128FD}"/>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CFE5FDC-72AA-6A27-749F-F03A13A8E8BA}"/>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53D7CE7-F47C-45A4-66E0-2CAF10C75816}"/>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DF6ACC3-D02B-CD48-961D-B2B972A2FC77}"/>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02BE741-8723-FEBE-63FD-2BE5A7474CC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D0F20E-89A1-130D-9145-736557D0320B}"/>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7E2EB94-ABA7-924D-B038-72D4599D7861}"/>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17D2965-5967-3680-2F22-13B76431B931}"/>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F19CCA9-5869-C92C-A261-95E6C78A0CB0}"/>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321F8E5-C3D2-35A9-9D2F-2A4476C2C1F3}"/>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3D293DF-E614-95A4-0FD5-3EF56F67A4F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7F5CDEC-3D36-CF9E-1ECD-FA27A7335A4A}"/>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53F3783-A92B-C622-FEDA-77CA2ED5428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704D93A-6D94-8EA7-B271-B7ED8F34695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A8DF772-408D-A568-6A8B-91C9703D6071}"/>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294CAA5-C0B8-ADF5-F9AD-96C47ACC3D9E}"/>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56A356D-0018-E29E-9672-48B966CB241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88A9F9F-69EF-9010-C0EC-14637AB50893}"/>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01C3D4B-A558-8379-A535-55992598B88E}"/>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AEFF15C-11D5-618C-535F-AD0C6E23277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BD19F98-D219-C7D0-6FCB-7F0E86B436CB}"/>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599A25-A71A-53FB-9873-C75B99BF7D2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FB959D9-0860-67B0-22BB-DC56E275628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0A5775E-7363-EFEC-9AA8-6A0CD248F3F9}"/>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CA38CF9-5CB4-96F3-4095-9216BCA2090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5D2CC7A-4A98-7F46-EE5B-C5316FEAA7FE}"/>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992E3DC-B9E4-3CAE-48B9-C1DF51E10FCE}"/>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91EC59E9-D34C-D19B-2FBB-9F7B5ECE02F2}"/>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DB3F368-745D-4518-EBCD-6D45C3354EB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B23A1F-B995-3448-5537-1E46AA92265D}"/>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D084333-C247-14BF-B258-4193A79700CF}"/>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CA145E3-7A07-B630-6197-79FD0F87254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DDAD3BD-1A20-DF35-75FE-2067147EBDA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14B24CF-59A0-8EFC-5275-A9108DCAA85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B44F8E5-531C-9EC2-ABA2-11ABA3B9D51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2543C33-708A-27CA-6BF7-1A1850EC9A6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84D4051-D0A8-782E-4170-4E9CB3CCCE71}"/>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C5C8D1E-5DE2-A7DC-D1C6-15830E9A3ACC}"/>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240EB14-6994-A55A-56A0-CF9F0EACF78D}"/>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57D011F-8659-4282-3E35-84739F40E584}"/>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E0E8153-3443-40BC-4851-F7AA787AC40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5AEEF21-CF28-412E-15E0-6CF3A1DE5B3A}"/>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48BF600-7C48-C6C8-3A24-DBBC14064DBA}"/>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51C907D-8C69-3A0E-AD83-AB1D281F3CF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092A526-41FA-6B12-EE49-8D053F45091B}"/>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C1BD46A-0BFD-40A4-B7EF-D1062E8EBE6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DA27CB8-F5EB-3A26-5DB5-516B5CA0C88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7DF873E-B785-7053-6DB3-D6AB102C4A7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147ACE1-4442-7B20-9DF2-7FF1BE104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913761AD-512F-7B20-6372-B5C3D234458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203DB83-72BE-F757-92B0-D3FF7F9E288D}"/>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30. The Dangling Modifiers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61802A4-D10A-F812-A874-D68B7D00B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80" y="1377537"/>
            <a:ext cx="5336965" cy="3785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7" name="Rectangle 66">
            <a:extLst>
              <a:ext uri="{FF2B5EF4-FFF2-40B4-BE49-F238E27FC236}">
                <a16:creationId xmlns:a16="http://schemas.microsoft.com/office/drawing/2014/main" id="{678A9406-7ADB-0954-BEB1-D8CD8BF9F058}"/>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B193F99-A5F5-9851-4B73-7EBFB3D13D6E}"/>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B1E000C-C0DD-72D7-FD02-392ACEC7E5A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632A5C7-6756-43FE-75CF-B1BEA237457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09FAC1-903A-8165-F708-132A3E7EEBD7}"/>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D58716E-A6A3-6F48-B36D-4EDFDEAEBC0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1C6CBE7-0642-9CB2-AA9D-BE29D44137CC}"/>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13A5365-56F4-2015-D865-9BED49AA78A0}"/>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9D98DAF-63C7-0421-A933-7C3EF5CF4AD1}"/>
              </a:ext>
            </a:extLst>
          </p:cNvPr>
          <p:cNvSpPr/>
          <p:nvPr/>
        </p:nvSpPr>
        <p:spPr>
          <a:xfrm>
            <a:off x="1257355" y="1623027"/>
            <a:ext cx="4935943" cy="33919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a:extLst>
              <a:ext uri="{FF2B5EF4-FFF2-40B4-BE49-F238E27FC236}">
                <a16:creationId xmlns:a16="http://schemas.microsoft.com/office/drawing/2014/main" id="{AAD6802D-E3E5-DE3C-2FB5-B94D43EED43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5408" y="1281750"/>
            <a:ext cx="5443955" cy="3865804"/>
          </a:xfrm>
          <a:prstGeom prst="rect">
            <a:avLst/>
          </a:prstGeom>
          <a:noFill/>
          <a:ln>
            <a:noFill/>
          </a:ln>
        </p:spPr>
      </p:pic>
      <p:sp>
        <p:nvSpPr>
          <p:cNvPr id="70" name="Rectangle 69">
            <a:extLst>
              <a:ext uri="{FF2B5EF4-FFF2-40B4-BE49-F238E27FC236}">
                <a16:creationId xmlns:a16="http://schemas.microsoft.com/office/drawing/2014/main" id="{F8A0CDB0-A593-B0C6-E750-A01C984CDB43}"/>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BB8A36D2-2064-7092-E31F-35C3CF0C1D49}"/>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a:extLst>
              <a:ext uri="{FF2B5EF4-FFF2-40B4-BE49-F238E27FC236}">
                <a16:creationId xmlns:a16="http://schemas.microsoft.com/office/drawing/2014/main" id="{7C50ABBC-959C-2C72-6816-DB3809134A0A}"/>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86" name="Rectangle 85">
            <a:extLst>
              <a:ext uri="{FF2B5EF4-FFF2-40B4-BE49-F238E27FC236}">
                <a16:creationId xmlns:a16="http://schemas.microsoft.com/office/drawing/2014/main" id="{758AB08A-DA54-9F1D-BC6A-3878D913AF59}"/>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7" name="Picture 86">
            <a:extLst>
              <a:ext uri="{FF2B5EF4-FFF2-40B4-BE49-F238E27FC236}">
                <a16:creationId xmlns:a16="http://schemas.microsoft.com/office/drawing/2014/main" id="{DAA5F991-4E93-4DEF-0CF8-003789A5E43F}"/>
              </a:ext>
            </a:extLst>
          </p:cNvPr>
          <p:cNvPicPr>
            <a:picLocks noChangeAspect="1"/>
          </p:cNvPicPr>
          <p:nvPr/>
        </p:nvPicPr>
        <p:blipFill>
          <a:blip r:embed="rId4"/>
          <a:stretch>
            <a:fillRect/>
          </a:stretch>
        </p:blipFill>
        <p:spPr>
          <a:xfrm>
            <a:off x="4031226" y="1"/>
            <a:ext cx="1884603" cy="1028008"/>
          </a:xfrm>
          <a:prstGeom prst="rect">
            <a:avLst/>
          </a:prstGeom>
        </p:spPr>
      </p:pic>
      <p:sp>
        <p:nvSpPr>
          <p:cNvPr id="88" name="TextBox 87">
            <a:extLst>
              <a:ext uri="{FF2B5EF4-FFF2-40B4-BE49-F238E27FC236}">
                <a16:creationId xmlns:a16="http://schemas.microsoft.com/office/drawing/2014/main" id="{AFC5ED2E-1FA3-0509-0526-54592766DE6C}"/>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30/36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F1E091A-9B0B-9FCA-F75C-6DD1A260F2AB}"/>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2354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B4125-C85F-501E-E16C-0EDB79C29F1D}"/>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1BF68EEF-6E51-DA9E-4FDE-3D56DDBC9D1A}"/>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026F8FB0-BE11-EC15-A5D5-A4839C3612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D6C96919-BD49-A214-54F4-A4B6B4DF2B86}"/>
              </a:ext>
            </a:extLst>
          </p:cNvPr>
          <p:cNvSpPr/>
          <p:nvPr/>
        </p:nvSpPr>
        <p:spPr>
          <a:xfrm>
            <a:off x="1609725" y="1047750"/>
            <a:ext cx="5772150" cy="1399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D1DA984F-3CC8-DA7F-0166-195018FB5D60}"/>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9DD7F438-7386-33BB-8923-B3ABFC2BEC41}"/>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198BF3E7-1182-2C0D-7444-2EC0A3AC954F}"/>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B30B8ACA-512D-B0BE-4B3A-E395D52E618D}"/>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2BFD13AB-43F2-7D2F-886A-635E73D488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E9A8785B-C991-2A10-7F5C-AE541DFFC594}"/>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4EE51441-B7EB-C42D-ECA5-35760A476472}"/>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3. The SVO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D14727DB-E3CE-3202-97DC-FE4885CB087B}"/>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09C2B26E-64F9-9544-6172-829C2F448206}"/>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C3CFDCB2-CA83-05D4-4101-3DCF30EA6DD1}"/>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03/36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D1517477-67D9-3B3C-1F61-C4C0624B21DF}"/>
              </a:ext>
            </a:extLst>
          </p:cNvPr>
          <p:cNvSpPr txBox="1"/>
          <p:nvPr/>
        </p:nvSpPr>
        <p:spPr>
          <a:xfrm>
            <a:off x="563277" y="1200382"/>
            <a:ext cx="6098344" cy="3785652"/>
          </a:xfrm>
          <a:prstGeom prst="rect">
            <a:avLst/>
          </a:prstGeom>
          <a:noFill/>
        </p:spPr>
        <p:txBody>
          <a:bodyPr wrap="square">
            <a:spAutoFit/>
          </a:bodyPr>
          <a:lstStyle/>
          <a:p>
            <a:pPr algn="just"/>
            <a:r>
              <a:rPr lang="en-GB" sz="2400" dirty="0">
                <a:solidFill>
                  <a:srgbClr val="002060"/>
                </a:solidFill>
                <a:latin typeface="+mj-lt"/>
              </a:rPr>
              <a:t>The natural word order in English follows a </a:t>
            </a:r>
            <a:r>
              <a:rPr lang="en-GB" sz="2400" b="1" dirty="0">
                <a:solidFill>
                  <a:srgbClr val="002060"/>
                </a:solidFill>
                <a:latin typeface="+mj-lt"/>
              </a:rPr>
              <a:t>Subject-Verb-Object (SVO)</a:t>
            </a:r>
            <a:r>
              <a:rPr lang="en-GB" sz="2400" dirty="0">
                <a:solidFill>
                  <a:srgbClr val="002060"/>
                </a:solidFill>
                <a:latin typeface="+mj-lt"/>
              </a:rPr>
              <a:t> structure, which enhances clarity and readability. Sentences that deviate from this order—particularly through unnecessary passive constructions or embedded clauses—can obscure meaning and create ambiguity. Ensuring that subjects act upon objects in a direct manner reduces complexity and makes legal arguments more compelling.</a:t>
            </a:r>
          </a:p>
        </p:txBody>
      </p:sp>
    </p:spTree>
    <p:extLst>
      <p:ext uri="{BB962C8B-B14F-4D97-AF65-F5344CB8AC3E}">
        <p14:creationId xmlns:p14="http://schemas.microsoft.com/office/powerpoint/2010/main" val="423030694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60174-10B3-4B2C-409F-C8F086FD7A03}"/>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F08A34F8-5F6F-A60C-383F-B1FE4F94AD62}"/>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0636C4EB-663D-646F-C1E9-E1D4994816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EB16238-90EE-54DA-982A-3FABAD4DC40A}"/>
              </a:ext>
            </a:extLst>
          </p:cNvPr>
          <p:cNvSpPr/>
          <p:nvPr/>
        </p:nvSpPr>
        <p:spPr>
          <a:xfrm>
            <a:off x="1609725" y="1047750"/>
            <a:ext cx="5772150" cy="1284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D790AB04-DBA3-3B59-9C8B-2BD50B86D466}"/>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9E4BBC12-87D4-D456-308D-EC075BB43CC6}"/>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BE27EA66-1B40-BC15-0A33-A9755D4D9526}"/>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B77B2426-460E-1069-56BE-F4DBE31541D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98011D24-12C7-ACAB-07C3-CD34F61D79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382A402B-C2C6-3131-EA92-6425DCF53D94}"/>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B87D766-1B1D-E234-95DD-F17274588656}"/>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30. The Dangling Modifiers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6" name="Rectangle 85">
            <a:extLst>
              <a:ext uri="{FF2B5EF4-FFF2-40B4-BE49-F238E27FC236}">
                <a16:creationId xmlns:a16="http://schemas.microsoft.com/office/drawing/2014/main" id="{233631FF-31E4-668B-57DE-79488E42396F}"/>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7" name="Picture 86">
            <a:extLst>
              <a:ext uri="{FF2B5EF4-FFF2-40B4-BE49-F238E27FC236}">
                <a16:creationId xmlns:a16="http://schemas.microsoft.com/office/drawing/2014/main" id="{E24A561F-F553-973A-9630-457B8BF1F46B}"/>
              </a:ext>
            </a:extLst>
          </p:cNvPr>
          <p:cNvPicPr>
            <a:picLocks noChangeAspect="1"/>
          </p:cNvPicPr>
          <p:nvPr/>
        </p:nvPicPr>
        <p:blipFill>
          <a:blip r:embed="rId4"/>
          <a:stretch>
            <a:fillRect/>
          </a:stretch>
        </p:blipFill>
        <p:spPr>
          <a:xfrm>
            <a:off x="4031226" y="1"/>
            <a:ext cx="1884603" cy="1028008"/>
          </a:xfrm>
          <a:prstGeom prst="rect">
            <a:avLst/>
          </a:prstGeom>
        </p:spPr>
      </p:pic>
      <p:sp>
        <p:nvSpPr>
          <p:cNvPr id="88" name="TextBox 87">
            <a:extLst>
              <a:ext uri="{FF2B5EF4-FFF2-40B4-BE49-F238E27FC236}">
                <a16:creationId xmlns:a16="http://schemas.microsoft.com/office/drawing/2014/main" id="{92770948-F16A-8040-C206-5108240E14A6}"/>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30/36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3740F68-D58C-45EB-84DB-29FF2D77F6DC}"/>
              </a:ext>
            </a:extLst>
          </p:cNvPr>
          <p:cNvSpPr txBox="1"/>
          <p:nvPr/>
        </p:nvSpPr>
        <p:spPr>
          <a:xfrm>
            <a:off x="563276" y="1200382"/>
            <a:ext cx="6554975" cy="3046988"/>
          </a:xfrm>
          <a:prstGeom prst="rect">
            <a:avLst/>
          </a:prstGeom>
          <a:noFill/>
        </p:spPr>
        <p:txBody>
          <a:bodyPr wrap="square">
            <a:spAutoFit/>
          </a:bodyPr>
          <a:lstStyle/>
          <a:p>
            <a:pPr algn="just"/>
            <a:r>
              <a:rPr lang="en-GB" sz="2400" dirty="0">
                <a:solidFill>
                  <a:srgbClr val="002060"/>
                </a:solidFill>
                <a:latin typeface="+mj-lt"/>
              </a:rPr>
              <a:t>A </a:t>
            </a:r>
            <a:r>
              <a:rPr lang="en-GB" sz="2400" b="1" dirty="0">
                <a:solidFill>
                  <a:srgbClr val="002060"/>
                </a:solidFill>
                <a:latin typeface="+mj-lt"/>
              </a:rPr>
              <a:t>dangling modifier</a:t>
            </a:r>
            <a:r>
              <a:rPr lang="en-GB" sz="2400" dirty="0">
                <a:solidFill>
                  <a:srgbClr val="002060"/>
                </a:solidFill>
                <a:latin typeface="+mj-lt"/>
              </a:rPr>
              <a:t> occurs when a descriptive phrase does not logically attach to a subject, leading to ambiguity. “After reviewing the evidence, the conclusion was clear” incorrectly suggests that the conclusion, rather than the writer or judge, reviewed the evidence. Ensuring that every modifier explicitly relates to a noun or pronoun prevents misinterpretation.</a:t>
            </a:r>
          </a:p>
        </p:txBody>
      </p:sp>
    </p:spTree>
    <p:extLst>
      <p:ext uri="{BB962C8B-B14F-4D97-AF65-F5344CB8AC3E}">
        <p14:creationId xmlns:p14="http://schemas.microsoft.com/office/powerpoint/2010/main" val="278767979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E5737-D809-2D60-1AE8-0863E58F4E5D}"/>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6A8D2CB5-9012-4AA0-467E-E09877502FC6}"/>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4039F3B-EA8C-BAA4-293B-798A8DDDDB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B6F9530B-A4F9-A274-EA7A-2B75AC5F33CC}"/>
              </a:ext>
            </a:extLst>
          </p:cNvPr>
          <p:cNvSpPr/>
          <p:nvPr/>
        </p:nvSpPr>
        <p:spPr>
          <a:xfrm>
            <a:off x="1609725" y="1047750"/>
            <a:ext cx="5772150" cy="1284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C2ADD19C-52A9-6CBA-D82D-83CB84187A0C}"/>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48C91AD9-31C6-8826-087B-15B6404E82A1}"/>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610003D2-F658-2EA6-9A2A-50CB29BA0DCA}"/>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5E15D2B-0056-C831-82CF-20E3D29D2CD2}"/>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765FCC50-B30C-289B-BA12-2A7072049F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E03ACE23-4F82-CE59-0A1D-E0821D866B18}"/>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89B5FCBC-983E-E0D2-14DA-DAF5625E337A}"/>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30. The Dangling Modifiers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6" name="Rectangle 85">
            <a:extLst>
              <a:ext uri="{FF2B5EF4-FFF2-40B4-BE49-F238E27FC236}">
                <a16:creationId xmlns:a16="http://schemas.microsoft.com/office/drawing/2014/main" id="{85B774FC-C5A4-16E7-07A6-84A1FB86D750}"/>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7" name="Picture 86">
            <a:extLst>
              <a:ext uri="{FF2B5EF4-FFF2-40B4-BE49-F238E27FC236}">
                <a16:creationId xmlns:a16="http://schemas.microsoft.com/office/drawing/2014/main" id="{94165DF1-A5F1-465D-F5D8-91B348F436FE}"/>
              </a:ext>
            </a:extLst>
          </p:cNvPr>
          <p:cNvPicPr>
            <a:picLocks noChangeAspect="1"/>
          </p:cNvPicPr>
          <p:nvPr/>
        </p:nvPicPr>
        <p:blipFill>
          <a:blip r:embed="rId4"/>
          <a:stretch>
            <a:fillRect/>
          </a:stretch>
        </p:blipFill>
        <p:spPr>
          <a:xfrm>
            <a:off x="4031226" y="1"/>
            <a:ext cx="1884603" cy="1028008"/>
          </a:xfrm>
          <a:prstGeom prst="rect">
            <a:avLst/>
          </a:prstGeom>
        </p:spPr>
      </p:pic>
      <p:sp>
        <p:nvSpPr>
          <p:cNvPr id="88" name="TextBox 87">
            <a:extLst>
              <a:ext uri="{FF2B5EF4-FFF2-40B4-BE49-F238E27FC236}">
                <a16:creationId xmlns:a16="http://schemas.microsoft.com/office/drawing/2014/main" id="{CC67805F-42CB-451B-9524-D75141F29C55}"/>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30/36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8FEAA09E-7844-DE09-ADFE-CDFDB6F45BC6}"/>
              </a:ext>
            </a:extLst>
          </p:cNvPr>
          <p:cNvSpPr txBox="1"/>
          <p:nvPr/>
        </p:nvSpPr>
        <p:spPr>
          <a:xfrm>
            <a:off x="563277" y="1200382"/>
            <a:ext cx="6098344" cy="2677656"/>
          </a:xfrm>
          <a:prstGeom prst="rect">
            <a:avLst/>
          </a:prstGeom>
          <a:noFill/>
        </p:spPr>
        <p:txBody>
          <a:bodyPr wrap="square">
            <a:spAutoFit/>
          </a:bodyPr>
          <a:lstStyle/>
          <a:p>
            <a:r>
              <a:rPr lang="en-GB" sz="2400" b="1" dirty="0">
                <a:solidFill>
                  <a:srgbClr val="002060"/>
                </a:solidFill>
                <a:latin typeface="+mj-lt"/>
              </a:rPr>
              <a:t>Mistake:</a:t>
            </a:r>
            <a:br>
              <a:rPr lang="en-GB" sz="2400" dirty="0">
                <a:solidFill>
                  <a:srgbClr val="002060"/>
                </a:solidFill>
                <a:latin typeface="+mj-lt"/>
              </a:rPr>
            </a:br>
            <a:r>
              <a:rPr lang="en-GB" sz="2400" dirty="0">
                <a:solidFill>
                  <a:srgbClr val="002060"/>
                </a:solidFill>
                <a:latin typeface="+mj-lt"/>
              </a:rPr>
              <a:t>Having reviewed the evidence, the defendant’s argument was unconvincing.</a:t>
            </a:r>
          </a:p>
          <a:p>
            <a:endParaRPr lang="en-GB" sz="2400" dirty="0">
              <a:solidFill>
                <a:srgbClr val="002060"/>
              </a:solidFill>
              <a:latin typeface="+mj-lt"/>
            </a:endParaRPr>
          </a:p>
          <a:p>
            <a:r>
              <a:rPr lang="en-GB" sz="2400" b="1" dirty="0">
                <a:solidFill>
                  <a:srgbClr val="002060"/>
                </a:solidFill>
                <a:latin typeface="+mj-lt"/>
              </a:rPr>
              <a:t>Correction:</a:t>
            </a:r>
            <a:br>
              <a:rPr lang="en-GB" sz="2400" dirty="0">
                <a:solidFill>
                  <a:srgbClr val="002060"/>
                </a:solidFill>
                <a:latin typeface="+mj-lt"/>
              </a:rPr>
            </a:br>
            <a:r>
              <a:rPr lang="en-GB" sz="2400" dirty="0">
                <a:solidFill>
                  <a:srgbClr val="002060"/>
                </a:solidFill>
                <a:latin typeface="+mj-lt"/>
              </a:rPr>
              <a:t>Having reviewed the evidence, the court found the defendant’s argument unconvincing.</a:t>
            </a:r>
          </a:p>
        </p:txBody>
      </p:sp>
    </p:spTree>
    <p:extLst>
      <p:ext uri="{BB962C8B-B14F-4D97-AF65-F5344CB8AC3E}">
        <p14:creationId xmlns:p14="http://schemas.microsoft.com/office/powerpoint/2010/main" val="236163222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CD97F-8A6D-6155-41A5-5FC0740A18B5}"/>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7F12C778-13ED-5239-A51F-CCF054A08E65}"/>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71781A44-27A2-3C9F-732B-E743A0B529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782C3B63-BAAF-36D6-BD43-1725C57A10DA}"/>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D436BE6F-6050-1D66-9E69-052DE3F6E73D}"/>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4F3735A-5127-1D3F-08BE-5490FC9FDEEC}"/>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05E230C-F973-4278-76B5-250462848985}"/>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EAAE20F-ACA1-3ABF-7719-949008604574}"/>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F09C917-08E2-7630-176E-204AC33AC84B}"/>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FC65197-6F4E-0001-B434-0217AAD4B84F}"/>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A2AE93F-AB15-EF25-B288-A4B79CF099C0}"/>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A664027-F602-E6DA-64D8-5D8E36590403}"/>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F1114F93-5DD7-5EA6-E876-D5AEF79384BA}"/>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04B141B-F3C8-38AB-D8E8-F7A476C703CF}"/>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828C4DC6-5892-F760-9F5E-A020D6DE29B3}"/>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72F55F2E-759A-78F6-A6B9-C5804BE087DB}"/>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446332A-13E2-5109-212A-98FD4B0BF999}"/>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2DBB9D3-3582-2BB7-57C5-3A06C0173EEE}"/>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CD89FC5D-5942-6ABB-B359-629AFB501EE4}"/>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26107D7B-61A1-D7FF-FD9C-4386E40E8D13}"/>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28AB284E-3F50-0F6A-98DC-51186CE7A233}"/>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B041372C-251E-735F-BEEF-71C13A676B44}"/>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91157712-8589-5C99-FCC2-5F7B94097304}"/>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6BCD66D-9E85-6C55-792E-5DA82DFD2A12}"/>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BB048727-303A-59EE-9FD4-C294AD868612}"/>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B7BE1FDD-0DDF-9B03-484C-AA58917C7285}"/>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1D4296B-31E8-3C3A-5C1F-F516BABEF370}"/>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B0F2DF72-FA47-18B7-4181-012AADE2B748}"/>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BF7B8484-0A15-4C88-35B4-438EE769BFD9}"/>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C9C1298B-3B7D-DA12-B297-37744593AF7B}"/>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B94B42A7-2018-9843-6CD5-CAE0478CA01D}"/>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A3CE6F91-2B8D-3B02-0DAA-0D524D4FCC5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2CADB7E3-4B84-F1F5-BEB8-1BEBAF8EBF18}"/>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8774B5CA-465C-932B-1AE3-E53EEDC7B716}"/>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7AE5A96E-2985-A8DE-6ED3-99E1F06684E3}"/>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9B9885D4-5E9B-7007-7D66-4BB50181BF5D}"/>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56FB055E-EB71-413B-5A0B-AD01D04F23C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C0F913EC-7747-94F9-999F-F3EE94A35BA8}"/>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E3E4D26E-32F8-8741-7C5E-E97432FBB253}"/>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A34C606F-0C39-75D6-6598-699176202159}"/>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EEEC4A07-5351-880A-E816-F2C3716B606A}"/>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BB653CD5-7FE8-CC9E-1E17-DFCEC1551CF5}"/>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6DC45DF3-862F-645D-A4C0-46C0CB639D01}"/>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C078B702-5A91-7788-48E8-2357A3B08F66}"/>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FBC81601-849E-BA93-9579-8939177BD802}"/>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642EAE15-299A-2D07-040B-EC272017312E}"/>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32586696-0CAB-64A9-BD1B-24575AECB325}"/>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D0F468F6-B28D-9091-86D7-4BB331E5131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596242DF-A693-2FDF-EDEA-523E67BE7F2D}"/>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91F989AB-CB1A-03D8-DB43-5000B1248745}"/>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9F14A41F-70F3-3381-F4F4-DDB1F1C2F9D4}"/>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0EC83CE9-5102-1A0E-C809-BBACF4E7BBE6}"/>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1D71C8B9-E63A-9013-7358-29BF9E103484}"/>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CBE41703-33A8-CF06-D143-8F49AC33532E}"/>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8621C284-0EAF-9BB4-B2F9-5DE50E477E6B}"/>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D85C85D-1C65-A9C5-47E4-256D6B64DB76}"/>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5BE834A7-E293-48EC-3B46-D85E70977B5F}"/>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46068EDC-E69E-E695-3711-583DB57FD28B}"/>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4D289EA4-1680-2C2E-B857-CDC72170D962}"/>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1AF9141B-31FB-347A-400B-2DA166C5DEDE}"/>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F54EEA3A-E6DB-B7F9-7FE9-CCF86A8B16FF}"/>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96CF8BEC-0F25-40F6-2F08-D740798F79CD}"/>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2422ECE6-6642-F13D-5234-FD98C02228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33BBAD12-B1DF-C954-5CF9-0FFC6C8682DE}"/>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5F8EF35-A852-89E7-B45B-D8A718783FA0}"/>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51A40FC5-9471-88D0-511F-8DA11937ED53}"/>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E196CE60-1849-B53D-2CC2-72A97E66D2AE}"/>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Exercises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1BDDBDD1-DC14-94D0-9C9B-C6EFD83887C3}"/>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C6E242E1-5971-8CE2-D02B-1D1F2C7AB60C}"/>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45605D66-70C6-F052-57E5-6BE5F3B0F464}"/>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062579BB-D650-CACC-50CA-8FDA5A146878}"/>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318B4DB-E9B3-57B9-0FC8-94F8E9BF9196}"/>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17F896E6-89A3-9ABF-FB8F-0AE97B242C1A}"/>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B02EF0E3-6946-DC2A-73D7-B0CB4FB6750F}"/>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10D532ED-C4F9-21FA-4F4A-3ECA5616F477}"/>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1F32DB89-100A-F8A5-4F37-6CBF4A606F22}"/>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4696F251-E4AA-EACE-5173-0C37E5C3FBD6}"/>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220F2D6B-3FBE-17D6-1894-FD4D6B2C02A4}"/>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D254FEA6-359B-AB60-4ED1-FA0C1FC026CC}"/>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CABCC0E-3AE4-BEBD-DFAA-E7B670931834}"/>
              </a:ext>
            </a:extLst>
          </p:cNvPr>
          <p:cNvSpPr txBox="1"/>
          <p:nvPr/>
        </p:nvSpPr>
        <p:spPr>
          <a:xfrm>
            <a:off x="490704" y="1199503"/>
            <a:ext cx="6451784" cy="2862322"/>
          </a:xfrm>
          <a:prstGeom prst="rect">
            <a:avLst/>
          </a:prstGeom>
          <a:noFill/>
        </p:spPr>
        <p:txBody>
          <a:bodyPr wrap="square">
            <a:spAutoFit/>
          </a:bodyPr>
          <a:lstStyle/>
          <a:p>
            <a:pPr algn="just"/>
            <a:r>
              <a:rPr lang="en-GB" sz="3600" dirty="0">
                <a:solidFill>
                  <a:srgbClr val="002060"/>
                </a:solidFill>
                <a:effectLst/>
                <a:latin typeface="+mj-lt"/>
                <a:ea typeface="Aptos" panose="020B0004020202020204" pitchFamily="34" charset="0"/>
              </a:rPr>
              <a:t>While negotiating the terms of the contract, several ambiguities were discovered that necessitated further clarification before execution.</a:t>
            </a:r>
            <a:endParaRPr lang="en-GB" sz="3600" dirty="0">
              <a:solidFill>
                <a:srgbClr val="002060"/>
              </a:solidFill>
              <a:latin typeface="+mj-lt"/>
            </a:endParaRPr>
          </a:p>
        </p:txBody>
      </p:sp>
      <p:sp>
        <p:nvSpPr>
          <p:cNvPr id="60" name="TextBox 59">
            <a:extLst>
              <a:ext uri="{FF2B5EF4-FFF2-40B4-BE49-F238E27FC236}">
                <a16:creationId xmlns:a16="http://schemas.microsoft.com/office/drawing/2014/main" id="{1E858A66-3447-5670-1FFD-EA041B79553D}"/>
              </a:ext>
            </a:extLst>
          </p:cNvPr>
          <p:cNvSpPr txBox="1"/>
          <p:nvPr/>
        </p:nvSpPr>
        <p:spPr>
          <a:xfrm>
            <a:off x="7498586" y="1452765"/>
            <a:ext cx="4294353" cy="1200329"/>
          </a:xfrm>
          <a:prstGeom prst="rect">
            <a:avLst/>
          </a:prstGeom>
          <a:noFill/>
        </p:spPr>
        <p:txBody>
          <a:bodyPr wrap="square">
            <a:spAutoFit/>
          </a:bodyPr>
          <a:lstStyle/>
          <a:p>
            <a:r>
              <a:rPr lang="en-GB" sz="1800" b="1" dirty="0">
                <a:solidFill>
                  <a:srgbClr val="002060"/>
                </a:solidFill>
                <a:effectLst/>
                <a:latin typeface="+mj-lt"/>
                <a:ea typeface="Aptos" panose="020B0004020202020204" pitchFamily="34" charset="0"/>
              </a:rPr>
              <a:t>Contact me – John James McVeigh – for the free model answer: </a:t>
            </a:r>
          </a:p>
          <a:p>
            <a:endParaRPr lang="en-GB" dirty="0">
              <a:solidFill>
                <a:srgbClr val="002060"/>
              </a:solidFill>
              <a:latin typeface="+mj-lt"/>
              <a:ea typeface="Aptos" panose="020B0004020202020204" pitchFamily="34" charset="0"/>
            </a:endParaRPr>
          </a:p>
          <a:p>
            <a:r>
              <a:rPr lang="en-GB" sz="1800" dirty="0">
                <a:solidFill>
                  <a:srgbClr val="002060"/>
                </a:solidFill>
                <a:effectLst/>
                <a:latin typeface="+mj-lt"/>
                <a:ea typeface="Aptos" panose="020B0004020202020204" pitchFamily="34" charset="0"/>
                <a:hlinkClick r:id="rId6"/>
              </a:rPr>
              <a:t>james@36rules.com</a:t>
            </a:r>
            <a:r>
              <a:rPr lang="en-GB" sz="1800" dirty="0">
                <a:solidFill>
                  <a:srgbClr val="002060"/>
                </a:solidFill>
                <a:effectLst/>
                <a:latin typeface="+mj-lt"/>
                <a:ea typeface="Aptos" panose="020B0004020202020204" pitchFamily="34" charset="0"/>
              </a:rPr>
              <a:t>  </a:t>
            </a:r>
            <a:endParaRPr lang="en-GB" dirty="0"/>
          </a:p>
        </p:txBody>
      </p:sp>
    </p:spTree>
    <p:extLst>
      <p:ext uri="{BB962C8B-B14F-4D97-AF65-F5344CB8AC3E}">
        <p14:creationId xmlns:p14="http://schemas.microsoft.com/office/powerpoint/2010/main" val="311368756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AACF08-5BCF-00AF-DD35-2ADC3B2334B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060EB75-BE87-013F-EF3B-18878E8E3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93470B-02FB-4973-8CAA-028BF31408D7}"/>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D91682-E0C2-877F-7C0F-CA5AD4AE6F7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4F10B63-4E2C-2710-1E18-6B61ED286413}"/>
              </a:ext>
            </a:extLst>
          </p:cNvPr>
          <p:cNvSpPr/>
          <p:nvPr/>
        </p:nvSpPr>
        <p:spPr>
          <a:xfrm>
            <a:off x="1038879" y="1377536"/>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C4C255C-F340-F6A4-DB7B-9844A325F740}"/>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3A60C2-1FC3-AA29-3410-3B5ECF6DA25B}"/>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B5CB4C-07D5-46F0-1EF6-C4B7FE3D4A7E}"/>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2881A0C-38C6-C7D8-2B5D-D6B095077F78}"/>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0DFC21D-1435-AE56-3B18-B4B9A8C64AB7}"/>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C3CD80-5121-F96B-FDF9-2E440926CD13}"/>
              </a:ext>
            </a:extLst>
          </p:cNvPr>
          <p:cNvSpPr/>
          <p:nvPr/>
        </p:nvSpPr>
        <p:spPr>
          <a:xfrm>
            <a:off x="1399354" y="181549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A754FE4-A40A-6AF1-28FB-62F71F6128FD}"/>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CFE5FDC-72AA-6A27-749F-F03A13A8E8BA}"/>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53D7CE7-F47C-45A4-66E0-2CAF10C75816}"/>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DF6ACC3-D02B-CD48-961D-B2B972A2FC77}"/>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02BE741-8723-FEBE-63FD-2BE5A7474CC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D0F20E-89A1-130D-9145-736557D0320B}"/>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7E2EB94-ABA7-924D-B038-72D4599D7861}"/>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17D2965-5967-3680-2F22-13B76431B931}"/>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F19CCA9-5869-C92C-A261-95E6C78A0CB0}"/>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321F8E5-C3D2-35A9-9D2F-2A4476C2C1F3}"/>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3D293DF-E614-95A4-0FD5-3EF56F67A4F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7F5CDEC-3D36-CF9E-1ECD-FA27A7335A4A}"/>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53F3783-A92B-C622-FEDA-77CA2ED5428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704D93A-6D94-8EA7-B271-B7ED8F34695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A8DF772-408D-A568-6A8B-91C9703D6071}"/>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294CAA5-C0B8-ADF5-F9AD-96C47ACC3D9E}"/>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56A356D-0018-E29E-9672-48B966CB241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88A9F9F-69EF-9010-C0EC-14637AB50893}"/>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01C3D4B-A558-8379-A535-55992598B88E}"/>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AEFF15C-11D5-618C-535F-AD0C6E23277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BD19F98-D219-C7D0-6FCB-7F0E86B436CB}"/>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599A25-A71A-53FB-9873-C75B99BF7D2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FB959D9-0860-67B0-22BB-DC56E275628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0A5775E-7363-EFEC-9AA8-6A0CD248F3F9}"/>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CA38CF9-5CB4-96F3-4095-9216BCA2090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5D2CC7A-4A98-7F46-EE5B-C5316FEAA7FE}"/>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992E3DC-B9E4-3CAE-48B9-C1DF51E10FCE}"/>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91EC59E9-D34C-D19B-2FBB-9F7B5ECE02F2}"/>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DB3F368-745D-4518-EBCD-6D45C3354EB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B23A1F-B995-3448-5537-1E46AA92265D}"/>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D084333-C247-14BF-B258-4193A79700CF}"/>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CA145E3-7A07-B630-6197-79FD0F87254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DDAD3BD-1A20-DF35-75FE-2067147EBDA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14B24CF-59A0-8EFC-5275-A9108DCAA85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B44F8E5-531C-9EC2-ABA2-11ABA3B9D51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2543C33-708A-27CA-6BF7-1A1850EC9A6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84D4051-D0A8-782E-4170-4E9CB3CCCE71}"/>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C5C8D1E-5DE2-A7DC-D1C6-15830E9A3ACC}"/>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240EB14-6994-A55A-56A0-CF9F0EACF78D}"/>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57D011F-8659-4282-3E35-84739F40E584}"/>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E0E8153-3443-40BC-4851-F7AA787AC40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5AEEF21-CF28-412E-15E0-6CF3A1DE5B3A}"/>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48BF600-7C48-C6C8-3A24-DBBC14064DBA}"/>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51C907D-8C69-3A0E-AD83-AB1D281F3CF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092A526-41FA-6B12-EE49-8D053F45091B}"/>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C1BD46A-0BFD-40A4-B7EF-D1062E8EBE6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DA27CB8-F5EB-3A26-5DB5-516B5CA0C88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7DF873E-B785-7053-6DB3-D6AB102C4A7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147ACE1-4442-7B20-9DF2-7FF1BE104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913761AD-512F-7B20-6372-B5C3D234458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203DB83-72BE-F757-92B0-D3FF7F9E288D}"/>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31. The Rule of Sentence Fragments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61802A4-D10A-F812-A874-D68B7D00B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80" y="1377537"/>
            <a:ext cx="5336965" cy="3785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7" name="Rectangle 66">
            <a:extLst>
              <a:ext uri="{FF2B5EF4-FFF2-40B4-BE49-F238E27FC236}">
                <a16:creationId xmlns:a16="http://schemas.microsoft.com/office/drawing/2014/main" id="{678A9406-7ADB-0954-BEB1-D8CD8BF9F058}"/>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B193F99-A5F5-9851-4B73-7EBFB3D13D6E}"/>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B1E000C-C0DD-72D7-FD02-392ACEC7E5A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632A5C7-6756-43FE-75CF-B1BEA237457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09FAC1-903A-8165-F708-132A3E7EEBD7}"/>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D58716E-A6A3-6F48-B36D-4EDFDEAEBC0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1C6CBE7-0642-9CB2-AA9D-BE29D44137CC}"/>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13A5365-56F4-2015-D865-9BED49AA78A0}"/>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9D98DAF-63C7-0421-A933-7C3EF5CF4AD1}"/>
              </a:ext>
            </a:extLst>
          </p:cNvPr>
          <p:cNvSpPr/>
          <p:nvPr/>
        </p:nvSpPr>
        <p:spPr>
          <a:xfrm>
            <a:off x="1257355" y="1623027"/>
            <a:ext cx="4935943" cy="33919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a:extLst>
              <a:ext uri="{FF2B5EF4-FFF2-40B4-BE49-F238E27FC236}">
                <a16:creationId xmlns:a16="http://schemas.microsoft.com/office/drawing/2014/main" id="{E993DFB2-2B2D-127D-83B6-57D5499B084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3564" y="1310951"/>
            <a:ext cx="5392278" cy="3829107"/>
          </a:xfrm>
          <a:prstGeom prst="rect">
            <a:avLst/>
          </a:prstGeom>
          <a:noFill/>
          <a:ln>
            <a:noFill/>
          </a:ln>
        </p:spPr>
      </p:pic>
      <p:sp>
        <p:nvSpPr>
          <p:cNvPr id="70" name="Rectangle 69">
            <a:extLst>
              <a:ext uri="{FF2B5EF4-FFF2-40B4-BE49-F238E27FC236}">
                <a16:creationId xmlns:a16="http://schemas.microsoft.com/office/drawing/2014/main" id="{55E140B0-94B1-A89A-8819-4D1985EE6E33}"/>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A5E89445-88A3-9AF1-8633-B379A4E3A248}"/>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2F677F6C-6E1F-66EF-A16A-D83FDB19E1EE}"/>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85" name="Rectangle 84">
            <a:extLst>
              <a:ext uri="{FF2B5EF4-FFF2-40B4-BE49-F238E27FC236}">
                <a16:creationId xmlns:a16="http://schemas.microsoft.com/office/drawing/2014/main" id="{4DC8278D-8D29-29F8-3821-24DEF0656026}"/>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2BD31318-CAA7-66A9-2968-92243A5A6BFF}"/>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2E6908B0-CADC-C59C-B6F8-9885E2BB80DC}"/>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31/36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9037F85D-29CA-DC41-4A52-D6E6BEC8E521}"/>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142748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3F5FE-73D2-260A-55F6-F69A3D8F556C}"/>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30CD848E-2569-8710-04CC-D9C6F6CB855A}"/>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BDD3FFAE-0295-7F8D-191C-DE8C70B07E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2AE9F904-F2C7-C58D-AD26-DACC3B241251}"/>
              </a:ext>
            </a:extLst>
          </p:cNvPr>
          <p:cNvSpPr/>
          <p:nvPr/>
        </p:nvSpPr>
        <p:spPr>
          <a:xfrm>
            <a:off x="1609725" y="1047750"/>
            <a:ext cx="5772150" cy="1284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B67AD304-7985-41E9-B3B2-C02BB6A687B9}"/>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9B8A459C-7740-62FA-A068-F6DB3289BC36}"/>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30BEB5E3-A4B4-9E0A-D90C-2BFC2BC516F3}"/>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AE8BB63C-4C9E-43F1-DEF6-D0CC2C6C2A17}"/>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8ED90440-9FA2-17D6-11C0-56E9E8CF9C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E2BF4F7A-BBA2-2DC7-A1A2-6C22E59FC9E0}"/>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D0254E19-BC26-C69B-43FA-E9CD29DCA492}"/>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31. The Rule of Sentence Fragments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72122FD0-4BD6-24DA-C3EB-B27CD0600214}"/>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83085AE8-31DA-3D6B-C983-1BD1465B47B1}"/>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41D2CE9D-8C1A-FD92-7F8D-A8BFD932B2C1}"/>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31/36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FDFB90C4-5BCE-9CC2-A78E-4E4D41CB415A}"/>
              </a:ext>
            </a:extLst>
          </p:cNvPr>
          <p:cNvSpPr txBox="1"/>
          <p:nvPr/>
        </p:nvSpPr>
        <p:spPr>
          <a:xfrm>
            <a:off x="563276" y="1200382"/>
            <a:ext cx="6554975" cy="4616648"/>
          </a:xfrm>
          <a:prstGeom prst="rect">
            <a:avLst/>
          </a:prstGeom>
          <a:noFill/>
        </p:spPr>
        <p:txBody>
          <a:bodyPr wrap="square">
            <a:spAutoFit/>
          </a:bodyPr>
          <a:lstStyle/>
          <a:p>
            <a:pPr algn="just"/>
            <a:r>
              <a:rPr lang="en-GB" sz="2100" dirty="0">
                <a:solidFill>
                  <a:srgbClr val="002060"/>
                </a:solidFill>
                <a:latin typeface="+mj-lt"/>
              </a:rPr>
              <a:t>A </a:t>
            </a:r>
            <a:r>
              <a:rPr lang="en-GB" sz="2100" b="1" dirty="0">
                <a:solidFill>
                  <a:srgbClr val="002060"/>
                </a:solidFill>
                <a:latin typeface="+mj-lt"/>
              </a:rPr>
              <a:t>sentence fragment</a:t>
            </a:r>
            <a:r>
              <a:rPr lang="en-GB" sz="2100" dirty="0">
                <a:solidFill>
                  <a:srgbClr val="002060"/>
                </a:solidFill>
                <a:latin typeface="+mj-lt"/>
              </a:rPr>
              <a:t> occurs when a sentence is incomplete—lacking a subject, a verb, or a complete thought. In legal writing, fragments often appear when writers separate ideas into multiple sentences for emphasis but fail to ensure grammatical completeness. For example, “The attorney argued for dismissal. Because the statute of limitations had expired.” The second sentence is a fragment, as it depends on the first for clarity. The corrected version—“The attorney argued for dismissal because the statute of limitations had expired.”—ensures grammatical correctness while maintaining readability. Fragments can make legal arguments appear disjointed, leading to confusion, particularly in contracts and pleadings where precision is essential.</a:t>
            </a:r>
          </a:p>
        </p:txBody>
      </p:sp>
    </p:spTree>
    <p:extLst>
      <p:ext uri="{BB962C8B-B14F-4D97-AF65-F5344CB8AC3E}">
        <p14:creationId xmlns:p14="http://schemas.microsoft.com/office/powerpoint/2010/main" val="353968865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45C03-2EAF-B271-E016-E456F5BB77B6}"/>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CC1FF838-9B6F-05A0-F4BD-28AF9A6BA40D}"/>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CCC5AC72-D48D-3F16-4B05-78D7F4BC78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CA0B6E-2E72-AD32-1ADA-87E27A1A7B5F}"/>
              </a:ext>
            </a:extLst>
          </p:cNvPr>
          <p:cNvSpPr/>
          <p:nvPr/>
        </p:nvSpPr>
        <p:spPr>
          <a:xfrm>
            <a:off x="1609725" y="1047750"/>
            <a:ext cx="5772150" cy="1284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B9C9CA7B-888D-7A9D-EBB5-A34EB5EF7A7D}"/>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5EBC9EA5-D5BB-D1DA-29BD-44978714F03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08000AD3-370B-6DB9-C136-76AC47B5699B}"/>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E492E39C-1DBA-E22B-E783-332CD0FD7F9A}"/>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81D2F99A-AC98-2196-645E-4721BF83F6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B8B3F331-6CB1-360E-F7DC-15DF248A1EE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78CB7A73-B969-909C-9B83-C88FBD2674A7}"/>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31. The Rule of Sentence Fragments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EEFE227C-7BC2-80A7-D5EC-88F7CDEF57DA}"/>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EA11B4BB-D72A-4FB7-1CD0-AD4B503CB18F}"/>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B973D747-980D-0367-CFB8-862976EBEB98}"/>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31/36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FC856EAF-4E90-51F9-D1FF-A91E0B8827BF}"/>
              </a:ext>
            </a:extLst>
          </p:cNvPr>
          <p:cNvSpPr txBox="1"/>
          <p:nvPr/>
        </p:nvSpPr>
        <p:spPr>
          <a:xfrm>
            <a:off x="563277" y="1200382"/>
            <a:ext cx="6098344" cy="2677656"/>
          </a:xfrm>
          <a:prstGeom prst="rect">
            <a:avLst/>
          </a:prstGeom>
          <a:noFill/>
        </p:spPr>
        <p:txBody>
          <a:bodyPr wrap="square">
            <a:spAutoFit/>
          </a:bodyPr>
          <a:lstStyle/>
          <a:p>
            <a:r>
              <a:rPr lang="en-GB" sz="2400" b="1" dirty="0">
                <a:solidFill>
                  <a:srgbClr val="002060"/>
                </a:solidFill>
                <a:latin typeface="+mj-lt"/>
              </a:rPr>
              <a:t>Mistake:</a:t>
            </a:r>
            <a:br>
              <a:rPr lang="en-GB" sz="2400" dirty="0">
                <a:solidFill>
                  <a:srgbClr val="002060"/>
                </a:solidFill>
                <a:latin typeface="+mj-lt"/>
              </a:rPr>
            </a:br>
            <a:r>
              <a:rPr lang="en-GB" sz="2400" dirty="0">
                <a:solidFill>
                  <a:srgbClr val="002060"/>
                </a:solidFill>
                <a:latin typeface="+mj-lt"/>
              </a:rPr>
              <a:t>The attorney drafted the contract. And then waited for client approval.</a:t>
            </a:r>
          </a:p>
          <a:p>
            <a:endParaRPr lang="en-GB" sz="2400" dirty="0">
              <a:solidFill>
                <a:srgbClr val="002060"/>
              </a:solidFill>
              <a:latin typeface="+mj-lt"/>
            </a:endParaRPr>
          </a:p>
          <a:p>
            <a:r>
              <a:rPr lang="en-GB" sz="2400" b="1" dirty="0">
                <a:solidFill>
                  <a:srgbClr val="002060"/>
                </a:solidFill>
                <a:latin typeface="+mj-lt"/>
              </a:rPr>
              <a:t>Correction:</a:t>
            </a:r>
            <a:br>
              <a:rPr lang="en-GB" sz="2400" dirty="0">
                <a:solidFill>
                  <a:srgbClr val="002060"/>
                </a:solidFill>
                <a:latin typeface="+mj-lt"/>
              </a:rPr>
            </a:br>
            <a:r>
              <a:rPr lang="en-GB" sz="2400" dirty="0">
                <a:solidFill>
                  <a:srgbClr val="002060"/>
                </a:solidFill>
                <a:latin typeface="+mj-lt"/>
              </a:rPr>
              <a:t>The attorney drafted the contract and then waited for client approval.</a:t>
            </a:r>
          </a:p>
        </p:txBody>
      </p:sp>
    </p:spTree>
    <p:extLst>
      <p:ext uri="{BB962C8B-B14F-4D97-AF65-F5344CB8AC3E}">
        <p14:creationId xmlns:p14="http://schemas.microsoft.com/office/powerpoint/2010/main" val="283658183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94995-0681-0FAE-0398-C1AC287B46E3}"/>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CB504589-45D8-68DA-C258-B1076908EAB9}"/>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BC81A33A-E2EF-E97A-4F97-35B01EED58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195DC542-1F55-664A-5B82-626AD0C64538}"/>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F0036589-169D-D084-C2CF-B537A128FB9A}"/>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691F1195-019D-292A-BE05-0A20CE6AAE58}"/>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71CA356-1B97-5488-7E14-5B5C35B2D964}"/>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176117D-A575-088D-EBF6-2D65056EEFDF}"/>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EC50095-C0CD-DB2D-4235-BE6E0854B0F4}"/>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85487CE-8B67-E74C-B0AA-03A424228351}"/>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6004410-1F18-E7F5-A175-380C6CDA5490}"/>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996F4B4-DD0B-8731-7933-28683B8809A8}"/>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7F925E1-3A71-69F7-C608-549824B5E8E3}"/>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6816154-B551-BCF4-E52F-E06A60C1CB46}"/>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87EA0E57-3F90-029B-D004-09BE0A10C667}"/>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B04E187B-C155-BBF6-D49F-42CA13B8DC6E}"/>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CD301028-0921-BA9C-7F88-5C6FB32745AD}"/>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B7913539-46AB-A99F-B078-45C680A54963}"/>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8AFAEE84-5CA7-C35B-8CB7-A74ED0449587}"/>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DFFB7EFF-A90F-01CC-8090-41931FCADCE7}"/>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2C770B80-761E-3B7D-9B27-DBA97EEA11FA}"/>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42DD20F2-92F7-3945-5CC7-22884B0AE090}"/>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EEE7A130-DDE3-2394-C041-7263A7C1CF4B}"/>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74C60983-64BC-9111-3D43-BC51F096E34B}"/>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0A03FAD7-E71F-BEE9-F969-D81E82864190}"/>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8D3E9610-45F8-8EC7-2CE7-D57A785E2D8A}"/>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EB1361A0-501C-DC3A-4D3D-FD1BA9EB1B32}"/>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E6806181-4CBC-2687-C323-448E7A4714D2}"/>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A13A0FCE-E4C8-F667-B333-F02FB2F83511}"/>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80EF83B2-9B83-775C-AB26-C31C1FCDCC34}"/>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EF5858C7-B0DF-13BF-47B3-1D341D5C95B5}"/>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CD55E05D-C272-0AE4-2A34-946A15C40AC7}"/>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08EC9ED0-2F9E-EB79-4254-7AE44F157473}"/>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6CE9BAE8-AD89-3000-A8F3-2A982D2EDD76}"/>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7F9EF61E-82C9-16DB-8AB6-A387F6186766}"/>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51C2DFFE-90D2-6274-0D6F-EFF7B3F43D6C}"/>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2C530D81-9E9F-063A-BD35-B4CAA591FC98}"/>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CE8C81FB-9C2E-819B-9BE2-826085CED4B5}"/>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CD0B171C-60CF-419B-A1B9-B89C1C344DAB}"/>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1F75A3FA-CA9E-F945-C20D-D54B2C7F082C}"/>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C8F6878E-478B-A5B6-8349-6217B067FB59}"/>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49CCFF2-F1A6-BAE3-066B-C93C6E974BF2}"/>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4894B2A0-F4BE-2A17-C5C3-19D8580BBEBC}"/>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B274D063-3007-9F16-A3DF-C87E2F71A024}"/>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5873C343-9C91-2827-171D-98329F8537FC}"/>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EE12348F-5CA5-A764-AF04-27D15A1F17AD}"/>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45766EA5-1406-6CE1-EB70-1220D99E324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B712606B-601C-FCD2-AB0C-1F115D91388D}"/>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30E655A8-4FC3-3844-9BF6-78D232E8DDE4}"/>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61C559ED-5A49-037F-2A36-354638C68F79}"/>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FE66EC24-652E-C65E-2D39-F7BF0085D5E2}"/>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B351C375-FD31-69F9-B731-629D2A9F5A4E}"/>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68B660A6-0FFE-22E5-AEA8-020E0BA8BBF5}"/>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71113F71-0462-5EC7-16CC-B1A128C6376B}"/>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3529060-771F-9C70-13A4-F4C5638624FE}"/>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8E807219-E3C9-738F-8B78-01F556BC4B0F}"/>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6610CE24-6E3A-E348-AA85-337CEED16354}"/>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BD6D29C4-6D86-853F-7C50-2E13FC3BD36F}"/>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2EC5C6F9-7E12-E695-6C04-9F9849AE5512}"/>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4E2C5B35-3BED-B8F3-85E6-40E230DD407E}"/>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2EB15C77-28C6-6561-9A0D-8AF2B931E1E2}"/>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E1BA2BE9-FB73-1F99-9A42-BE75E0A5897D}"/>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3154E719-B39A-7586-FB5C-32DCC007C1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0DD2E285-D185-5390-06E1-3C3039E4EAB4}"/>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403189C-2B5B-A6EF-EC96-991E202B7C82}"/>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65B4774C-F6C2-A857-6825-72D6119073FF}"/>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7624A370-635B-24FF-12C2-487C4B892255}"/>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Exercises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E69FE746-BD44-02DD-80CC-9B08F565A2FC}"/>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F5B83370-6568-F526-457E-E89AD23E95DC}"/>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9BE1F171-7B8D-42D1-8DBB-31D3C72A338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D9095B6A-EE48-3345-AD8A-40A21CB05DA0}"/>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E14614F-CBA3-0E51-86D2-B6E4A5C1D44D}"/>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84B8BF44-335E-4B01-D48A-E485C1A28BFD}"/>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5602AB53-3DC7-7AA9-D874-23F87A4CFF15}"/>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168F6DCB-8D50-89FE-02F4-2DFAF9BDA323}"/>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23694F1E-86B5-B52C-1096-1FCC348D9FD0}"/>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79652A83-2FB1-A836-79EB-F038046F95DF}"/>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392EC747-5399-233A-FAB7-E68F2D9B7C5D}"/>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286711D3-2C25-6198-8A67-6A708EECB3F1}"/>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F33F20B-E427-A27A-FD8F-0BCFB5C07838}"/>
              </a:ext>
            </a:extLst>
          </p:cNvPr>
          <p:cNvSpPr txBox="1"/>
          <p:nvPr/>
        </p:nvSpPr>
        <p:spPr>
          <a:xfrm>
            <a:off x="490704" y="1199503"/>
            <a:ext cx="6451784" cy="3416320"/>
          </a:xfrm>
          <a:prstGeom prst="rect">
            <a:avLst/>
          </a:prstGeom>
          <a:noFill/>
        </p:spPr>
        <p:txBody>
          <a:bodyPr wrap="square">
            <a:spAutoFit/>
          </a:bodyPr>
          <a:lstStyle/>
          <a:p>
            <a:pPr algn="just"/>
            <a:r>
              <a:rPr lang="en-GB" sz="3600" dirty="0">
                <a:solidFill>
                  <a:srgbClr val="002060"/>
                </a:solidFill>
                <a:effectLst/>
                <a:latin typeface="+mj-lt"/>
                <a:ea typeface="Aptos" panose="020B0004020202020204" pitchFamily="34" charset="0"/>
              </a:rPr>
              <a:t>Because the arbitrator failed to address the central issue in the dispute. The parties were left without clear guidance on enforcement of the contractual provisions.</a:t>
            </a:r>
            <a:endParaRPr lang="en-GB" sz="3600" dirty="0">
              <a:solidFill>
                <a:srgbClr val="002060"/>
              </a:solidFill>
              <a:latin typeface="+mj-lt"/>
            </a:endParaRPr>
          </a:p>
        </p:txBody>
      </p:sp>
      <p:sp>
        <p:nvSpPr>
          <p:cNvPr id="60" name="TextBox 59">
            <a:extLst>
              <a:ext uri="{FF2B5EF4-FFF2-40B4-BE49-F238E27FC236}">
                <a16:creationId xmlns:a16="http://schemas.microsoft.com/office/drawing/2014/main" id="{47D6C730-4CEB-6ECD-F2A8-BBE88461816B}"/>
              </a:ext>
            </a:extLst>
          </p:cNvPr>
          <p:cNvSpPr txBox="1"/>
          <p:nvPr/>
        </p:nvSpPr>
        <p:spPr>
          <a:xfrm>
            <a:off x="7498586" y="1452765"/>
            <a:ext cx="4294353" cy="1200329"/>
          </a:xfrm>
          <a:prstGeom prst="rect">
            <a:avLst/>
          </a:prstGeom>
          <a:noFill/>
        </p:spPr>
        <p:txBody>
          <a:bodyPr wrap="square">
            <a:spAutoFit/>
          </a:bodyPr>
          <a:lstStyle/>
          <a:p>
            <a:r>
              <a:rPr lang="en-GB" sz="1800" b="1" dirty="0">
                <a:solidFill>
                  <a:srgbClr val="002060"/>
                </a:solidFill>
                <a:effectLst/>
                <a:latin typeface="+mj-lt"/>
                <a:ea typeface="Aptos" panose="020B0004020202020204" pitchFamily="34" charset="0"/>
              </a:rPr>
              <a:t>Contact me – John James McVeigh – for the free model answer: </a:t>
            </a:r>
          </a:p>
          <a:p>
            <a:endParaRPr lang="en-GB" dirty="0">
              <a:solidFill>
                <a:srgbClr val="002060"/>
              </a:solidFill>
              <a:latin typeface="+mj-lt"/>
              <a:ea typeface="Aptos" panose="020B0004020202020204" pitchFamily="34" charset="0"/>
            </a:endParaRPr>
          </a:p>
          <a:p>
            <a:r>
              <a:rPr lang="en-GB" sz="1800" dirty="0">
                <a:solidFill>
                  <a:srgbClr val="002060"/>
                </a:solidFill>
                <a:effectLst/>
                <a:latin typeface="+mj-lt"/>
                <a:ea typeface="Aptos" panose="020B0004020202020204" pitchFamily="34" charset="0"/>
                <a:hlinkClick r:id="rId6"/>
              </a:rPr>
              <a:t>james@36rules.com</a:t>
            </a:r>
            <a:r>
              <a:rPr lang="en-GB" sz="1800" dirty="0">
                <a:solidFill>
                  <a:srgbClr val="002060"/>
                </a:solidFill>
                <a:effectLst/>
                <a:latin typeface="+mj-lt"/>
                <a:ea typeface="Aptos" panose="020B0004020202020204" pitchFamily="34" charset="0"/>
              </a:rPr>
              <a:t>  </a:t>
            </a:r>
            <a:endParaRPr lang="en-GB" dirty="0"/>
          </a:p>
        </p:txBody>
      </p:sp>
    </p:spTree>
    <p:extLst>
      <p:ext uri="{BB962C8B-B14F-4D97-AF65-F5344CB8AC3E}">
        <p14:creationId xmlns:p14="http://schemas.microsoft.com/office/powerpoint/2010/main" val="248705045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AACF08-5BCF-00AF-DD35-2ADC3B2334B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060EB75-BE87-013F-EF3B-18878E8E3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93470B-02FB-4973-8CAA-028BF31408D7}"/>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D91682-E0C2-877F-7C0F-CA5AD4AE6F7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4F10B63-4E2C-2710-1E18-6B61ED286413}"/>
              </a:ext>
            </a:extLst>
          </p:cNvPr>
          <p:cNvSpPr/>
          <p:nvPr/>
        </p:nvSpPr>
        <p:spPr>
          <a:xfrm>
            <a:off x="1038879" y="1377536"/>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C4C255C-F340-F6A4-DB7B-9844A325F740}"/>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3A60C2-1FC3-AA29-3410-3B5ECF6DA25B}"/>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B5CB4C-07D5-46F0-1EF6-C4B7FE3D4A7E}"/>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2881A0C-38C6-C7D8-2B5D-D6B095077F78}"/>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0DFC21D-1435-AE56-3B18-B4B9A8C64AB7}"/>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C3CD80-5121-F96B-FDF9-2E440926CD13}"/>
              </a:ext>
            </a:extLst>
          </p:cNvPr>
          <p:cNvSpPr/>
          <p:nvPr/>
        </p:nvSpPr>
        <p:spPr>
          <a:xfrm>
            <a:off x="1399354" y="181549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A754FE4-A40A-6AF1-28FB-62F71F6128FD}"/>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CFE5FDC-72AA-6A27-749F-F03A13A8E8BA}"/>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53D7CE7-F47C-45A4-66E0-2CAF10C75816}"/>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DF6ACC3-D02B-CD48-961D-B2B972A2FC77}"/>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02BE741-8723-FEBE-63FD-2BE5A7474CC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D0F20E-89A1-130D-9145-736557D0320B}"/>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7E2EB94-ABA7-924D-B038-72D4599D7861}"/>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17D2965-5967-3680-2F22-13B76431B931}"/>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F19CCA9-5869-C92C-A261-95E6C78A0CB0}"/>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321F8E5-C3D2-35A9-9D2F-2A4476C2C1F3}"/>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3D293DF-E614-95A4-0FD5-3EF56F67A4F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7F5CDEC-3D36-CF9E-1ECD-FA27A7335A4A}"/>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53F3783-A92B-C622-FEDA-77CA2ED5428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704D93A-6D94-8EA7-B271-B7ED8F34695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A8DF772-408D-A568-6A8B-91C9703D6071}"/>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294CAA5-C0B8-ADF5-F9AD-96C47ACC3D9E}"/>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56A356D-0018-E29E-9672-48B966CB241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88A9F9F-69EF-9010-C0EC-14637AB50893}"/>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01C3D4B-A558-8379-A535-55992598B88E}"/>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AEFF15C-11D5-618C-535F-AD0C6E23277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BD19F98-D219-C7D0-6FCB-7F0E86B436CB}"/>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599A25-A71A-53FB-9873-C75B99BF7D2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FB959D9-0860-67B0-22BB-DC56E275628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0A5775E-7363-EFEC-9AA8-6A0CD248F3F9}"/>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CA38CF9-5CB4-96F3-4095-9216BCA2090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5D2CC7A-4A98-7F46-EE5B-C5316FEAA7FE}"/>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992E3DC-B9E4-3CAE-48B9-C1DF51E10FCE}"/>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91EC59E9-D34C-D19B-2FBB-9F7B5ECE02F2}"/>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DB3F368-745D-4518-EBCD-6D45C3354EB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B23A1F-B995-3448-5537-1E46AA92265D}"/>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D084333-C247-14BF-B258-4193A79700CF}"/>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CA145E3-7A07-B630-6197-79FD0F87254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DDAD3BD-1A20-DF35-75FE-2067147EBDA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14B24CF-59A0-8EFC-5275-A9108DCAA85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B44F8E5-531C-9EC2-ABA2-11ABA3B9D51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2543C33-708A-27CA-6BF7-1A1850EC9A6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84D4051-D0A8-782E-4170-4E9CB3CCCE71}"/>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C5C8D1E-5DE2-A7DC-D1C6-15830E9A3ACC}"/>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240EB14-6994-A55A-56A0-CF9F0EACF78D}"/>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57D011F-8659-4282-3E35-84739F40E584}"/>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E0E8153-3443-40BC-4851-F7AA787AC40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5AEEF21-CF28-412E-15E0-6CF3A1DE5B3A}"/>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48BF600-7C48-C6C8-3A24-DBBC14064DBA}"/>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51C907D-8C69-3A0E-AD83-AB1D281F3CF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092A526-41FA-6B12-EE49-8D053F45091B}"/>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C1BD46A-0BFD-40A4-B7EF-D1062E8EBE6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DA27CB8-F5EB-3A26-5DB5-516B5CA0C88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7DF873E-B785-7053-6DB3-D6AB102C4A7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147ACE1-4442-7B20-9DF2-7FF1BE104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913761AD-512F-7B20-6372-B5C3D234458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203DB83-72BE-F757-92B0-D3FF7F9E288D}"/>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32. The Pronouns Rules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61802A4-D10A-F812-A874-D68B7D00B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80" y="1377537"/>
            <a:ext cx="5336965" cy="3785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7" name="Rectangle 66">
            <a:extLst>
              <a:ext uri="{FF2B5EF4-FFF2-40B4-BE49-F238E27FC236}">
                <a16:creationId xmlns:a16="http://schemas.microsoft.com/office/drawing/2014/main" id="{678A9406-7ADB-0954-BEB1-D8CD8BF9F058}"/>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B193F99-A5F5-9851-4B73-7EBFB3D13D6E}"/>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B1E000C-C0DD-72D7-FD02-392ACEC7E5A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632A5C7-6756-43FE-75CF-B1BEA237457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09FAC1-903A-8165-F708-132A3E7EEBD7}"/>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D58716E-A6A3-6F48-B36D-4EDFDEAEBC0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1C6CBE7-0642-9CB2-AA9D-BE29D44137CC}"/>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13A5365-56F4-2015-D865-9BED49AA78A0}"/>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9D98DAF-63C7-0421-A933-7C3EF5CF4AD1}"/>
              </a:ext>
            </a:extLst>
          </p:cNvPr>
          <p:cNvSpPr/>
          <p:nvPr/>
        </p:nvSpPr>
        <p:spPr>
          <a:xfrm>
            <a:off x="1257355" y="1623027"/>
            <a:ext cx="4935943" cy="33919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a:extLst>
              <a:ext uri="{FF2B5EF4-FFF2-40B4-BE49-F238E27FC236}">
                <a16:creationId xmlns:a16="http://schemas.microsoft.com/office/drawing/2014/main" id="{124B9421-D478-A908-771A-F713AA41845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6589" y="1311100"/>
            <a:ext cx="5335565" cy="3788835"/>
          </a:xfrm>
          <a:prstGeom prst="rect">
            <a:avLst/>
          </a:prstGeom>
          <a:noFill/>
          <a:ln>
            <a:noFill/>
          </a:ln>
        </p:spPr>
      </p:pic>
      <p:sp>
        <p:nvSpPr>
          <p:cNvPr id="70" name="Rectangle 69">
            <a:extLst>
              <a:ext uri="{FF2B5EF4-FFF2-40B4-BE49-F238E27FC236}">
                <a16:creationId xmlns:a16="http://schemas.microsoft.com/office/drawing/2014/main" id="{7A9F13D7-E9DF-4F53-DA22-5FE1B0C13125}"/>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886BDAD8-793E-5749-57DD-ED82A8A8C6A7}"/>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07DF4EEF-21A5-B9C7-DCAD-9A374A647948}"/>
              </a:ext>
            </a:extLst>
          </p:cNvPr>
          <p:cNvSpPr txBox="1"/>
          <p:nvPr/>
        </p:nvSpPr>
        <p:spPr>
          <a:xfrm>
            <a:off x="1032496" y="4784669"/>
            <a:ext cx="2049069"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85" name="Rectangle 84">
            <a:extLst>
              <a:ext uri="{FF2B5EF4-FFF2-40B4-BE49-F238E27FC236}">
                <a16:creationId xmlns:a16="http://schemas.microsoft.com/office/drawing/2014/main" id="{41CC05C4-5246-F360-41B0-3B58B50C2BDB}"/>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FCCA13B3-5544-3C57-66DA-29937315ABB4}"/>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E964A524-8572-FEE1-1AC2-CA4EA238D32B}"/>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32/36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288BC56E-12F1-10E6-28B0-67AABF2BAED3}"/>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2981192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70D53-3263-176F-AF23-5607735D25C2}"/>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ADE64B58-73C0-5BD8-85F5-AA1FC1C8FAE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AEDA2EA4-4725-4142-7583-02F715704C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906DD802-C53E-C744-DDF7-6627AE598FFF}"/>
              </a:ext>
            </a:extLst>
          </p:cNvPr>
          <p:cNvSpPr/>
          <p:nvPr/>
        </p:nvSpPr>
        <p:spPr>
          <a:xfrm>
            <a:off x="1609725" y="1047750"/>
            <a:ext cx="5772150" cy="1399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A5440F5D-C38B-AA36-1FFB-569C20D5284B}"/>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79852009-123D-BD49-4F85-84B06641750C}"/>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444B8394-8681-76D7-D005-690ACE130D53}"/>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EA3C95C-0239-2471-FABB-918DF62390F6}"/>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4E2B4DB7-3332-EEBD-ACF3-0B51A5626D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6679A7DC-1840-A077-74BE-FFCA2EE26577}"/>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1AAB54D2-180F-4AE1-833F-CC2807FE8E02}"/>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32. The Pronouns Rules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2266E61C-CFF4-A3D6-9A69-22AD4EC32E34}"/>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6B6904DF-F4F5-1A2E-291E-46155331AE04}"/>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2640664C-5FFE-32F7-F573-E4DB42C025A2}"/>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32/36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577FE399-F663-DE3B-22C3-B3607EDA74EA}"/>
              </a:ext>
            </a:extLst>
          </p:cNvPr>
          <p:cNvSpPr txBox="1"/>
          <p:nvPr/>
        </p:nvSpPr>
        <p:spPr>
          <a:xfrm>
            <a:off x="563276" y="1200382"/>
            <a:ext cx="6554975" cy="4401205"/>
          </a:xfrm>
          <a:prstGeom prst="rect">
            <a:avLst/>
          </a:prstGeom>
          <a:noFill/>
        </p:spPr>
        <p:txBody>
          <a:bodyPr wrap="square">
            <a:spAutoFit/>
          </a:bodyPr>
          <a:lstStyle/>
          <a:p>
            <a:pPr algn="just"/>
            <a:r>
              <a:rPr lang="en-GB" sz="2000" dirty="0">
                <a:solidFill>
                  <a:srgbClr val="002060"/>
                </a:solidFill>
                <a:latin typeface="+mj-lt"/>
              </a:rPr>
              <a:t>Pronouns must agree in number and clarity with their antecedents, or they risk introducing ambiguity into legal writing. A common mistake occurs when a pronoun lacks a clear referent: “The judge informed the lawyer that he must submit additional documents.” Here, “he” is ambiguous—does it refer to the judge or the lawyer? A clearer sentence would be: “The judge informed the lawyer that the lawyer must submit additional documents.” Additionally, plural pronouns should not be used to refer to singular antecedents, as in “Each partner must submit their report” (incorrect). The correct form is either “Each partner must submit his or her report” or a restructured version: “Partners must submit their reports.” Ensuring pronoun clarity prevents misinterpretation in contracts, court rulings, and legal correspondence.</a:t>
            </a:r>
          </a:p>
        </p:txBody>
      </p:sp>
    </p:spTree>
    <p:extLst>
      <p:ext uri="{BB962C8B-B14F-4D97-AF65-F5344CB8AC3E}">
        <p14:creationId xmlns:p14="http://schemas.microsoft.com/office/powerpoint/2010/main" val="71429104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1E884-A2C4-8648-B76F-3FA068E0E96C}"/>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03447538-4E34-55AF-E25E-81B59CE50BB8}"/>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D7FDF5AF-949B-9B88-1F90-9DEAC66288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47768290-F1DE-4EAF-4F5A-5C0F25CFF5EA}"/>
              </a:ext>
            </a:extLst>
          </p:cNvPr>
          <p:cNvSpPr/>
          <p:nvPr/>
        </p:nvSpPr>
        <p:spPr>
          <a:xfrm>
            <a:off x="1609725" y="1047750"/>
            <a:ext cx="5772150" cy="1399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9F0A09D9-12CE-7D63-FA9B-E6F8193011C1}"/>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0FE0E6F6-FC73-E1EB-47FC-12EE0CE744EF}"/>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D24629F3-AC7C-BB62-76EC-66569EBD05A6}"/>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7A44EC61-AC57-356A-0D93-0EAA9A56D94B}"/>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8B33F173-B7DA-9491-2D0A-87236F6A7F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90B4979D-0579-0F2B-9912-677BCFF02941}"/>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ED65A0E2-E496-1050-80C7-B53D1F229EAD}"/>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32. The Pronouns Rules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42DD5AF0-D90E-2CA3-FAF4-9C2524F1842A}"/>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21B20621-D1C1-558D-0284-EABF8BB5AB41}"/>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153DEFEC-5377-D014-EE52-B02D80389462}"/>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32/36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FA3C8545-B0FD-228E-673B-52CBF74951B3}"/>
              </a:ext>
            </a:extLst>
          </p:cNvPr>
          <p:cNvSpPr txBox="1"/>
          <p:nvPr/>
        </p:nvSpPr>
        <p:spPr>
          <a:xfrm>
            <a:off x="563277" y="1200382"/>
            <a:ext cx="6098344" cy="2677656"/>
          </a:xfrm>
          <a:prstGeom prst="rect">
            <a:avLst/>
          </a:prstGeom>
          <a:noFill/>
        </p:spPr>
        <p:txBody>
          <a:bodyPr wrap="square">
            <a:spAutoFit/>
          </a:bodyPr>
          <a:lstStyle/>
          <a:p>
            <a:r>
              <a:rPr lang="en-GB" sz="2400" b="1" dirty="0">
                <a:solidFill>
                  <a:srgbClr val="002060"/>
                </a:solidFill>
                <a:latin typeface="+mj-lt"/>
              </a:rPr>
              <a:t>Mistake:</a:t>
            </a:r>
            <a:br>
              <a:rPr lang="en-GB" sz="2400" dirty="0">
                <a:solidFill>
                  <a:srgbClr val="002060"/>
                </a:solidFill>
                <a:latin typeface="+mj-lt"/>
              </a:rPr>
            </a:br>
            <a:r>
              <a:rPr lang="en-GB" sz="2400" dirty="0">
                <a:solidFill>
                  <a:srgbClr val="002060"/>
                </a:solidFill>
                <a:latin typeface="+mj-lt"/>
              </a:rPr>
              <a:t>Each partner must submit their tax documents by the deadline.</a:t>
            </a:r>
          </a:p>
          <a:p>
            <a:endParaRPr lang="en-GB" sz="2400" dirty="0">
              <a:solidFill>
                <a:srgbClr val="002060"/>
              </a:solidFill>
              <a:latin typeface="+mj-lt"/>
            </a:endParaRPr>
          </a:p>
          <a:p>
            <a:r>
              <a:rPr lang="en-GB" sz="2400" b="1" dirty="0">
                <a:solidFill>
                  <a:srgbClr val="002060"/>
                </a:solidFill>
                <a:latin typeface="+mj-lt"/>
              </a:rPr>
              <a:t>Correction:</a:t>
            </a:r>
            <a:br>
              <a:rPr lang="en-GB" sz="2400" dirty="0">
                <a:solidFill>
                  <a:srgbClr val="002060"/>
                </a:solidFill>
                <a:latin typeface="+mj-lt"/>
              </a:rPr>
            </a:br>
            <a:r>
              <a:rPr lang="en-GB" sz="2400" dirty="0">
                <a:solidFill>
                  <a:srgbClr val="002060"/>
                </a:solidFill>
                <a:latin typeface="+mj-lt"/>
              </a:rPr>
              <a:t>Each partner must submit his or her tax documents by the deadline.</a:t>
            </a:r>
          </a:p>
        </p:txBody>
      </p:sp>
    </p:spTree>
    <p:extLst>
      <p:ext uri="{BB962C8B-B14F-4D97-AF65-F5344CB8AC3E}">
        <p14:creationId xmlns:p14="http://schemas.microsoft.com/office/powerpoint/2010/main" val="539041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73479-2236-EF12-BCDF-4EA845FEFBD6}"/>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623A092F-E42A-1A07-B837-67BF09F6908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3BEE1BD4-220C-E31B-5141-F8C97146BD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6DEF6294-08F7-800A-C7CD-58BA090C62F4}"/>
              </a:ext>
            </a:extLst>
          </p:cNvPr>
          <p:cNvSpPr/>
          <p:nvPr/>
        </p:nvSpPr>
        <p:spPr>
          <a:xfrm>
            <a:off x="1609725" y="1047750"/>
            <a:ext cx="5772150" cy="1399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9B607C29-AA2F-D28F-00BE-5A9285800149}"/>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78A52939-DDEA-AA52-15EE-6F3ED0CD7B6F}"/>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3E89C0A8-915B-B7FB-8FB6-85E37ECF4796}"/>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965B54A3-4366-5582-050F-D83D3CD5EC75}"/>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DD095C9C-7B8D-A337-9DDA-9DC8D6CF02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60569280-9820-1AD5-B23C-234A4B3ACB3A}"/>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10F8A980-D77A-08D1-3A3D-0BD846DD33C8}"/>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3. The SVO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9C29474C-18A7-40D5-8BC6-6FC2037923E4}"/>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92D34852-0EF0-6691-C061-E24D502959B1}"/>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FF8B7CA6-A7E9-8651-CFCF-9AFF239DEE67}"/>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03/36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27FEA968-AF74-F79E-479F-1288389C4862}"/>
              </a:ext>
            </a:extLst>
          </p:cNvPr>
          <p:cNvSpPr txBox="1"/>
          <p:nvPr/>
        </p:nvSpPr>
        <p:spPr>
          <a:xfrm>
            <a:off x="563277" y="1200382"/>
            <a:ext cx="6098344" cy="3785652"/>
          </a:xfrm>
          <a:prstGeom prst="rect">
            <a:avLst/>
          </a:prstGeom>
          <a:noFill/>
        </p:spPr>
        <p:txBody>
          <a:bodyPr wrap="square">
            <a:spAutoFit/>
          </a:bodyPr>
          <a:lstStyle/>
          <a:p>
            <a:r>
              <a:rPr lang="en-GB" sz="2400" b="1" dirty="0">
                <a:solidFill>
                  <a:srgbClr val="002060"/>
                </a:solidFill>
                <a:latin typeface="+mj-lt"/>
              </a:rPr>
              <a:t>Mistake:</a:t>
            </a:r>
            <a:br>
              <a:rPr lang="en-GB" sz="2400" dirty="0">
                <a:solidFill>
                  <a:srgbClr val="002060"/>
                </a:solidFill>
                <a:latin typeface="+mj-lt"/>
              </a:rPr>
            </a:br>
            <a:r>
              <a:rPr lang="en-GB" sz="2400" dirty="0">
                <a:solidFill>
                  <a:srgbClr val="002060"/>
                </a:solidFill>
                <a:latin typeface="+mj-lt"/>
              </a:rPr>
              <a:t>A decision on the motion for summary judgment, after careful consideration of the affidavits submitted and in light of the controlling precedent, was issued by the court.</a:t>
            </a:r>
          </a:p>
          <a:p>
            <a:endParaRPr lang="en-GB" sz="2400" dirty="0">
              <a:solidFill>
                <a:srgbClr val="002060"/>
              </a:solidFill>
              <a:latin typeface="+mj-lt"/>
            </a:endParaRPr>
          </a:p>
          <a:p>
            <a:r>
              <a:rPr lang="en-GB" sz="2400" b="1" dirty="0">
                <a:solidFill>
                  <a:srgbClr val="002060"/>
                </a:solidFill>
                <a:latin typeface="+mj-lt"/>
              </a:rPr>
              <a:t>Correction:</a:t>
            </a:r>
            <a:br>
              <a:rPr lang="en-GB" sz="2400" dirty="0">
                <a:solidFill>
                  <a:srgbClr val="002060"/>
                </a:solidFill>
                <a:latin typeface="+mj-lt"/>
              </a:rPr>
            </a:br>
            <a:r>
              <a:rPr lang="en-GB" sz="2400" dirty="0">
                <a:solidFill>
                  <a:srgbClr val="002060"/>
                </a:solidFill>
                <a:latin typeface="+mj-lt"/>
              </a:rPr>
              <a:t>The court issued a decision on the motion for summary judgment after considering the affidavits and precedent.</a:t>
            </a:r>
          </a:p>
        </p:txBody>
      </p:sp>
    </p:spTree>
    <p:extLst>
      <p:ext uri="{BB962C8B-B14F-4D97-AF65-F5344CB8AC3E}">
        <p14:creationId xmlns:p14="http://schemas.microsoft.com/office/powerpoint/2010/main" val="24508737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257A2-921D-1913-A7B2-733667F1962F}"/>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DD03CF36-A39F-C8AA-2A1E-DEEF506459F5}"/>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389F9A8F-009D-6764-6863-756A3E20FF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41635540-9C8B-5EE7-1A1E-ABD5A7F401AF}"/>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8AC482FF-5395-A1DB-00EE-B6D9C398D540}"/>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AB16A8E-A4BA-1042-2452-D4862EF18700}"/>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3FDAC3D-0702-A5AF-9B9A-7980DB4E889C}"/>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FCF46A5-7691-0461-E5B7-EEEDBEACB545}"/>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06A5FAC-B4E6-1113-74BA-8E5481E5981B}"/>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4DC421D7-85AB-8656-B11C-5E89E5DE86A9}"/>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CA15AD1-438D-E156-5FED-EE888F8EABFF}"/>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5D0F13-B14B-03F1-61F2-67D209F533C9}"/>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70BD2A2-B492-0F96-3F14-73AFFF633D1B}"/>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F9B2DB30-A591-0C8E-DF8E-C40E88D930A1}"/>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7D06BD29-8513-5835-D200-1A552F8B09A2}"/>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4A9BBA0-DBD5-7229-C51F-9BED221FF91B}"/>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3FB4007-BC77-7915-1B36-055B87D5C07E}"/>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DEC069CB-5922-4698-6613-CCD52E1B6CCA}"/>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4D88B6D8-FD8E-308A-0BC3-1558D94E0147}"/>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7447CF98-766C-8ED5-2FD8-6A9B48D9E831}"/>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9EBC13A-8D0B-64B3-3500-277B9DC87C55}"/>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B8F73B2E-7515-16D3-ECE8-1389BE35122C}"/>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310C3C58-47D3-6B42-E923-A2F8B60E6813}"/>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BEE45820-0B7C-2889-FDE7-43093A100F90}"/>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340E5FEC-4BAA-AF70-0274-FEF10CD51604}"/>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90AF7E3F-317B-FBDD-1869-A80A4E571D6E}"/>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90C12308-5E96-FE26-A144-03E4382785F4}"/>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E32E62B4-1D8E-6BE7-9F68-DE83CB0870AA}"/>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700EAC37-7C96-4281-1D19-2BFEB4A7AB1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257C7CE5-26F0-B24C-5B16-0DF360570836}"/>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B56B310D-915B-1E6A-9F49-FD54C8A41324}"/>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63FFA685-0256-E58C-E9B0-8AEAED94B5B8}"/>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FA696C14-13C0-B1FE-2BF9-C4775AC5351B}"/>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8612BB59-28A9-92D2-D6FB-5CE96466D49A}"/>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62E8E93-BF91-A8F9-AEC2-E9BB6D50DCC6}"/>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F985DA31-54FA-6D21-6751-392EF3BB6B54}"/>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A9A861DB-5B3A-55B7-971A-BC6B789C7E6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DD792258-CA86-DE55-C194-F9DA80FC4A5F}"/>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6D54F79E-298E-288E-73C2-C338B06D36B0}"/>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34846621-B6F3-565C-DBE4-7D495849E954}"/>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E678AF7B-12F3-1895-7A75-3D236530324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BEE83A7A-C8F2-9095-EFBC-0C80834EA855}"/>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FAC4783A-8017-98D2-C732-74D18181DBE9}"/>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DB3979F1-6102-CDE5-BBE4-13558B0E0D96}"/>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F3766699-0790-F7C0-CADF-C9704FB3FD73}"/>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D406EB5-ED9C-79F7-7FBF-8EDBE533EFC3}"/>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0AA4BE09-1353-6C9F-6E86-B400FBDCD823}"/>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6A366989-4D55-7B6A-0E72-9F4C46D41DE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313B82EC-CE87-F258-FC12-A18E7F22A10A}"/>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24C797DD-3ECB-E70F-8B01-85709F55087E}"/>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7737BDD1-8B15-E98B-6E6A-7471B19234A1}"/>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8C4A92C6-ADFE-E6F1-5CE8-A4266054CBC7}"/>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91DC2C86-B51D-0295-73B4-CACA98EDCE53}"/>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82B0039E-5E61-8667-9F23-5EE7B59903A8}"/>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3603CCFF-792F-A0E8-52E3-E16177FEC405}"/>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A8EB1381-A36D-642D-030F-569EEE5E2D10}"/>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3B4798A-EB83-9DD4-697A-A8D7852F7D64}"/>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39AC91FA-B1DC-0A91-8535-8D17A1320535}"/>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E16FF2CB-7852-8764-C46E-66C3027F1804}"/>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8DAABD14-2447-7455-F6F7-F6B851F0B407}"/>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884B57ED-A913-1BBD-CAD6-C3623DBD7FE7}"/>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8B303857-C032-BBCB-B88A-6EC8279E265F}"/>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7C14E0B7-7863-220E-E968-4F7D2F03B0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7DECBE8D-427D-76D4-990B-942E829F0596}"/>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BC4BB92-78EF-7287-4E78-BAAACFF53A3C}"/>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19C32D04-D977-3A50-D21D-E368D1745E53}"/>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15BA93D6-38CA-40C0-8FB8-07E7B454F3C1}"/>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Exercises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0C3B7BDF-DFB7-9A2D-F327-C1CEAAF9264F}"/>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C84D9D2E-6F9B-86CE-FF63-8C252CC3310E}"/>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4B687CAD-8225-57BB-E88E-C3340C9967C2}"/>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63166A54-C95A-A891-6709-4DBFDA45F7BD}"/>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624D4A2-AE5B-7289-73CE-01BC91003470}"/>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D07D8AB6-1517-36F3-B5ED-2B4F97D272D4}"/>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3D859F92-3B36-602D-7D65-EEEEAA38F2A1}"/>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9A342DEF-5139-F2FF-1571-639EE8B3D473}"/>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9C84309F-E053-D76F-BB43-00CA5AC99DC8}"/>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260FFCC2-0168-38B9-3D43-7F4F2BAFA33E}"/>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725968E3-CF8F-AA87-CCC0-863B9CFD1FC2}"/>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BE8F54BD-C2A3-C4FA-4C65-2729E6661159}"/>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92B29817-A8C6-3068-EDC5-DEE50739F4FE}"/>
              </a:ext>
            </a:extLst>
          </p:cNvPr>
          <p:cNvSpPr txBox="1"/>
          <p:nvPr/>
        </p:nvSpPr>
        <p:spPr>
          <a:xfrm>
            <a:off x="490704" y="1199503"/>
            <a:ext cx="6451784" cy="3416320"/>
          </a:xfrm>
          <a:prstGeom prst="rect">
            <a:avLst/>
          </a:prstGeom>
          <a:noFill/>
        </p:spPr>
        <p:txBody>
          <a:bodyPr wrap="square">
            <a:spAutoFit/>
          </a:bodyPr>
          <a:lstStyle/>
          <a:p>
            <a:pPr algn="just"/>
            <a:r>
              <a:rPr lang="en-GB" sz="3600" dirty="0">
                <a:solidFill>
                  <a:srgbClr val="002060"/>
                </a:solidFill>
                <a:effectLst/>
                <a:latin typeface="+mj-lt"/>
                <a:ea typeface="Aptos" panose="020B0004020202020204" pitchFamily="34" charset="0"/>
              </a:rPr>
              <a:t>Each partner in the firm must ensure that they are in compliance with continuing legal education requirements mandated by the jurisdiction in which they practice.</a:t>
            </a:r>
            <a:endParaRPr lang="en-GB" sz="3600" dirty="0">
              <a:solidFill>
                <a:srgbClr val="002060"/>
              </a:solidFill>
              <a:latin typeface="+mj-lt"/>
            </a:endParaRPr>
          </a:p>
        </p:txBody>
      </p:sp>
      <p:sp>
        <p:nvSpPr>
          <p:cNvPr id="60" name="TextBox 59">
            <a:extLst>
              <a:ext uri="{FF2B5EF4-FFF2-40B4-BE49-F238E27FC236}">
                <a16:creationId xmlns:a16="http://schemas.microsoft.com/office/drawing/2014/main" id="{49E01F7E-3048-B598-4865-EBCECB0D414F}"/>
              </a:ext>
            </a:extLst>
          </p:cNvPr>
          <p:cNvSpPr txBox="1"/>
          <p:nvPr/>
        </p:nvSpPr>
        <p:spPr>
          <a:xfrm>
            <a:off x="7498586" y="1452765"/>
            <a:ext cx="4294353" cy="1200329"/>
          </a:xfrm>
          <a:prstGeom prst="rect">
            <a:avLst/>
          </a:prstGeom>
          <a:noFill/>
        </p:spPr>
        <p:txBody>
          <a:bodyPr wrap="square">
            <a:spAutoFit/>
          </a:bodyPr>
          <a:lstStyle/>
          <a:p>
            <a:r>
              <a:rPr lang="en-GB" sz="1800" b="1" dirty="0">
                <a:solidFill>
                  <a:srgbClr val="002060"/>
                </a:solidFill>
                <a:effectLst/>
                <a:latin typeface="+mj-lt"/>
                <a:ea typeface="Aptos" panose="020B0004020202020204" pitchFamily="34" charset="0"/>
              </a:rPr>
              <a:t>Contact me – John James McVeigh – for the free model answer: </a:t>
            </a:r>
          </a:p>
          <a:p>
            <a:endParaRPr lang="en-GB" dirty="0">
              <a:solidFill>
                <a:srgbClr val="002060"/>
              </a:solidFill>
              <a:latin typeface="+mj-lt"/>
              <a:ea typeface="Aptos" panose="020B0004020202020204" pitchFamily="34" charset="0"/>
            </a:endParaRPr>
          </a:p>
          <a:p>
            <a:r>
              <a:rPr lang="en-GB" sz="1800" dirty="0">
                <a:solidFill>
                  <a:srgbClr val="002060"/>
                </a:solidFill>
                <a:effectLst/>
                <a:latin typeface="+mj-lt"/>
                <a:ea typeface="Aptos" panose="020B0004020202020204" pitchFamily="34" charset="0"/>
                <a:hlinkClick r:id="rId6"/>
              </a:rPr>
              <a:t>james@36rules.com</a:t>
            </a:r>
            <a:r>
              <a:rPr lang="en-GB" sz="1800" dirty="0">
                <a:solidFill>
                  <a:srgbClr val="002060"/>
                </a:solidFill>
                <a:effectLst/>
                <a:latin typeface="+mj-lt"/>
                <a:ea typeface="Aptos" panose="020B0004020202020204" pitchFamily="34" charset="0"/>
              </a:rPr>
              <a:t>  </a:t>
            </a:r>
            <a:endParaRPr lang="en-GB" dirty="0"/>
          </a:p>
        </p:txBody>
      </p:sp>
    </p:spTree>
    <p:extLst>
      <p:ext uri="{BB962C8B-B14F-4D97-AF65-F5344CB8AC3E}">
        <p14:creationId xmlns:p14="http://schemas.microsoft.com/office/powerpoint/2010/main" val="5639083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AACF08-5BCF-00AF-DD35-2ADC3B2334B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060EB75-BE87-013F-EF3B-18878E8E3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93470B-02FB-4973-8CAA-028BF31408D7}"/>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D91682-E0C2-877F-7C0F-CA5AD4AE6F7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4F10B63-4E2C-2710-1E18-6B61ED286413}"/>
              </a:ext>
            </a:extLst>
          </p:cNvPr>
          <p:cNvSpPr/>
          <p:nvPr/>
        </p:nvSpPr>
        <p:spPr>
          <a:xfrm>
            <a:off x="1038879" y="1377536"/>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C4C255C-F340-F6A4-DB7B-9844A325F740}"/>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3A60C2-1FC3-AA29-3410-3B5ECF6DA25B}"/>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B5CB4C-07D5-46F0-1EF6-C4B7FE3D4A7E}"/>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2881A0C-38C6-C7D8-2B5D-D6B095077F78}"/>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0DFC21D-1435-AE56-3B18-B4B9A8C64AB7}"/>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C3CD80-5121-F96B-FDF9-2E440926CD13}"/>
              </a:ext>
            </a:extLst>
          </p:cNvPr>
          <p:cNvSpPr/>
          <p:nvPr/>
        </p:nvSpPr>
        <p:spPr>
          <a:xfrm>
            <a:off x="1399354" y="181549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A754FE4-A40A-6AF1-28FB-62F71F6128FD}"/>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CFE5FDC-72AA-6A27-749F-F03A13A8E8BA}"/>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53D7CE7-F47C-45A4-66E0-2CAF10C75816}"/>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DF6ACC3-D02B-CD48-961D-B2B972A2FC77}"/>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02BE741-8723-FEBE-63FD-2BE5A7474CC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D0F20E-89A1-130D-9145-736557D0320B}"/>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7E2EB94-ABA7-924D-B038-72D4599D7861}"/>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17D2965-5967-3680-2F22-13B76431B931}"/>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F19CCA9-5869-C92C-A261-95E6C78A0CB0}"/>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321F8E5-C3D2-35A9-9D2F-2A4476C2C1F3}"/>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3D293DF-E614-95A4-0FD5-3EF56F67A4F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7F5CDEC-3D36-CF9E-1ECD-FA27A7335A4A}"/>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53F3783-A92B-C622-FEDA-77CA2ED5428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704D93A-6D94-8EA7-B271-B7ED8F34695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A8DF772-408D-A568-6A8B-91C9703D6071}"/>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294CAA5-C0B8-ADF5-F9AD-96C47ACC3D9E}"/>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56A356D-0018-E29E-9672-48B966CB241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88A9F9F-69EF-9010-C0EC-14637AB50893}"/>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01C3D4B-A558-8379-A535-55992598B88E}"/>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AEFF15C-11D5-618C-535F-AD0C6E23277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BD19F98-D219-C7D0-6FCB-7F0E86B436CB}"/>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599A25-A71A-53FB-9873-C75B99BF7D2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FB959D9-0860-67B0-22BB-DC56E275628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0A5775E-7363-EFEC-9AA8-6A0CD248F3F9}"/>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CA38CF9-5CB4-96F3-4095-9216BCA2090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5D2CC7A-4A98-7F46-EE5B-C5316FEAA7FE}"/>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992E3DC-B9E4-3CAE-48B9-C1DF51E10FCE}"/>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91EC59E9-D34C-D19B-2FBB-9F7B5ECE02F2}"/>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DB3F368-745D-4518-EBCD-6D45C3354EB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B23A1F-B995-3448-5537-1E46AA92265D}"/>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D084333-C247-14BF-B258-4193A79700CF}"/>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CA145E3-7A07-B630-6197-79FD0F87254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DDAD3BD-1A20-DF35-75FE-2067147EBDA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14B24CF-59A0-8EFC-5275-A9108DCAA85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B44F8E5-531C-9EC2-ABA2-11ABA3B9D51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2543C33-708A-27CA-6BF7-1A1850EC9A6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84D4051-D0A8-782E-4170-4E9CB3CCCE71}"/>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C5C8D1E-5DE2-A7DC-D1C6-15830E9A3ACC}"/>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240EB14-6994-A55A-56A0-CF9F0EACF78D}"/>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57D011F-8659-4282-3E35-84739F40E584}"/>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E0E8153-3443-40BC-4851-F7AA787AC40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5AEEF21-CF28-412E-15E0-6CF3A1DE5B3A}"/>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48BF600-7C48-C6C8-3A24-DBBC14064DBA}"/>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51C907D-8C69-3A0E-AD83-AB1D281F3CF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092A526-41FA-6B12-EE49-8D053F45091B}"/>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C1BD46A-0BFD-40A4-B7EF-D1062E8EBE6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DA27CB8-F5EB-3A26-5DB5-516B5CA0C88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7DF873E-B785-7053-6DB3-D6AB102C4A7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147ACE1-4442-7B20-9DF2-7FF1BE104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913761AD-512F-7B20-6372-B5C3D234458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203DB83-72BE-F757-92B0-D3FF7F9E288D}"/>
              </a:ext>
            </a:extLst>
          </p:cNvPr>
          <p:cNvSpPr txBox="1"/>
          <p:nvPr/>
        </p:nvSpPr>
        <p:spPr>
          <a:xfrm>
            <a:off x="7853553" y="1819619"/>
            <a:ext cx="3866767"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33. The Modals Rules </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61802A4-D10A-F812-A874-D68B7D00B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80" y="1377537"/>
            <a:ext cx="5336965" cy="3785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7" name="Rectangle 66">
            <a:extLst>
              <a:ext uri="{FF2B5EF4-FFF2-40B4-BE49-F238E27FC236}">
                <a16:creationId xmlns:a16="http://schemas.microsoft.com/office/drawing/2014/main" id="{678A9406-7ADB-0954-BEB1-D8CD8BF9F058}"/>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B193F99-A5F5-9851-4B73-7EBFB3D13D6E}"/>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B1E000C-C0DD-72D7-FD02-392ACEC7E5A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632A5C7-6756-43FE-75CF-B1BEA237457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09FAC1-903A-8165-F708-132A3E7EEBD7}"/>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D58716E-A6A3-6F48-B36D-4EDFDEAEBC0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1C6CBE7-0642-9CB2-AA9D-BE29D44137CC}"/>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13A5365-56F4-2015-D865-9BED49AA78A0}"/>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9D98DAF-63C7-0421-A933-7C3EF5CF4AD1}"/>
              </a:ext>
            </a:extLst>
          </p:cNvPr>
          <p:cNvSpPr/>
          <p:nvPr/>
        </p:nvSpPr>
        <p:spPr>
          <a:xfrm>
            <a:off x="1257355" y="1623027"/>
            <a:ext cx="4935943" cy="33919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7A9F13D7-E9DF-4F53-DA22-5FE1B0C13125}"/>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886BDAD8-793E-5749-57DD-ED82A8A8C6A7}"/>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07DF4EEF-21A5-B9C7-DCAD-9A374A647948}"/>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85" name="Rectangle 84">
            <a:extLst>
              <a:ext uri="{FF2B5EF4-FFF2-40B4-BE49-F238E27FC236}">
                <a16:creationId xmlns:a16="http://schemas.microsoft.com/office/drawing/2014/main" id="{41CC05C4-5246-F360-41B0-3B58B50C2BDB}"/>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FCCA13B3-5544-3C57-66DA-29937315ABB4}"/>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E964A524-8572-FEE1-1AC2-CA4EA238D32B}"/>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33/36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04B274A9-10C9-2792-EEB6-9762B618FD1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3714" y="1302034"/>
            <a:ext cx="5513107" cy="3914909"/>
          </a:xfrm>
          <a:prstGeom prst="rect">
            <a:avLst/>
          </a:prstGeom>
          <a:noFill/>
          <a:ln>
            <a:noFill/>
          </a:ln>
        </p:spPr>
      </p:pic>
      <p:sp>
        <p:nvSpPr>
          <p:cNvPr id="11" name="Rectangle 10">
            <a:extLst>
              <a:ext uri="{FF2B5EF4-FFF2-40B4-BE49-F238E27FC236}">
                <a16:creationId xmlns:a16="http://schemas.microsoft.com/office/drawing/2014/main" id="{DA967A18-83D5-65B2-E000-ADFA80EBD35C}"/>
              </a:ext>
            </a:extLst>
          </p:cNvPr>
          <p:cNvSpPr/>
          <p:nvPr/>
        </p:nvSpPr>
        <p:spPr>
          <a:xfrm>
            <a:off x="989555" y="4383857"/>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TextBox 88">
            <a:extLst>
              <a:ext uri="{FF2B5EF4-FFF2-40B4-BE49-F238E27FC236}">
                <a16:creationId xmlns:a16="http://schemas.microsoft.com/office/drawing/2014/main" id="{A1628B6A-7E65-E990-F47D-200D5E988943}"/>
              </a:ext>
            </a:extLst>
          </p:cNvPr>
          <p:cNvSpPr txBox="1"/>
          <p:nvPr/>
        </p:nvSpPr>
        <p:spPr>
          <a:xfrm>
            <a:off x="1032496" y="4784669"/>
            <a:ext cx="2049069"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32" name="Rectangle 31">
            <a:extLst>
              <a:ext uri="{FF2B5EF4-FFF2-40B4-BE49-F238E27FC236}">
                <a16:creationId xmlns:a16="http://schemas.microsoft.com/office/drawing/2014/main" id="{B39998D3-3E36-13C5-035D-96243C841C36}"/>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90152635-96CA-0D3F-6827-5043AB702CBC}"/>
              </a:ext>
            </a:extLst>
          </p:cNvPr>
          <p:cNvSpPr/>
          <p:nvPr/>
        </p:nvSpPr>
        <p:spPr>
          <a:xfrm>
            <a:off x="1102971" y="1409038"/>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0926983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421CA-C66A-BB3D-CB2F-56E1016C3F82}"/>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EAF8A089-82AB-D034-35DA-66436BD3682A}"/>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D47AD7E6-B28B-A427-ADF8-D2A46152EA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0FFBB78C-0ECC-CF8C-EEE9-50CD136BEDAC}"/>
              </a:ext>
            </a:extLst>
          </p:cNvPr>
          <p:cNvSpPr/>
          <p:nvPr/>
        </p:nvSpPr>
        <p:spPr>
          <a:xfrm>
            <a:off x="1609725" y="1047750"/>
            <a:ext cx="5772150" cy="11749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73A91623-1E8C-28F5-9867-A37EBD154F66}"/>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1062BD97-A037-BEC6-47C0-E0AB7F9B58AC}"/>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EA26D0D0-37D5-9957-BD75-D85D7B1402BD}"/>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12E8B111-937E-9771-C228-2A03496AD34E}"/>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4BBEFC7B-88DA-B4F0-AA2C-6B1C1BDF20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BB22F979-065D-32FB-2B7D-E48362B4549E}"/>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1138B7F4-D1C7-3156-61BF-E5B712DCE069}"/>
              </a:ext>
            </a:extLst>
          </p:cNvPr>
          <p:cNvSpPr txBox="1"/>
          <p:nvPr/>
        </p:nvSpPr>
        <p:spPr>
          <a:xfrm>
            <a:off x="7853553" y="1819619"/>
            <a:ext cx="3866767"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33. The Modals Rules </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AF2FE0C5-8B6C-6A4A-B37E-3653CE07574A}"/>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426E652E-4897-AB56-B59D-E2122E368143}"/>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58344638-19A7-E94B-3B8D-22F049350B8A}"/>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33/36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87A52B2-7976-6067-E588-0EDCF247AA5F}"/>
              </a:ext>
            </a:extLst>
          </p:cNvPr>
          <p:cNvSpPr txBox="1"/>
          <p:nvPr/>
        </p:nvSpPr>
        <p:spPr>
          <a:xfrm>
            <a:off x="563276" y="1200382"/>
            <a:ext cx="6554975" cy="4616648"/>
          </a:xfrm>
          <a:prstGeom prst="rect">
            <a:avLst/>
          </a:prstGeom>
          <a:noFill/>
        </p:spPr>
        <p:txBody>
          <a:bodyPr wrap="square">
            <a:spAutoFit/>
          </a:bodyPr>
          <a:lstStyle/>
          <a:p>
            <a:pPr algn="just"/>
            <a:r>
              <a:rPr lang="en-GB" sz="2100" dirty="0">
                <a:solidFill>
                  <a:srgbClr val="002060"/>
                </a:solidFill>
                <a:latin typeface="+mj-lt"/>
              </a:rPr>
              <a:t>Modal verbs (e.g., </a:t>
            </a:r>
            <a:r>
              <a:rPr lang="en-GB" sz="2100" b="1" dirty="0">
                <a:solidFill>
                  <a:srgbClr val="002060"/>
                </a:solidFill>
                <a:latin typeface="+mj-lt"/>
              </a:rPr>
              <a:t>must, shall, should, may, can, will</a:t>
            </a:r>
            <a:r>
              <a:rPr lang="en-GB" sz="2100" dirty="0">
                <a:solidFill>
                  <a:srgbClr val="002060"/>
                </a:solidFill>
                <a:latin typeface="+mj-lt"/>
              </a:rPr>
              <a:t>) express different degrees of obligation, permission, or possibility, and misusing them can lead to severe legal consequences. For instance, in a contract, “The tenant </a:t>
            </a:r>
            <a:r>
              <a:rPr lang="en-GB" sz="2100" b="1" dirty="0">
                <a:solidFill>
                  <a:srgbClr val="002060"/>
                </a:solidFill>
                <a:latin typeface="+mj-lt"/>
              </a:rPr>
              <a:t>should</a:t>
            </a:r>
            <a:r>
              <a:rPr lang="en-GB" sz="2100" dirty="0">
                <a:solidFill>
                  <a:srgbClr val="002060"/>
                </a:solidFill>
                <a:latin typeface="+mj-lt"/>
              </a:rPr>
              <a:t> pay rent on the first of the month” implies a recommendation, whereas “The tenant </a:t>
            </a:r>
            <a:r>
              <a:rPr lang="en-GB" sz="2100" b="1" dirty="0">
                <a:solidFill>
                  <a:srgbClr val="002060"/>
                </a:solidFill>
                <a:latin typeface="+mj-lt"/>
              </a:rPr>
              <a:t>must</a:t>
            </a:r>
            <a:r>
              <a:rPr lang="en-GB" sz="2100" dirty="0">
                <a:solidFill>
                  <a:srgbClr val="002060"/>
                </a:solidFill>
                <a:latin typeface="+mj-lt"/>
              </a:rPr>
              <a:t> pay rent on the first of the month” imposes a strict obligation. Similarly, “may” conveys discretion, as in “The board </a:t>
            </a:r>
            <a:r>
              <a:rPr lang="en-GB" sz="2100" b="1" dirty="0">
                <a:solidFill>
                  <a:srgbClr val="002060"/>
                </a:solidFill>
                <a:latin typeface="+mj-lt"/>
              </a:rPr>
              <a:t>may</a:t>
            </a:r>
            <a:r>
              <a:rPr lang="en-GB" sz="2100" dirty="0">
                <a:solidFill>
                  <a:srgbClr val="002060"/>
                </a:solidFill>
                <a:latin typeface="+mj-lt"/>
              </a:rPr>
              <a:t> terminate the agreement,” whereas “shall” (which should generally be avoided) can be ambiguous and misinterpreted. Understanding the subtle distinctions between these modal verbs ensures that legal writing conveys the precise level of obligation or discretion intended, reducing the risk of contractual disputes.</a:t>
            </a:r>
          </a:p>
        </p:txBody>
      </p:sp>
    </p:spTree>
    <p:extLst>
      <p:ext uri="{BB962C8B-B14F-4D97-AF65-F5344CB8AC3E}">
        <p14:creationId xmlns:p14="http://schemas.microsoft.com/office/powerpoint/2010/main" val="137358204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D9A22-C7D8-0899-29A3-E002103087C4}"/>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0F30C8B4-8758-1588-32D6-8282C9D324BF}"/>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4CC06175-3D1E-469C-1C5A-C54C0D6868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99834DBF-425D-71D5-A99E-8CD92AA3FECC}"/>
              </a:ext>
            </a:extLst>
          </p:cNvPr>
          <p:cNvSpPr/>
          <p:nvPr/>
        </p:nvSpPr>
        <p:spPr>
          <a:xfrm>
            <a:off x="1609725" y="1047750"/>
            <a:ext cx="5772150" cy="11749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3851238B-F0D4-252D-36AA-B6A569E82058}"/>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56CF0DA5-8AB9-8D47-8A62-530332601288}"/>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7E685094-5A4C-1C22-8C3A-26E499217D3A}"/>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8CBC5ED8-815D-3000-B9B6-6069648F44ED}"/>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3159B7AC-C75A-6DA5-BABC-5CF3403320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1F956935-F012-5EAF-7547-3A446FCB2E65}"/>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3A04B1F7-6DE1-0C7D-6B3E-8D9F1BE0855D}"/>
              </a:ext>
            </a:extLst>
          </p:cNvPr>
          <p:cNvSpPr txBox="1"/>
          <p:nvPr/>
        </p:nvSpPr>
        <p:spPr>
          <a:xfrm>
            <a:off x="7853553" y="1819619"/>
            <a:ext cx="3866767"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33. The Modals Rules </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021C6E16-C22C-E0BD-FAED-7B1C99C2C3D3}"/>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D27437BE-18BE-D4F8-55FB-AB31BDC9AB8C}"/>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3F606F4B-8D4B-3CB8-3043-B1091BFFE503}"/>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33/36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0" name="TextBox 59">
            <a:extLst>
              <a:ext uri="{FF2B5EF4-FFF2-40B4-BE49-F238E27FC236}">
                <a16:creationId xmlns:a16="http://schemas.microsoft.com/office/drawing/2014/main" id="{5A615853-CA7E-3B8C-D0AD-11CF3DACC14E}"/>
              </a:ext>
            </a:extLst>
          </p:cNvPr>
          <p:cNvSpPr txBox="1"/>
          <p:nvPr/>
        </p:nvSpPr>
        <p:spPr>
          <a:xfrm>
            <a:off x="563277" y="1200382"/>
            <a:ext cx="6098344" cy="2677656"/>
          </a:xfrm>
          <a:prstGeom prst="rect">
            <a:avLst/>
          </a:prstGeom>
          <a:noFill/>
        </p:spPr>
        <p:txBody>
          <a:bodyPr wrap="square">
            <a:spAutoFit/>
          </a:bodyPr>
          <a:lstStyle/>
          <a:p>
            <a:r>
              <a:rPr lang="en-GB" sz="2400" b="1" dirty="0">
                <a:solidFill>
                  <a:srgbClr val="002060"/>
                </a:solidFill>
                <a:latin typeface="+mj-lt"/>
              </a:rPr>
              <a:t>Mistake:</a:t>
            </a:r>
            <a:br>
              <a:rPr lang="en-GB" sz="2400" dirty="0">
                <a:solidFill>
                  <a:srgbClr val="002060"/>
                </a:solidFill>
                <a:latin typeface="+mj-lt"/>
              </a:rPr>
            </a:br>
            <a:r>
              <a:rPr lang="en-GB" sz="2400" dirty="0">
                <a:solidFill>
                  <a:srgbClr val="002060"/>
                </a:solidFill>
                <a:latin typeface="+mj-lt"/>
              </a:rPr>
              <a:t>The court ruled that the defendant should to pay damages.</a:t>
            </a:r>
          </a:p>
          <a:p>
            <a:endParaRPr lang="en-GB" sz="2400" dirty="0">
              <a:solidFill>
                <a:srgbClr val="002060"/>
              </a:solidFill>
              <a:latin typeface="+mj-lt"/>
            </a:endParaRPr>
          </a:p>
          <a:p>
            <a:r>
              <a:rPr lang="en-GB" sz="2400" b="1" dirty="0">
                <a:solidFill>
                  <a:srgbClr val="002060"/>
                </a:solidFill>
                <a:latin typeface="+mj-lt"/>
              </a:rPr>
              <a:t>Correction:</a:t>
            </a:r>
            <a:br>
              <a:rPr lang="en-GB" sz="2400" dirty="0">
                <a:solidFill>
                  <a:srgbClr val="002060"/>
                </a:solidFill>
                <a:latin typeface="+mj-lt"/>
              </a:rPr>
            </a:br>
            <a:r>
              <a:rPr lang="en-GB" sz="2400" dirty="0">
                <a:solidFill>
                  <a:srgbClr val="002060"/>
                </a:solidFill>
                <a:latin typeface="+mj-lt"/>
              </a:rPr>
              <a:t>The court ruled that the defendant should pay damages.</a:t>
            </a:r>
          </a:p>
        </p:txBody>
      </p:sp>
    </p:spTree>
    <p:extLst>
      <p:ext uri="{BB962C8B-B14F-4D97-AF65-F5344CB8AC3E}">
        <p14:creationId xmlns:p14="http://schemas.microsoft.com/office/powerpoint/2010/main" val="377621019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1FDD0-D91E-725F-7C68-4EAED7336FE2}"/>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938128BE-A0A8-F361-02B1-C57D4EA70060}"/>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71FCDA3E-330D-F140-9DB3-2CAC6B3E5C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1D710315-9E65-A316-18E5-4514D16BCA82}"/>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E49CA5AC-8BB5-D431-21AA-A40CDEBFAC71}"/>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8125F22-05DB-35CA-91CD-D79E433CF5D5}"/>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4312534-A24F-3A35-DF05-58962C0C9555}"/>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73C4913-8FD6-9B31-0CB7-18B8EBDCD66F}"/>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5A5008C-060B-FB69-8C30-E71FBEDD5DA2}"/>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3412141-60F7-E81C-FA7E-04BE5B85549E}"/>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188D422-D995-B6F6-67C9-63C5D5AE46A6}"/>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67E590B-B66D-AF6B-58DD-9594E655DD09}"/>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1F225D56-718B-C189-5F29-08C64BBCBEC8}"/>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129BA66-5F3D-BEDC-23FF-B8636B0B187B}"/>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0BD281E8-A510-4283-18E6-0294B7722AF2}"/>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2E98F8FD-CCFB-15FF-C384-A7A1B3117594}"/>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F8864624-9CA7-14B1-76E3-8CB8DED39C3D}"/>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621FD77-4E55-CBD8-9F4E-D94553820F1C}"/>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0166F1BD-118E-3972-CCEA-CB18334B7C1D}"/>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86325266-285B-AFBC-3307-D536759AEBED}"/>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38D9FE82-36B4-44EC-AF2B-F15EAF5AF872}"/>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83837030-000D-1802-67D8-696B9C3198AB}"/>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475D59C-94A0-6F15-6ABF-B9D52D1F3F18}"/>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4541E8DD-6BB9-5F5E-8C99-B66CBA7C84FB}"/>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50D261C2-6A8D-1B8A-36AE-F80E45408960}"/>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FF0CF20D-55FA-34A6-5A94-70411C81D0E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D5648E1B-570F-40E9-1181-EA3A17730FD4}"/>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30BB2DF8-4776-3E83-1FFF-09E41C308C27}"/>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49FAA74A-3879-CF32-C98F-4295F79287DF}"/>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488EBDD2-F12A-99F9-955A-66AC0F6402AB}"/>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0EF305AC-DAA2-34B6-7E8C-D57F09987FEA}"/>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32AE837F-5407-2ED3-4CBC-9AE1431CAA08}"/>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8F9EDD92-E169-0463-5189-8CE12BFEF97E}"/>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62342820-3F3D-CE9D-1267-AE674D6331B5}"/>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909CA5B1-3256-2A15-F7E8-3A754F31D3D0}"/>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EDAAB07-B698-9DBA-5CA6-21A071EF4BEF}"/>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8BCB2B64-FD80-6348-9352-653397F451F3}"/>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3CF240F3-F37B-7BEC-E8FE-42D6431E957C}"/>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58A132D2-09C1-5E18-3903-5E5A7FF82C33}"/>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F6C3A1C1-148B-13D7-32A2-8493FCB4B09C}"/>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91489E4B-883C-DAE0-BE4A-06634D1089AD}"/>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E9595D14-027F-B8C5-1E54-FA359DE169F2}"/>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40174A0B-52A7-2010-7CAF-63A78C338AC7}"/>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92A50226-D5D5-680C-9407-D9782669E95E}"/>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49218508-4008-9010-42F0-2B9DBA50BBA0}"/>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3936B8C-5304-F511-B50F-E01DD62FD86C}"/>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9FE52027-86F7-B6EE-F5A2-D2E85727925D}"/>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61228548-C94D-9F61-792D-925D2351FDEE}"/>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39B56CD5-3A0F-DFE7-319E-714D2AC9D7CD}"/>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FD069ADC-1C66-8A0D-7C6B-E09B8C24EE80}"/>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D4A3E2B-49CB-B841-490B-045F96589192}"/>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EB9147C-8CE5-5E4D-34D4-273DD7B7DC45}"/>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F7DD7156-5A41-9ACA-4373-83403FD9C40E}"/>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4EC11660-D1B9-C5FF-0A1A-B1962C59ED80}"/>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474D6228-27AD-D4D8-D797-BC34E707998C}"/>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C7D36379-9E99-66E3-FD42-B83E9611C579}"/>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F89C770A-38E7-843C-DA21-5704E05B4E8C}"/>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BFF8ABDA-1F0C-F5CA-8D58-66E2A370DFD9}"/>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97E7EAE5-C892-B599-BD5C-1B1C164BA1AF}"/>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7931360D-58A5-2EDA-9FAA-253B051CFF6D}"/>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FB20C10C-0641-A218-89EC-2294E2CA9378}"/>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53A4EB35-B788-DA5C-4917-3A9D2E783CC8}"/>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70112A2A-EB6B-FC0E-1C58-73E68A41C3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CAF963C2-635F-92AB-74CB-5C24D5848FE2}"/>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0B8D215-42FB-6705-6C50-73C0032756A4}"/>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AF12317C-A732-2935-442E-5C21D40C1998}"/>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7D20F4EF-A619-0362-1DD9-4793716D445F}"/>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Exercises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F3E544C4-7398-012E-9187-196AAEB988C1}"/>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21ACD273-5687-F02C-15DB-478C8A523B7A}"/>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B36FBED2-2A98-188F-5656-AFAAC657EB1F}"/>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EF2BF29-F7BC-027C-E0A7-2B37B7953934}"/>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9AC3453F-434C-1615-CCF6-1DC4BEAB59B8}"/>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48B9A09C-6EAB-DE72-C7D0-8A7944D8497C}"/>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68988099-565D-4873-AA20-2D70C20C47BC}"/>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67BF0294-99BB-8E52-C16A-0C3AD5CA4D2A}"/>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1E72EE38-4599-5297-0AC3-ED00BD4367EB}"/>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5D17BBBF-F9B2-2BFA-5D98-8D1595C104D7}"/>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735505AD-25CD-9806-501F-6C66D63E544F}"/>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341F7F8B-55BD-B0FA-64D1-6481F6773F8B}"/>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D81A1CB3-5B28-8593-80E4-A067A693FDA9}"/>
              </a:ext>
            </a:extLst>
          </p:cNvPr>
          <p:cNvSpPr txBox="1"/>
          <p:nvPr/>
        </p:nvSpPr>
        <p:spPr>
          <a:xfrm>
            <a:off x="490704" y="1199503"/>
            <a:ext cx="6451784" cy="2862322"/>
          </a:xfrm>
          <a:prstGeom prst="rect">
            <a:avLst/>
          </a:prstGeom>
          <a:noFill/>
        </p:spPr>
        <p:txBody>
          <a:bodyPr wrap="square">
            <a:spAutoFit/>
          </a:bodyPr>
          <a:lstStyle/>
          <a:p>
            <a:pPr algn="just"/>
            <a:r>
              <a:rPr lang="en-GB" sz="3600" dirty="0">
                <a:solidFill>
                  <a:srgbClr val="002060"/>
                </a:solidFill>
                <a:effectLst/>
                <a:latin typeface="+mj-lt"/>
                <a:ea typeface="Aptos" panose="020B0004020202020204" pitchFamily="34" charset="0"/>
              </a:rPr>
              <a:t>The lessee may not sublet the premises without prior written consent of the lessor, as per the express terms of the lease agreement.</a:t>
            </a:r>
            <a:endParaRPr lang="en-GB" sz="3600" dirty="0">
              <a:solidFill>
                <a:srgbClr val="002060"/>
              </a:solidFill>
              <a:latin typeface="+mj-lt"/>
            </a:endParaRPr>
          </a:p>
        </p:txBody>
      </p:sp>
      <p:sp>
        <p:nvSpPr>
          <p:cNvPr id="60" name="TextBox 59">
            <a:extLst>
              <a:ext uri="{FF2B5EF4-FFF2-40B4-BE49-F238E27FC236}">
                <a16:creationId xmlns:a16="http://schemas.microsoft.com/office/drawing/2014/main" id="{E8043A12-A010-41FB-926A-870E3755BDAC}"/>
              </a:ext>
            </a:extLst>
          </p:cNvPr>
          <p:cNvSpPr txBox="1"/>
          <p:nvPr/>
        </p:nvSpPr>
        <p:spPr>
          <a:xfrm>
            <a:off x="7498586" y="1452765"/>
            <a:ext cx="4294353" cy="1200329"/>
          </a:xfrm>
          <a:prstGeom prst="rect">
            <a:avLst/>
          </a:prstGeom>
          <a:noFill/>
        </p:spPr>
        <p:txBody>
          <a:bodyPr wrap="square">
            <a:spAutoFit/>
          </a:bodyPr>
          <a:lstStyle/>
          <a:p>
            <a:r>
              <a:rPr lang="en-GB" sz="1800" b="1" dirty="0">
                <a:solidFill>
                  <a:srgbClr val="002060"/>
                </a:solidFill>
                <a:effectLst/>
                <a:latin typeface="+mj-lt"/>
                <a:ea typeface="Aptos" panose="020B0004020202020204" pitchFamily="34" charset="0"/>
              </a:rPr>
              <a:t>Contact me – John James McVeigh – for the free model answer: </a:t>
            </a:r>
          </a:p>
          <a:p>
            <a:endParaRPr lang="en-GB" dirty="0">
              <a:solidFill>
                <a:srgbClr val="002060"/>
              </a:solidFill>
              <a:latin typeface="+mj-lt"/>
              <a:ea typeface="Aptos" panose="020B0004020202020204" pitchFamily="34" charset="0"/>
            </a:endParaRPr>
          </a:p>
          <a:p>
            <a:r>
              <a:rPr lang="en-GB" sz="1800" dirty="0">
                <a:solidFill>
                  <a:srgbClr val="002060"/>
                </a:solidFill>
                <a:effectLst/>
                <a:latin typeface="+mj-lt"/>
                <a:ea typeface="Aptos" panose="020B0004020202020204" pitchFamily="34" charset="0"/>
                <a:hlinkClick r:id="rId6"/>
              </a:rPr>
              <a:t>james@36rules.com</a:t>
            </a:r>
            <a:r>
              <a:rPr lang="en-GB" sz="1800" dirty="0">
                <a:solidFill>
                  <a:srgbClr val="002060"/>
                </a:solidFill>
                <a:effectLst/>
                <a:latin typeface="+mj-lt"/>
                <a:ea typeface="Aptos" panose="020B0004020202020204" pitchFamily="34" charset="0"/>
              </a:rPr>
              <a:t>  </a:t>
            </a:r>
            <a:endParaRPr lang="en-GB" dirty="0"/>
          </a:p>
        </p:txBody>
      </p:sp>
    </p:spTree>
    <p:extLst>
      <p:ext uri="{BB962C8B-B14F-4D97-AF65-F5344CB8AC3E}">
        <p14:creationId xmlns:p14="http://schemas.microsoft.com/office/powerpoint/2010/main" val="237097662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AACF08-5BCF-00AF-DD35-2ADC3B2334B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060EB75-BE87-013F-EF3B-18878E8E3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93470B-02FB-4973-8CAA-028BF31408D7}"/>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D91682-E0C2-877F-7C0F-CA5AD4AE6F7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4F10B63-4E2C-2710-1E18-6B61ED286413}"/>
              </a:ext>
            </a:extLst>
          </p:cNvPr>
          <p:cNvSpPr/>
          <p:nvPr/>
        </p:nvSpPr>
        <p:spPr>
          <a:xfrm>
            <a:off x="1038879" y="1377536"/>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C4C255C-F340-F6A4-DB7B-9844A325F740}"/>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3A60C2-1FC3-AA29-3410-3B5ECF6DA25B}"/>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B5CB4C-07D5-46F0-1EF6-C4B7FE3D4A7E}"/>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2881A0C-38C6-C7D8-2B5D-D6B095077F78}"/>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0DFC21D-1435-AE56-3B18-B4B9A8C64AB7}"/>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C3CD80-5121-F96B-FDF9-2E440926CD13}"/>
              </a:ext>
            </a:extLst>
          </p:cNvPr>
          <p:cNvSpPr/>
          <p:nvPr/>
        </p:nvSpPr>
        <p:spPr>
          <a:xfrm>
            <a:off x="1399354" y="181549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A754FE4-A40A-6AF1-28FB-62F71F6128FD}"/>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CFE5FDC-72AA-6A27-749F-F03A13A8E8BA}"/>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53D7CE7-F47C-45A4-66E0-2CAF10C75816}"/>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DF6ACC3-D02B-CD48-961D-B2B972A2FC77}"/>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02BE741-8723-FEBE-63FD-2BE5A7474CC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D0F20E-89A1-130D-9145-736557D0320B}"/>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7E2EB94-ABA7-924D-B038-72D4599D7861}"/>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17D2965-5967-3680-2F22-13B76431B931}"/>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F19CCA9-5869-C92C-A261-95E6C78A0CB0}"/>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321F8E5-C3D2-35A9-9D2F-2A4476C2C1F3}"/>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3D293DF-E614-95A4-0FD5-3EF56F67A4F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7F5CDEC-3D36-CF9E-1ECD-FA27A7335A4A}"/>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53F3783-A92B-C622-FEDA-77CA2ED5428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704D93A-6D94-8EA7-B271-B7ED8F34695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A8DF772-408D-A568-6A8B-91C9703D6071}"/>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294CAA5-C0B8-ADF5-F9AD-96C47ACC3D9E}"/>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56A356D-0018-E29E-9672-48B966CB241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88A9F9F-69EF-9010-C0EC-14637AB50893}"/>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01C3D4B-A558-8379-A535-55992598B88E}"/>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AEFF15C-11D5-618C-535F-AD0C6E23277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BD19F98-D219-C7D0-6FCB-7F0E86B436CB}"/>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599A25-A71A-53FB-9873-C75B99BF7D2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FB959D9-0860-67B0-22BB-DC56E275628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0A5775E-7363-EFEC-9AA8-6A0CD248F3F9}"/>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CA38CF9-5CB4-96F3-4095-9216BCA2090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5D2CC7A-4A98-7F46-EE5B-C5316FEAA7FE}"/>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992E3DC-B9E4-3CAE-48B9-C1DF51E10FCE}"/>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91EC59E9-D34C-D19B-2FBB-9F7B5ECE02F2}"/>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DB3F368-745D-4518-EBCD-6D45C3354EB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B23A1F-B995-3448-5537-1E46AA92265D}"/>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D084333-C247-14BF-B258-4193A79700CF}"/>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CA145E3-7A07-B630-6197-79FD0F87254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DDAD3BD-1A20-DF35-75FE-2067147EBDA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14B24CF-59A0-8EFC-5275-A9108DCAA85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B44F8E5-531C-9EC2-ABA2-11ABA3B9D51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2543C33-708A-27CA-6BF7-1A1850EC9A6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84D4051-D0A8-782E-4170-4E9CB3CCCE71}"/>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C5C8D1E-5DE2-A7DC-D1C6-15830E9A3ACC}"/>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240EB14-6994-A55A-56A0-CF9F0EACF78D}"/>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57D011F-8659-4282-3E35-84739F40E584}"/>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E0E8153-3443-40BC-4851-F7AA787AC40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5AEEF21-CF28-412E-15E0-6CF3A1DE5B3A}"/>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48BF600-7C48-C6C8-3A24-DBBC14064DBA}"/>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51C907D-8C69-3A0E-AD83-AB1D281F3CF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092A526-41FA-6B12-EE49-8D053F45091B}"/>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C1BD46A-0BFD-40A4-B7EF-D1062E8EBE6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DA27CB8-F5EB-3A26-5DB5-516B5CA0C88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7DF873E-B785-7053-6DB3-D6AB102C4A7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147ACE1-4442-7B20-9DF2-7FF1BE104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913761AD-512F-7B20-6372-B5C3D234458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203DB83-72BE-F757-92B0-D3FF7F9E288D}"/>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34. The Rules of Capitalization </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61802A4-D10A-F812-A874-D68B7D00B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80" y="1377537"/>
            <a:ext cx="5336965" cy="3785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7" name="Rectangle 66">
            <a:extLst>
              <a:ext uri="{FF2B5EF4-FFF2-40B4-BE49-F238E27FC236}">
                <a16:creationId xmlns:a16="http://schemas.microsoft.com/office/drawing/2014/main" id="{678A9406-7ADB-0954-BEB1-D8CD8BF9F058}"/>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B193F99-A5F5-9851-4B73-7EBFB3D13D6E}"/>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B1E000C-C0DD-72D7-FD02-392ACEC7E5A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632A5C7-6756-43FE-75CF-B1BEA237457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09FAC1-903A-8165-F708-132A3E7EEBD7}"/>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D58716E-A6A3-6F48-B36D-4EDFDEAEBC0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1C6CBE7-0642-9CB2-AA9D-BE29D44137CC}"/>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13A5365-56F4-2015-D865-9BED49AA78A0}"/>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9D98DAF-63C7-0421-A933-7C3EF5CF4AD1}"/>
              </a:ext>
            </a:extLst>
          </p:cNvPr>
          <p:cNvSpPr/>
          <p:nvPr/>
        </p:nvSpPr>
        <p:spPr>
          <a:xfrm>
            <a:off x="1257355" y="1623027"/>
            <a:ext cx="4935943" cy="33919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7A9F13D7-E9DF-4F53-DA22-5FE1B0C13125}"/>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886BDAD8-793E-5749-57DD-ED82A8A8C6A7}"/>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07DF4EEF-21A5-B9C7-DCAD-9A374A647948}"/>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85" name="Rectangle 84">
            <a:extLst>
              <a:ext uri="{FF2B5EF4-FFF2-40B4-BE49-F238E27FC236}">
                <a16:creationId xmlns:a16="http://schemas.microsoft.com/office/drawing/2014/main" id="{41CC05C4-5246-F360-41B0-3B58B50C2BDB}"/>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FCCA13B3-5544-3C57-66DA-29937315ABB4}"/>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E964A524-8572-FEE1-1AC2-CA4EA238D32B}"/>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34/36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EE8337BB-91AD-83A7-9EE8-58929DEC113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0641" y="1260451"/>
            <a:ext cx="5597054" cy="3974521"/>
          </a:xfrm>
          <a:prstGeom prst="rect">
            <a:avLst/>
          </a:prstGeom>
          <a:noFill/>
          <a:ln>
            <a:noFill/>
          </a:ln>
        </p:spPr>
      </p:pic>
      <p:sp>
        <p:nvSpPr>
          <p:cNvPr id="11" name="Rectangle 10">
            <a:extLst>
              <a:ext uri="{FF2B5EF4-FFF2-40B4-BE49-F238E27FC236}">
                <a16:creationId xmlns:a16="http://schemas.microsoft.com/office/drawing/2014/main" id="{2233A46F-C7E3-CD6B-B6FD-2A7BF5A9E81D}"/>
              </a:ext>
            </a:extLst>
          </p:cNvPr>
          <p:cNvSpPr/>
          <p:nvPr/>
        </p:nvSpPr>
        <p:spPr>
          <a:xfrm>
            <a:off x="1013037" y="4336012"/>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B7132AEE-8283-7C86-4A49-402657BEF7D9}"/>
              </a:ext>
            </a:extLst>
          </p:cNvPr>
          <p:cNvSpPr txBox="1"/>
          <p:nvPr/>
        </p:nvSpPr>
        <p:spPr>
          <a:xfrm>
            <a:off x="1032496" y="4784669"/>
            <a:ext cx="2049069"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6E625AEB-9552-85B8-67FC-37446223B832}"/>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5D79CBF3-64BB-A829-D3C3-371F8C6C81F6}"/>
              </a:ext>
            </a:extLst>
          </p:cNvPr>
          <p:cNvSpPr/>
          <p:nvPr/>
        </p:nvSpPr>
        <p:spPr>
          <a:xfrm>
            <a:off x="1102971" y="1409038"/>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012916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2334A-3C53-9F83-0EFF-0FEFE92CED6A}"/>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A9133224-5EBE-E26A-59F7-0CB97093D5F7}"/>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9B979C78-731B-62CE-77D0-3151D4AAAE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C750EA36-676B-9987-039D-2FD3185F0AAB}"/>
              </a:ext>
            </a:extLst>
          </p:cNvPr>
          <p:cNvSpPr/>
          <p:nvPr/>
        </p:nvSpPr>
        <p:spPr>
          <a:xfrm>
            <a:off x="1609725" y="1047750"/>
            <a:ext cx="5772150" cy="1284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EEDF7D6B-5AF3-DC9F-C5DA-140CE9B32570}"/>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933F48E9-F8F1-A719-5A90-2C3F3F013396}"/>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26AA6BC4-B422-E1DC-7A6C-846BB7F02C91}"/>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A1D51130-84B0-B404-AA57-83529BDF843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7E04AD97-26EE-5D2A-DE5D-4B285DCB23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6A9FE798-7251-8496-AE74-CE8298F1C4BC}"/>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5BC97517-8B24-2CB4-83AD-2CBB07DAE6E8}"/>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34. The Rules of Capitalization </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779668D7-E3D9-DB51-B85C-F53392B88C76}"/>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5962F8B0-2813-B898-D344-83CC69C5EEBC}"/>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53E309ED-B7AB-B8E2-A71B-377814B580C1}"/>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34/36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FBDDB5C-3615-9D8F-E9FD-82ED61D8ED67}"/>
              </a:ext>
            </a:extLst>
          </p:cNvPr>
          <p:cNvSpPr txBox="1"/>
          <p:nvPr/>
        </p:nvSpPr>
        <p:spPr>
          <a:xfrm>
            <a:off x="563276" y="1200382"/>
            <a:ext cx="6554975" cy="4293483"/>
          </a:xfrm>
          <a:prstGeom prst="rect">
            <a:avLst/>
          </a:prstGeom>
          <a:noFill/>
        </p:spPr>
        <p:txBody>
          <a:bodyPr wrap="square">
            <a:spAutoFit/>
          </a:bodyPr>
          <a:lstStyle/>
          <a:p>
            <a:pPr algn="just"/>
            <a:r>
              <a:rPr lang="en-GB" sz="2100" dirty="0">
                <a:solidFill>
                  <a:srgbClr val="002060"/>
                </a:solidFill>
                <a:latin typeface="+mj-lt"/>
              </a:rPr>
              <a:t>Capitalization in legal writing follows strict conventions, particularly regarding case names, legal doctrines, and statutory references. Overcapitalization (e.g., “The Defendant filed a Motion with the Court”) can make a document appear unprofessional, while undercapitalization (e.g., “the united states supreme court”) can undermine credibility. Proper usage dictates that parties in a specific case should be capitalized when referring to them directly (e.g., “Plaintiff” in </a:t>
            </a:r>
            <a:r>
              <a:rPr lang="en-GB" sz="2100" b="1" dirty="0">
                <a:solidFill>
                  <a:srgbClr val="002060"/>
                </a:solidFill>
                <a:latin typeface="+mj-lt"/>
              </a:rPr>
              <a:t>The State v. Smith</a:t>
            </a:r>
            <a:r>
              <a:rPr lang="en-GB" sz="2100" dirty="0">
                <a:solidFill>
                  <a:srgbClr val="002060"/>
                </a:solidFill>
                <a:latin typeface="+mj-lt"/>
              </a:rPr>
              <a:t>) but should be lowercase in general references (e.g., “the plaintiff filed a motion”). Statutes, official titles, and proper nouns should always be capitalized, ensuring that legal documents maintain consistency and adhere to professional standards.</a:t>
            </a:r>
          </a:p>
        </p:txBody>
      </p:sp>
    </p:spTree>
    <p:extLst>
      <p:ext uri="{BB962C8B-B14F-4D97-AF65-F5344CB8AC3E}">
        <p14:creationId xmlns:p14="http://schemas.microsoft.com/office/powerpoint/2010/main" val="62306513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571CA-7047-7387-85E5-0D2DC945576E}"/>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6E58FC51-B276-1EC6-5823-423843650A48}"/>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B00CC0C3-B1C3-E0D5-CBCA-649CFCE685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071C1F55-63C7-9FB5-26EA-AD3B5125844B}"/>
              </a:ext>
            </a:extLst>
          </p:cNvPr>
          <p:cNvSpPr/>
          <p:nvPr/>
        </p:nvSpPr>
        <p:spPr>
          <a:xfrm>
            <a:off x="1609725" y="1047750"/>
            <a:ext cx="5772150" cy="1284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B7C98165-2BC1-DD1F-083F-96902330460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15C7A2FE-3E31-9F52-1484-C8241A340D52}"/>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2CFABD3-C0F2-F307-46EB-F19703291347}"/>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AC2A1BEC-B2B3-4E45-7013-D83C95C588C2}"/>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A7EF306-9A5A-F44F-17DC-6BD3E64380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07372320-D228-F461-E9CE-F5E420BD93CF}"/>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0060D9AC-3C2E-9F08-FD1E-EEE0045798E0}"/>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34. The Rules of Capitalization </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E6042A63-14B3-DDD8-CDD2-039720C72F80}"/>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8FD8333D-C0CF-AFD1-8ABD-8FDB83A811A3}"/>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60965366-BA9F-9FF0-0A5B-A952E268B88F}"/>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34/36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0" name="TextBox 59">
            <a:extLst>
              <a:ext uri="{FF2B5EF4-FFF2-40B4-BE49-F238E27FC236}">
                <a16:creationId xmlns:a16="http://schemas.microsoft.com/office/drawing/2014/main" id="{FF58BB92-A347-EA14-04EC-2D5E52DE8325}"/>
              </a:ext>
            </a:extLst>
          </p:cNvPr>
          <p:cNvSpPr txBox="1"/>
          <p:nvPr/>
        </p:nvSpPr>
        <p:spPr>
          <a:xfrm>
            <a:off x="563277" y="1200382"/>
            <a:ext cx="6098344" cy="2677656"/>
          </a:xfrm>
          <a:prstGeom prst="rect">
            <a:avLst/>
          </a:prstGeom>
          <a:noFill/>
        </p:spPr>
        <p:txBody>
          <a:bodyPr wrap="square">
            <a:spAutoFit/>
          </a:bodyPr>
          <a:lstStyle/>
          <a:p>
            <a:r>
              <a:rPr lang="en-GB" sz="2400" b="1" dirty="0">
                <a:solidFill>
                  <a:srgbClr val="002060"/>
                </a:solidFill>
                <a:latin typeface="+mj-lt"/>
              </a:rPr>
              <a:t>Mistake:</a:t>
            </a:r>
            <a:br>
              <a:rPr lang="en-GB" sz="2400" dirty="0">
                <a:solidFill>
                  <a:srgbClr val="002060"/>
                </a:solidFill>
                <a:latin typeface="+mj-lt"/>
              </a:rPr>
            </a:br>
            <a:r>
              <a:rPr lang="en-GB" sz="2400" dirty="0">
                <a:solidFill>
                  <a:srgbClr val="002060"/>
                </a:solidFill>
                <a:latin typeface="+mj-lt"/>
              </a:rPr>
              <a:t>The Plaintiff filed a motion against the defendant.</a:t>
            </a:r>
          </a:p>
          <a:p>
            <a:endParaRPr lang="en-GB" sz="2400" dirty="0">
              <a:solidFill>
                <a:srgbClr val="002060"/>
              </a:solidFill>
              <a:latin typeface="+mj-lt"/>
            </a:endParaRPr>
          </a:p>
          <a:p>
            <a:r>
              <a:rPr lang="en-GB" sz="2400" b="1" dirty="0">
                <a:solidFill>
                  <a:srgbClr val="002060"/>
                </a:solidFill>
                <a:latin typeface="+mj-lt"/>
              </a:rPr>
              <a:t>Correction:</a:t>
            </a:r>
            <a:br>
              <a:rPr lang="en-GB" sz="2400" dirty="0">
                <a:solidFill>
                  <a:srgbClr val="002060"/>
                </a:solidFill>
                <a:latin typeface="+mj-lt"/>
              </a:rPr>
            </a:br>
            <a:r>
              <a:rPr lang="en-GB" sz="2400" dirty="0">
                <a:solidFill>
                  <a:srgbClr val="002060"/>
                </a:solidFill>
                <a:latin typeface="+mj-lt"/>
              </a:rPr>
              <a:t>The plaintiff filed a motion against the defendant.</a:t>
            </a:r>
          </a:p>
        </p:txBody>
      </p:sp>
    </p:spTree>
    <p:extLst>
      <p:ext uri="{BB962C8B-B14F-4D97-AF65-F5344CB8AC3E}">
        <p14:creationId xmlns:p14="http://schemas.microsoft.com/office/powerpoint/2010/main" val="28706079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E3CEE-00B6-9E86-64A3-B6A5A411899A}"/>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32A512AA-D6B2-E9C5-530C-BC658304A2E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6FD9DE0A-31B9-D959-058F-8F4268BDFE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C55F06FE-CE9A-81A7-DA7E-2D122E01F45F}"/>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3E867E85-96C5-58E3-C1D4-FCF399D4F14B}"/>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5B34F95-6EF2-25CF-1ADC-6C8474902C3B}"/>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36ACB59-2BC9-06DD-F2C9-03495C52338D}"/>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6664437-1AF8-2E2E-939D-FA43F99D433A}"/>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AD87BC9F-1161-69EE-2E67-53BD0095DA71}"/>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A5E4D2D-BAFE-6B35-08C6-515C73F7C940}"/>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27289E7-D5C2-E141-0874-18E20CAA98FB}"/>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DA58BC7-C8FB-C7F8-57D6-AD2578512997}"/>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ED56FAED-802E-7538-6BD3-D5406EE75B3A}"/>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67E74FD-F4BA-11D1-D8BE-00EEF37F9EA0}"/>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B5009DBA-1106-7C41-090C-E83E366C1250}"/>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4AD391E-2900-B32A-6B15-1FE87FE6F7D2}"/>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87F5C22-9BC2-579D-5E9B-A3D54A070B5E}"/>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773DCA53-355A-CC54-A8A3-B6EDC7A2D527}"/>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6277E2CA-6839-2FB0-3CF4-55C49B46FA78}"/>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85DCC65F-C85C-5EA4-44F1-B45B4D3F5D4B}"/>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25D6D9D0-8BA0-8811-23C7-20E81C00BE3D}"/>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C548A9E6-371B-F41E-48A2-5F9CDE2E568D}"/>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4D693828-E896-D697-0A2E-12305668902E}"/>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896263FF-C8E5-5778-57D7-0335D60D559D}"/>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39AFE54D-A957-9AC3-4358-EC3E6CADFE9D}"/>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C000BCF-BE83-555C-9EEF-3F89A31A2820}"/>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8F66B797-B0BA-DFE6-A9E6-C7293E84C890}"/>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CCAA7C86-AC0F-01E6-7FA5-3728916991E9}"/>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30CAC35A-A660-8C6A-F547-8E753475731F}"/>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0C2B4EFF-3099-C163-9F11-A9399C49CE04}"/>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9F38BD5-9F41-B09E-2A40-FD4B0BC889D6}"/>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07114EA5-8872-9F86-A365-EDB34BEAD4C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F59E3FF0-1ADD-483F-D6D3-1800032BB474}"/>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0997F1E-B175-9777-7ED0-08DD447CE354}"/>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81BB4F5-69B7-D027-84B5-D81995F54ED6}"/>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A50EADC2-BC91-A328-CD84-4F4FDA9D7DB3}"/>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F0EC6EDC-9734-D58F-DF1F-AE1D3E7FCE56}"/>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67C070B-0861-527A-8BC5-637DBC4AC95C}"/>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4411DBF9-2A74-99DD-971C-546F55405D3A}"/>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4EA0DEE7-499E-1825-D436-21AEAF217ED2}"/>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7C7B7E28-E668-849E-DB9A-4C993D10C6DD}"/>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E9E385C4-DDD9-49C1-061A-E90195F61936}"/>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E6CFCD2C-77A4-9643-E712-BCF106B9C7E2}"/>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F09CF2A2-4605-D836-4977-7F27FD048C36}"/>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29EAEEA8-2742-8F76-AD8D-85D8B4EF60EC}"/>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F2ECD3C1-248F-765C-4E3E-150AB37DB213}"/>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22A34E19-3B22-17F2-2263-94971662ABCC}"/>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8A89ED82-28DA-58D8-3921-52D447D6CD65}"/>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448A5E92-5352-DA5C-1536-B0C55055E1D5}"/>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A3CD2D7F-5F0A-390A-F532-D6AC4A40CC06}"/>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57015DE6-46A4-5087-85BF-9639BAA9B658}"/>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8A87A38E-085C-723C-ACEB-9D4D38D54F6D}"/>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A7B798F0-61E2-3D06-3754-669D505BA178}"/>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67A86E2-C51A-3773-FA9C-6FAB68ECCB68}"/>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931F859F-C063-2053-EF51-EC8DD9E2F2B6}"/>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27280931-023C-FF9E-F1F9-D3247B9A01C9}"/>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C5037330-8908-BFEB-25B0-C3C52F0DE085}"/>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3AA4AF64-6CAC-4E8E-76E9-C4296507FB09}"/>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9696A6C6-CF02-78C1-34E4-0EF98B5FAEDD}"/>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618233DE-7BC9-983E-B684-D199791AA933}"/>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DE2A48AA-0CBD-A543-E725-35F987A5ACA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CA1121DB-C287-31BE-BECF-88381475C173}"/>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90AADBD5-107F-0073-2BA9-7978B0A88B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0423619B-A39A-8387-9711-EF5A25E96AF1}"/>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E3B9085-B07F-EA57-A236-FE72C3F1AB99}"/>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DB0407E1-A4D2-D34E-8135-1862AE789E8A}"/>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46201CA7-8188-D3E8-D6A7-415B59CBEE86}"/>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Exercises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10C24684-1C92-F5C2-2002-6A65D52FD8F9}"/>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428F9B93-6CAC-54B0-B793-6422FDC268F7}"/>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94B3398D-3A31-0E23-2231-8B755086C7A1}"/>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66458AFC-91CE-F2CF-5680-4A41FC9324C8}"/>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4739767-9155-D020-DB82-6066A110340E}"/>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387A5F35-1CCE-0E22-0568-81B457F28D72}"/>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3CFF4359-E884-31CC-F741-32A1BC5FDB01}"/>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1138D14-20A3-3A5D-8BFF-816FB24F4BED}"/>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F946B5C3-0BCC-DC9C-763A-AD79097B3EE4}"/>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6C3E8B4D-8B8F-0676-E6AC-FCAB8A8A4C60}"/>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71BEA200-ACF3-4F23-5128-0DDFD095C5CD}"/>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69CEC3A5-6CCF-15A8-6D44-4449D3C6D0F5}"/>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8FCF7C85-87D4-4735-E38A-3A0150D12DF8}"/>
              </a:ext>
            </a:extLst>
          </p:cNvPr>
          <p:cNvSpPr txBox="1"/>
          <p:nvPr/>
        </p:nvSpPr>
        <p:spPr>
          <a:xfrm>
            <a:off x="490704" y="1199503"/>
            <a:ext cx="6451784" cy="2862322"/>
          </a:xfrm>
          <a:prstGeom prst="rect">
            <a:avLst/>
          </a:prstGeom>
          <a:noFill/>
        </p:spPr>
        <p:txBody>
          <a:bodyPr wrap="square">
            <a:spAutoFit/>
          </a:bodyPr>
          <a:lstStyle/>
          <a:p>
            <a:pPr algn="just"/>
            <a:r>
              <a:rPr lang="en-GB" sz="3600" dirty="0">
                <a:solidFill>
                  <a:srgbClr val="002060"/>
                </a:solidFill>
                <a:effectLst/>
                <a:latin typeface="+mj-lt"/>
                <a:ea typeface="Aptos" panose="020B0004020202020204" pitchFamily="34" charset="0"/>
              </a:rPr>
              <a:t>The defendant contended that the ruling of the european court of human rights should be given deference in interpreting the applicable treaty obligations.</a:t>
            </a:r>
            <a:endParaRPr lang="en-GB" sz="3600" dirty="0">
              <a:solidFill>
                <a:srgbClr val="002060"/>
              </a:solidFill>
              <a:latin typeface="+mj-lt"/>
            </a:endParaRPr>
          </a:p>
        </p:txBody>
      </p:sp>
      <p:sp>
        <p:nvSpPr>
          <p:cNvPr id="60" name="TextBox 59">
            <a:extLst>
              <a:ext uri="{FF2B5EF4-FFF2-40B4-BE49-F238E27FC236}">
                <a16:creationId xmlns:a16="http://schemas.microsoft.com/office/drawing/2014/main" id="{4188CA5A-858C-61EA-E60A-3A78394B8F7E}"/>
              </a:ext>
            </a:extLst>
          </p:cNvPr>
          <p:cNvSpPr txBox="1"/>
          <p:nvPr/>
        </p:nvSpPr>
        <p:spPr>
          <a:xfrm>
            <a:off x="7498586" y="1452765"/>
            <a:ext cx="4294353" cy="1200329"/>
          </a:xfrm>
          <a:prstGeom prst="rect">
            <a:avLst/>
          </a:prstGeom>
          <a:noFill/>
        </p:spPr>
        <p:txBody>
          <a:bodyPr wrap="square">
            <a:spAutoFit/>
          </a:bodyPr>
          <a:lstStyle/>
          <a:p>
            <a:r>
              <a:rPr lang="en-GB" sz="1800" b="1" dirty="0">
                <a:solidFill>
                  <a:srgbClr val="002060"/>
                </a:solidFill>
                <a:effectLst/>
                <a:latin typeface="+mj-lt"/>
                <a:ea typeface="Aptos" panose="020B0004020202020204" pitchFamily="34" charset="0"/>
              </a:rPr>
              <a:t>Contact me – John James McVeigh – for the free model answer: </a:t>
            </a:r>
          </a:p>
          <a:p>
            <a:endParaRPr lang="en-GB" dirty="0">
              <a:solidFill>
                <a:srgbClr val="002060"/>
              </a:solidFill>
              <a:latin typeface="+mj-lt"/>
              <a:ea typeface="Aptos" panose="020B0004020202020204" pitchFamily="34" charset="0"/>
            </a:endParaRPr>
          </a:p>
          <a:p>
            <a:r>
              <a:rPr lang="en-GB" sz="1800" dirty="0">
                <a:solidFill>
                  <a:srgbClr val="002060"/>
                </a:solidFill>
                <a:effectLst/>
                <a:latin typeface="+mj-lt"/>
                <a:ea typeface="Aptos" panose="020B0004020202020204" pitchFamily="34" charset="0"/>
                <a:hlinkClick r:id="rId6"/>
              </a:rPr>
              <a:t>james@36rules.com</a:t>
            </a:r>
            <a:r>
              <a:rPr lang="en-GB" sz="1800" dirty="0">
                <a:solidFill>
                  <a:srgbClr val="002060"/>
                </a:solidFill>
                <a:effectLst/>
                <a:latin typeface="+mj-lt"/>
                <a:ea typeface="Aptos" panose="020B0004020202020204" pitchFamily="34" charset="0"/>
              </a:rPr>
              <a:t>  </a:t>
            </a:r>
            <a:endParaRPr lang="en-GB" dirty="0"/>
          </a:p>
        </p:txBody>
      </p:sp>
    </p:spTree>
    <p:extLst>
      <p:ext uri="{BB962C8B-B14F-4D97-AF65-F5344CB8AC3E}">
        <p14:creationId xmlns:p14="http://schemas.microsoft.com/office/powerpoint/2010/main" val="219763383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AACF08-5BCF-00AF-DD35-2ADC3B2334B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060EB75-BE87-013F-EF3B-18878E8E3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93470B-02FB-4973-8CAA-028BF31408D7}"/>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D91682-E0C2-877F-7C0F-CA5AD4AE6F7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4F10B63-4E2C-2710-1E18-6B61ED286413}"/>
              </a:ext>
            </a:extLst>
          </p:cNvPr>
          <p:cNvSpPr/>
          <p:nvPr/>
        </p:nvSpPr>
        <p:spPr>
          <a:xfrm>
            <a:off x="1038879" y="1377536"/>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C4C255C-F340-F6A4-DB7B-9844A325F740}"/>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3A60C2-1FC3-AA29-3410-3B5ECF6DA25B}"/>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B5CB4C-07D5-46F0-1EF6-C4B7FE3D4A7E}"/>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2881A0C-38C6-C7D8-2B5D-D6B095077F78}"/>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0DFC21D-1435-AE56-3B18-B4B9A8C64AB7}"/>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C3CD80-5121-F96B-FDF9-2E440926CD13}"/>
              </a:ext>
            </a:extLst>
          </p:cNvPr>
          <p:cNvSpPr/>
          <p:nvPr/>
        </p:nvSpPr>
        <p:spPr>
          <a:xfrm>
            <a:off x="1399354" y="181549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A754FE4-A40A-6AF1-28FB-62F71F6128FD}"/>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CFE5FDC-72AA-6A27-749F-F03A13A8E8BA}"/>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53D7CE7-F47C-45A4-66E0-2CAF10C75816}"/>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DF6ACC3-D02B-CD48-961D-B2B972A2FC77}"/>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02BE741-8723-FEBE-63FD-2BE5A7474CC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D0F20E-89A1-130D-9145-736557D0320B}"/>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7E2EB94-ABA7-924D-B038-72D4599D7861}"/>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17D2965-5967-3680-2F22-13B76431B931}"/>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F19CCA9-5869-C92C-A261-95E6C78A0CB0}"/>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321F8E5-C3D2-35A9-9D2F-2A4476C2C1F3}"/>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3D293DF-E614-95A4-0FD5-3EF56F67A4F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7F5CDEC-3D36-CF9E-1ECD-FA27A7335A4A}"/>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53F3783-A92B-C622-FEDA-77CA2ED5428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704D93A-6D94-8EA7-B271-B7ED8F34695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A8DF772-408D-A568-6A8B-91C9703D6071}"/>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294CAA5-C0B8-ADF5-F9AD-96C47ACC3D9E}"/>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56A356D-0018-E29E-9672-48B966CB241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88A9F9F-69EF-9010-C0EC-14637AB50893}"/>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01C3D4B-A558-8379-A535-55992598B88E}"/>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AEFF15C-11D5-618C-535F-AD0C6E23277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BD19F98-D219-C7D0-6FCB-7F0E86B436CB}"/>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599A25-A71A-53FB-9873-C75B99BF7D2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FB959D9-0860-67B0-22BB-DC56E275628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0A5775E-7363-EFEC-9AA8-6A0CD248F3F9}"/>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CA38CF9-5CB4-96F3-4095-9216BCA2090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5D2CC7A-4A98-7F46-EE5B-C5316FEAA7FE}"/>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992E3DC-B9E4-3CAE-48B9-C1DF51E10FCE}"/>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91EC59E9-D34C-D19B-2FBB-9F7B5ECE02F2}"/>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DB3F368-745D-4518-EBCD-6D45C3354EB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B23A1F-B995-3448-5537-1E46AA92265D}"/>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D084333-C247-14BF-B258-4193A79700CF}"/>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CA145E3-7A07-B630-6197-79FD0F87254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DDAD3BD-1A20-DF35-75FE-2067147EBDA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14B24CF-59A0-8EFC-5275-A9108DCAA85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B44F8E5-531C-9EC2-ABA2-11ABA3B9D51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2543C33-708A-27CA-6BF7-1A1850EC9A6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84D4051-D0A8-782E-4170-4E9CB3CCCE71}"/>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C5C8D1E-5DE2-A7DC-D1C6-15830E9A3ACC}"/>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240EB14-6994-A55A-56A0-CF9F0EACF78D}"/>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57D011F-8659-4282-3E35-84739F40E584}"/>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E0E8153-3443-40BC-4851-F7AA787AC40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5AEEF21-CF28-412E-15E0-6CF3A1DE5B3A}"/>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48BF600-7C48-C6C8-3A24-DBBC14064DBA}"/>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51C907D-8C69-3A0E-AD83-AB1D281F3CF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092A526-41FA-6B12-EE49-8D053F45091B}"/>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C1BD46A-0BFD-40A4-B7EF-D1062E8EBE6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DA27CB8-F5EB-3A26-5DB5-516B5CA0C88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7DF873E-B785-7053-6DB3-D6AB102C4A7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147ACE1-4442-7B20-9DF2-7FF1BE104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913761AD-512F-7B20-6372-B5C3D234458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203DB83-72BE-F757-92B0-D3FF7F9E288D}"/>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35. The Rules of Conditionals </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61802A4-D10A-F812-A874-D68B7D00B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80" y="1377537"/>
            <a:ext cx="5336965" cy="3785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7" name="Rectangle 66">
            <a:extLst>
              <a:ext uri="{FF2B5EF4-FFF2-40B4-BE49-F238E27FC236}">
                <a16:creationId xmlns:a16="http://schemas.microsoft.com/office/drawing/2014/main" id="{678A9406-7ADB-0954-BEB1-D8CD8BF9F058}"/>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B193F99-A5F5-9851-4B73-7EBFB3D13D6E}"/>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B1E000C-C0DD-72D7-FD02-392ACEC7E5A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632A5C7-6756-43FE-75CF-B1BEA237457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09FAC1-903A-8165-F708-132A3E7EEBD7}"/>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D58716E-A6A3-6F48-B36D-4EDFDEAEBC0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1C6CBE7-0642-9CB2-AA9D-BE29D44137CC}"/>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13A5365-56F4-2015-D865-9BED49AA78A0}"/>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9D98DAF-63C7-0421-A933-7C3EF5CF4AD1}"/>
              </a:ext>
            </a:extLst>
          </p:cNvPr>
          <p:cNvSpPr/>
          <p:nvPr/>
        </p:nvSpPr>
        <p:spPr>
          <a:xfrm>
            <a:off x="1257355" y="1623027"/>
            <a:ext cx="4935943" cy="33919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7A9F13D7-E9DF-4F53-DA22-5FE1B0C13125}"/>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886BDAD8-793E-5749-57DD-ED82A8A8C6A7}"/>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07DF4EEF-21A5-B9C7-DCAD-9A374A647948}"/>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85" name="Rectangle 84">
            <a:extLst>
              <a:ext uri="{FF2B5EF4-FFF2-40B4-BE49-F238E27FC236}">
                <a16:creationId xmlns:a16="http://schemas.microsoft.com/office/drawing/2014/main" id="{41CC05C4-5246-F360-41B0-3B58B50C2BDB}"/>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FCCA13B3-5544-3C57-66DA-29937315ABB4}"/>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E964A524-8572-FEE1-1AC2-CA4EA238D32B}"/>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35/36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8C7999AD-EC98-165E-783B-B8A07CC1339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736" y="1259796"/>
            <a:ext cx="5410331" cy="3841927"/>
          </a:xfrm>
          <a:prstGeom prst="rect">
            <a:avLst/>
          </a:prstGeom>
          <a:noFill/>
          <a:ln>
            <a:noFill/>
          </a:ln>
        </p:spPr>
      </p:pic>
      <p:sp>
        <p:nvSpPr>
          <p:cNvPr id="11" name="Rectangle 10">
            <a:extLst>
              <a:ext uri="{FF2B5EF4-FFF2-40B4-BE49-F238E27FC236}">
                <a16:creationId xmlns:a16="http://schemas.microsoft.com/office/drawing/2014/main" id="{5993F462-733C-CFBC-309F-2E66359D6A2D}"/>
              </a:ext>
            </a:extLst>
          </p:cNvPr>
          <p:cNvSpPr/>
          <p:nvPr/>
        </p:nvSpPr>
        <p:spPr>
          <a:xfrm>
            <a:off x="1082086" y="4444144"/>
            <a:ext cx="5069415"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4AFB1D0F-1A2D-D5A5-9826-94466F25BBC3}"/>
              </a:ext>
            </a:extLst>
          </p:cNvPr>
          <p:cNvSpPr txBox="1"/>
          <p:nvPr/>
        </p:nvSpPr>
        <p:spPr>
          <a:xfrm>
            <a:off x="1032496" y="4784669"/>
            <a:ext cx="2049069"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A171D67C-701F-3A38-D108-22576A207A7D}"/>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F8F66226-21CF-2C41-7ECD-A16609FFBCF5}"/>
              </a:ext>
            </a:extLst>
          </p:cNvPr>
          <p:cNvSpPr/>
          <p:nvPr/>
        </p:nvSpPr>
        <p:spPr>
          <a:xfrm>
            <a:off x="1102971" y="1409038"/>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27163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9D585-F31E-F849-8E94-3DB562CAACE6}"/>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FAF2AEC7-871A-D773-72A3-33A8C0819042}"/>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7FA561D2-2404-E2F2-289C-A6FF29E7DE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7B934041-67F3-18E0-9F42-61EAC54AFAAD}"/>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B543D2F-62B4-6C3D-B26A-3B8E3334ADE0}"/>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CCE52FA-0967-E9CD-1982-D585BB815947}"/>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3F14587-B9F4-9128-99B9-69B7AD9BC2CC}"/>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6AEC7CF-4534-CE0B-823A-7236D52600D8}"/>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E4E53B7-31E2-A8CF-1166-EBEBC56157EF}"/>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70BF731-C773-64B5-690F-1118792D423B}"/>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83C918B-C80A-144B-F05D-4D0F52ED519F}"/>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C122B8B-40CF-7DEF-DD5A-34D43F1A432F}"/>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E9FB3BB4-407C-F358-F9A5-127FCFA547D7}"/>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76A48AD-80DF-E7A6-512B-EA70B507969F}"/>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695A87F-9218-330C-8812-163E6436746E}"/>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3462C85-AB0F-F6E0-75A6-DED01DACB4DD}"/>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60099AA2-CDDD-C2FE-8FA7-1FCD1D1D448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B7ED77A2-DADC-AB9E-FE28-CDE122973669}"/>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26F37A3-B387-F4D3-583C-F38C03FC4336}"/>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59F1881-2A4B-2A36-18CC-4765D1C6FD4E}"/>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4A840763-D249-BC4F-F2A1-4AC5AAC7A5FA}"/>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C770094C-A3AE-8139-5D7C-EB50DF9A338B}"/>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A23ABD0B-AF87-4F07-7867-D6FCF7567374}"/>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734D485-6CC8-0FA1-8DA5-9CE2C24802FB}"/>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3E04FCD-D4D4-DBD7-B468-0DECA61FC043}"/>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323ABC9A-72F8-03EC-23DC-BD9A56A978B0}"/>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2DCE07EE-1DAD-B0D0-E9BD-0CAFCC87C4AD}"/>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6CB745BB-E7A5-5B80-D1F4-AE04DA08D002}"/>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C8876903-FDF0-2005-1FDE-04BD9845E3D5}"/>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AF1A886-3D0A-F2EC-84EF-2356634EDD62}"/>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8A6E7828-1044-0198-0CCA-0C14013C1D21}"/>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0ECF5323-9393-1058-5021-688F47726638}"/>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E6B7467-2C2F-0059-FD86-2B0BC6A32037}"/>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DD3EF5D1-A6AF-AF7A-05F4-8BBF0F7ED4C6}"/>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DC71DB8F-7A18-87BE-7391-26A208C939A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395D29A8-799B-964B-C1A4-12105005E3D5}"/>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D3153E47-ACB1-DBF9-1891-DDBF391C02C1}"/>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6FA2179E-93D8-4F63-8F01-9AAB0A4A2A5A}"/>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F5673A95-2C6E-27AD-6425-8E899C44AEDD}"/>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BD7E451D-C09F-6D4A-92F3-F27C8FC56D6A}"/>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3070CBA2-6FA0-952A-195F-9110A4724057}"/>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602BAB1B-7529-69CF-D139-3436D3050F42}"/>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8F55CE90-406E-5EEA-D46D-2576C1CAB187}"/>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905998AA-9540-A2C5-71A1-AB85F6D0D86F}"/>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929E6145-0B64-DEA0-C662-105C77DCC73E}"/>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56ED5B1A-3E40-0F8E-BC55-B35EEDC9867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7ED6E92-9502-201D-A232-970D494777D2}"/>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31C7422C-6A25-70B6-858F-ACBB63AEFD22}"/>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1637EB5-4BA9-6524-3D4E-ADA8A768ECB0}"/>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601CA265-6124-C0E5-3BB0-B25343873454}"/>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082F99AC-3A6F-5256-64E9-754F76A68F21}"/>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65F4868-6E17-7E50-7CDA-82F1E9DACB09}"/>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A8E6A784-1EF9-1DDE-5380-D0310645602A}"/>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82D17EF3-4C0C-8545-D7C4-C4E506E6D5F5}"/>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3B934D7A-2D6D-8712-2CCE-3A480E5289E9}"/>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7AE95F8E-1616-4C23-0380-555BAA6FD635}"/>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5E8E32F2-55C2-D9AD-A488-04ED019DFE4D}"/>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32EC49B4-D304-E0BE-2F21-6F0D1150A185}"/>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92C9A8EF-E517-8E3E-4C2E-2FABD963DDDC}"/>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E570F6EF-8D31-5453-43E3-9F34D54CEDE4}"/>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E7092880-F67B-C1EC-FB40-4F4B27EEC21B}"/>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BBE9DA5B-A3F0-FDAB-A751-1E3BD36A853B}"/>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8135FDD1-F0B2-EEE2-C455-57D56D4F55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FE453172-8830-61AB-143E-B32375A1AC06}"/>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E608105-F9CD-EB36-58F1-8CC196DE54A7}"/>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6ACBD66D-6AA6-268A-A15E-3A9FF9059AEC}"/>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F9590A7B-13CA-5E34-C955-1E5A56337438}"/>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Exercises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9BF4AF33-6658-A144-A9FC-DEA1F985CF25}"/>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75CB5368-EFA3-801F-D018-92A70605DB6B}"/>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D689BA45-8DF0-06C7-DD75-523B89B75AD5}"/>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097857E6-8A31-9BB4-BA44-D9180549768B}"/>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20440D0-E449-5030-43ED-73C71B3C8F3D}"/>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44436257-3D98-2921-9C68-4D3C7A002691}"/>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5797A169-F0F3-A127-5174-CE5F3E460E1F}"/>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B28C407B-E099-3634-A916-3D234002331D}"/>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CE585E74-875F-29DD-433F-C69A5705A229}"/>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82C79BCD-8B46-F463-9B57-0A9CF4484676}"/>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507AC12F-7932-75F2-3393-D6C1DC0DD16E}"/>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75E67093-5A53-7591-F5B0-D985D221A12B}"/>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2F30AB8-695D-CD79-CBC6-E67D6E897229}"/>
              </a:ext>
            </a:extLst>
          </p:cNvPr>
          <p:cNvSpPr txBox="1"/>
          <p:nvPr/>
        </p:nvSpPr>
        <p:spPr>
          <a:xfrm>
            <a:off x="490704" y="1199503"/>
            <a:ext cx="6093724" cy="2862322"/>
          </a:xfrm>
          <a:prstGeom prst="rect">
            <a:avLst/>
          </a:prstGeom>
          <a:noFill/>
        </p:spPr>
        <p:txBody>
          <a:bodyPr wrap="square">
            <a:spAutoFit/>
          </a:bodyPr>
          <a:lstStyle/>
          <a:p>
            <a:pPr algn="just"/>
            <a:r>
              <a:rPr lang="en-GB" sz="3600" dirty="0">
                <a:solidFill>
                  <a:srgbClr val="002060"/>
                </a:solidFill>
                <a:effectLst/>
                <a:latin typeface="+mj-lt"/>
                <a:ea typeface="Aptos" panose="020B0004020202020204" pitchFamily="34" charset="0"/>
              </a:rPr>
              <a:t>The motion, after extensive consideration by the presiding judge and in consultation with the involved parties, was ultimately denied. </a:t>
            </a:r>
            <a:endParaRPr lang="en-GB" sz="3600" dirty="0">
              <a:solidFill>
                <a:srgbClr val="002060"/>
              </a:solidFill>
              <a:latin typeface="+mj-lt"/>
            </a:endParaRPr>
          </a:p>
        </p:txBody>
      </p:sp>
      <p:sp>
        <p:nvSpPr>
          <p:cNvPr id="60" name="TextBox 59">
            <a:extLst>
              <a:ext uri="{FF2B5EF4-FFF2-40B4-BE49-F238E27FC236}">
                <a16:creationId xmlns:a16="http://schemas.microsoft.com/office/drawing/2014/main" id="{8B577BC9-6765-8E44-6B23-490BF42CF9D4}"/>
              </a:ext>
            </a:extLst>
          </p:cNvPr>
          <p:cNvSpPr txBox="1"/>
          <p:nvPr/>
        </p:nvSpPr>
        <p:spPr>
          <a:xfrm>
            <a:off x="7498586" y="1452765"/>
            <a:ext cx="4294353" cy="1200329"/>
          </a:xfrm>
          <a:prstGeom prst="rect">
            <a:avLst/>
          </a:prstGeom>
          <a:noFill/>
        </p:spPr>
        <p:txBody>
          <a:bodyPr wrap="square">
            <a:spAutoFit/>
          </a:bodyPr>
          <a:lstStyle/>
          <a:p>
            <a:r>
              <a:rPr lang="en-GB" sz="1800" b="1" dirty="0">
                <a:solidFill>
                  <a:srgbClr val="002060"/>
                </a:solidFill>
                <a:effectLst/>
                <a:latin typeface="+mj-lt"/>
                <a:ea typeface="Aptos" panose="020B0004020202020204" pitchFamily="34" charset="0"/>
              </a:rPr>
              <a:t>Contact me – John James McVeigh – for the free model answer: </a:t>
            </a:r>
          </a:p>
          <a:p>
            <a:endParaRPr lang="en-GB" dirty="0">
              <a:solidFill>
                <a:srgbClr val="002060"/>
              </a:solidFill>
              <a:latin typeface="+mj-lt"/>
              <a:ea typeface="Aptos" panose="020B0004020202020204" pitchFamily="34" charset="0"/>
            </a:endParaRPr>
          </a:p>
          <a:p>
            <a:r>
              <a:rPr lang="en-GB" sz="1800" dirty="0">
                <a:solidFill>
                  <a:srgbClr val="002060"/>
                </a:solidFill>
                <a:effectLst/>
                <a:latin typeface="+mj-lt"/>
                <a:ea typeface="Aptos" panose="020B0004020202020204" pitchFamily="34" charset="0"/>
                <a:hlinkClick r:id="rId6"/>
              </a:rPr>
              <a:t>james@36rules.com</a:t>
            </a:r>
            <a:r>
              <a:rPr lang="en-GB" sz="1800" dirty="0">
                <a:solidFill>
                  <a:srgbClr val="002060"/>
                </a:solidFill>
                <a:effectLst/>
                <a:latin typeface="+mj-lt"/>
                <a:ea typeface="Aptos" panose="020B0004020202020204" pitchFamily="34" charset="0"/>
              </a:rPr>
              <a:t>  </a:t>
            </a:r>
            <a:endParaRPr lang="en-GB" dirty="0"/>
          </a:p>
        </p:txBody>
      </p:sp>
    </p:spTree>
    <p:extLst>
      <p:ext uri="{BB962C8B-B14F-4D97-AF65-F5344CB8AC3E}">
        <p14:creationId xmlns:p14="http://schemas.microsoft.com/office/powerpoint/2010/main" val="24319961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ADC77-4209-F197-1834-93FFFBF6A128}"/>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51D68AAC-32BC-70FC-6F1B-8356E7C5A2E7}"/>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7C73F991-AB77-E29D-7C61-F3FD96406B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5AE2D985-9613-8485-1559-D24254B62C6C}"/>
              </a:ext>
            </a:extLst>
          </p:cNvPr>
          <p:cNvSpPr/>
          <p:nvPr/>
        </p:nvSpPr>
        <p:spPr>
          <a:xfrm>
            <a:off x="1609725" y="1047750"/>
            <a:ext cx="5772150" cy="1284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DF011304-52B9-3963-0C35-356FDC416A02}"/>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61E76889-A4F4-F386-10BB-D9CD57750F48}"/>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9DE5E281-9E30-CB18-A5DA-6F142F23EEF1}"/>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D78F8B9B-2AA6-FD0D-9A43-2B0F6A03C7D9}"/>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39939F31-7749-0331-6FCF-5FB92E2D66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A3B70B0E-C36D-E1BF-907A-11D789F43233}"/>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8F752912-1357-4ABB-F8ED-9D18FFF0B75F}"/>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35. The Rules of Conditionals </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3129EB00-2D1F-BE33-F6D3-E86D05ADB253}"/>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67B6B9EA-C40F-C7A9-6CDD-5B33EB648106}"/>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A73F6D34-CAB6-1ED1-3949-CD8765EB4AFA}"/>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35/36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BDE689F-86AA-0692-849F-E57793172501}"/>
              </a:ext>
            </a:extLst>
          </p:cNvPr>
          <p:cNvSpPr txBox="1"/>
          <p:nvPr/>
        </p:nvSpPr>
        <p:spPr>
          <a:xfrm>
            <a:off x="563276" y="1200382"/>
            <a:ext cx="6554975" cy="4478149"/>
          </a:xfrm>
          <a:prstGeom prst="rect">
            <a:avLst/>
          </a:prstGeom>
          <a:noFill/>
        </p:spPr>
        <p:txBody>
          <a:bodyPr wrap="square">
            <a:spAutoFit/>
          </a:bodyPr>
          <a:lstStyle/>
          <a:p>
            <a:pPr algn="just"/>
            <a:r>
              <a:rPr lang="en-GB" sz="1900" dirty="0">
                <a:solidFill>
                  <a:srgbClr val="002060"/>
                </a:solidFill>
                <a:latin typeface="+mj-lt"/>
              </a:rPr>
              <a:t>Conditional statements in legal writing dictate how certain legal consequences depend on specific conditions. Incorrect use of verb forms in conditionals can lead to ambiguity and misinterpretation. For example, “If the parties </a:t>
            </a:r>
            <a:r>
              <a:rPr lang="en-GB" sz="1900" b="1" dirty="0">
                <a:solidFill>
                  <a:srgbClr val="002060"/>
                </a:solidFill>
                <a:latin typeface="+mj-lt"/>
              </a:rPr>
              <a:t>would have</a:t>
            </a:r>
            <a:r>
              <a:rPr lang="en-GB" sz="1900" dirty="0">
                <a:solidFill>
                  <a:srgbClr val="002060"/>
                </a:solidFill>
                <a:latin typeface="+mj-lt"/>
              </a:rPr>
              <a:t> signed the contract, they </a:t>
            </a:r>
            <a:r>
              <a:rPr lang="en-GB" sz="1900" b="1" dirty="0">
                <a:solidFill>
                  <a:srgbClr val="002060"/>
                </a:solidFill>
                <a:latin typeface="+mj-lt"/>
              </a:rPr>
              <a:t>could have</a:t>
            </a:r>
            <a:r>
              <a:rPr lang="en-GB" sz="1900" dirty="0">
                <a:solidFill>
                  <a:srgbClr val="002060"/>
                </a:solidFill>
                <a:latin typeface="+mj-lt"/>
              </a:rPr>
              <a:t> avoided litigation” is incorrect; the proper phrasing is “If the parties </a:t>
            </a:r>
            <a:r>
              <a:rPr lang="en-GB" sz="1900" b="1" dirty="0">
                <a:solidFill>
                  <a:srgbClr val="002060"/>
                </a:solidFill>
                <a:latin typeface="+mj-lt"/>
              </a:rPr>
              <a:t>had</a:t>
            </a:r>
            <a:r>
              <a:rPr lang="en-GB" sz="1900" dirty="0">
                <a:solidFill>
                  <a:srgbClr val="002060"/>
                </a:solidFill>
                <a:latin typeface="+mj-lt"/>
              </a:rPr>
              <a:t> signed the contract, they </a:t>
            </a:r>
            <a:r>
              <a:rPr lang="en-GB" sz="1900" b="1" dirty="0">
                <a:solidFill>
                  <a:srgbClr val="002060"/>
                </a:solidFill>
                <a:latin typeface="+mj-lt"/>
              </a:rPr>
              <a:t>could have</a:t>
            </a:r>
            <a:r>
              <a:rPr lang="en-GB" sz="1900" dirty="0">
                <a:solidFill>
                  <a:srgbClr val="002060"/>
                </a:solidFill>
                <a:latin typeface="+mj-lt"/>
              </a:rPr>
              <a:t> avoided litigation.” Conditionals must follow established structures: </a:t>
            </a:r>
            <a:r>
              <a:rPr lang="en-GB" sz="1900" b="1" dirty="0">
                <a:solidFill>
                  <a:srgbClr val="002060"/>
                </a:solidFill>
                <a:latin typeface="+mj-lt"/>
              </a:rPr>
              <a:t>first conditional</a:t>
            </a:r>
            <a:r>
              <a:rPr lang="en-GB" sz="1900" dirty="0">
                <a:solidFill>
                  <a:srgbClr val="002060"/>
                </a:solidFill>
                <a:latin typeface="+mj-lt"/>
              </a:rPr>
              <a:t> for real possibilities (“If the tenant </a:t>
            </a:r>
            <a:r>
              <a:rPr lang="en-GB" sz="1900" b="1" dirty="0">
                <a:solidFill>
                  <a:srgbClr val="002060"/>
                </a:solidFill>
                <a:latin typeface="+mj-lt"/>
              </a:rPr>
              <a:t>pays</a:t>
            </a:r>
            <a:r>
              <a:rPr lang="en-GB" sz="1900" dirty="0">
                <a:solidFill>
                  <a:srgbClr val="002060"/>
                </a:solidFill>
                <a:latin typeface="+mj-lt"/>
              </a:rPr>
              <a:t> rent late, the landlord </a:t>
            </a:r>
            <a:r>
              <a:rPr lang="en-GB" sz="1900" b="1" dirty="0">
                <a:solidFill>
                  <a:srgbClr val="002060"/>
                </a:solidFill>
                <a:latin typeface="+mj-lt"/>
              </a:rPr>
              <a:t>will</a:t>
            </a:r>
            <a:r>
              <a:rPr lang="en-GB" sz="1900" dirty="0">
                <a:solidFill>
                  <a:srgbClr val="002060"/>
                </a:solidFill>
                <a:latin typeface="+mj-lt"/>
              </a:rPr>
              <a:t> charge a penalty”); </a:t>
            </a:r>
            <a:r>
              <a:rPr lang="en-GB" sz="1900" b="1" dirty="0">
                <a:solidFill>
                  <a:srgbClr val="002060"/>
                </a:solidFill>
                <a:latin typeface="+mj-lt"/>
              </a:rPr>
              <a:t>second conditional</a:t>
            </a:r>
            <a:r>
              <a:rPr lang="en-GB" sz="1900" dirty="0">
                <a:solidFill>
                  <a:srgbClr val="002060"/>
                </a:solidFill>
                <a:latin typeface="+mj-lt"/>
              </a:rPr>
              <a:t> for hypothetical situations (“If the tenant </a:t>
            </a:r>
            <a:r>
              <a:rPr lang="en-GB" sz="1900" b="1" dirty="0">
                <a:solidFill>
                  <a:srgbClr val="002060"/>
                </a:solidFill>
                <a:latin typeface="+mj-lt"/>
              </a:rPr>
              <a:t>were</a:t>
            </a:r>
            <a:r>
              <a:rPr lang="en-GB" sz="1900" dirty="0">
                <a:solidFill>
                  <a:srgbClr val="002060"/>
                </a:solidFill>
                <a:latin typeface="+mj-lt"/>
              </a:rPr>
              <a:t> to miss a payment, the lease </a:t>
            </a:r>
            <a:r>
              <a:rPr lang="en-GB" sz="1900" b="1" dirty="0">
                <a:solidFill>
                  <a:srgbClr val="002060"/>
                </a:solidFill>
                <a:latin typeface="+mj-lt"/>
              </a:rPr>
              <a:t>would</a:t>
            </a:r>
            <a:r>
              <a:rPr lang="en-GB" sz="1900" dirty="0">
                <a:solidFill>
                  <a:srgbClr val="002060"/>
                </a:solidFill>
                <a:latin typeface="+mj-lt"/>
              </a:rPr>
              <a:t> terminate”); and </a:t>
            </a:r>
            <a:r>
              <a:rPr lang="en-GB" sz="1900" b="1" dirty="0">
                <a:solidFill>
                  <a:srgbClr val="002060"/>
                </a:solidFill>
                <a:latin typeface="+mj-lt"/>
              </a:rPr>
              <a:t>third conditional</a:t>
            </a:r>
            <a:r>
              <a:rPr lang="en-GB" sz="1900" dirty="0">
                <a:solidFill>
                  <a:srgbClr val="002060"/>
                </a:solidFill>
                <a:latin typeface="+mj-lt"/>
              </a:rPr>
              <a:t> for past hypotheticals (“If the tenant </a:t>
            </a:r>
            <a:r>
              <a:rPr lang="en-GB" sz="1900" b="1" dirty="0">
                <a:solidFill>
                  <a:srgbClr val="002060"/>
                </a:solidFill>
                <a:latin typeface="+mj-lt"/>
              </a:rPr>
              <a:t>had paid</a:t>
            </a:r>
            <a:r>
              <a:rPr lang="en-GB" sz="1900" dirty="0">
                <a:solidFill>
                  <a:srgbClr val="002060"/>
                </a:solidFill>
                <a:latin typeface="+mj-lt"/>
              </a:rPr>
              <a:t> on time, the lease </a:t>
            </a:r>
            <a:r>
              <a:rPr lang="en-GB" sz="1900" b="1" dirty="0">
                <a:solidFill>
                  <a:srgbClr val="002060"/>
                </a:solidFill>
                <a:latin typeface="+mj-lt"/>
              </a:rPr>
              <a:t>would not have</a:t>
            </a:r>
            <a:r>
              <a:rPr lang="en-GB" sz="1900" dirty="0">
                <a:solidFill>
                  <a:srgbClr val="002060"/>
                </a:solidFill>
                <a:latin typeface="+mj-lt"/>
              </a:rPr>
              <a:t> been terminated”). Proper use of conditionals ensures that legal writing conveys obligations and hypothetical scenarios with absolute clarity.</a:t>
            </a:r>
          </a:p>
        </p:txBody>
      </p:sp>
    </p:spTree>
    <p:extLst>
      <p:ext uri="{BB962C8B-B14F-4D97-AF65-F5344CB8AC3E}">
        <p14:creationId xmlns:p14="http://schemas.microsoft.com/office/powerpoint/2010/main" val="313389963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F5E44-CE82-0F9A-A652-12235CAFFAFC}"/>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2A2D37E3-1B9A-E38C-2ACD-E2136BA70CC9}"/>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FE8D5FCF-9032-EF70-3F18-7FB54F891C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F47824C3-8AAA-9A18-9E1B-E6E43277331A}"/>
              </a:ext>
            </a:extLst>
          </p:cNvPr>
          <p:cNvSpPr/>
          <p:nvPr/>
        </p:nvSpPr>
        <p:spPr>
          <a:xfrm>
            <a:off x="1609725" y="1047750"/>
            <a:ext cx="5772150" cy="1284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8EBBD4C6-7329-FF4D-4D97-ED81C8111434}"/>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BDDAFB5A-9B5F-F669-95FD-C8310984B4AD}"/>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0B2C024A-ACF6-C081-9D02-4F916E7B9D6B}"/>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136B7A2A-C77B-5E37-9F87-78AB4B0F045B}"/>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21515A0-ED8C-4320-7515-759630075A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87C98FBF-0E8D-4117-6AE1-CBADE8E9C88A}"/>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3A53785D-B82C-1367-E722-639C592CE373}"/>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35. The Rules of Conditionals </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4D39AC43-386E-FC16-5882-BD01F3E28471}"/>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1B11D768-BAB6-9CBE-2458-94F981E3BFA8}"/>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85B7CAF6-DF65-19E1-125C-1A01F05F3B8C}"/>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35/36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0" name="TextBox 59">
            <a:extLst>
              <a:ext uri="{FF2B5EF4-FFF2-40B4-BE49-F238E27FC236}">
                <a16:creationId xmlns:a16="http://schemas.microsoft.com/office/drawing/2014/main" id="{A86B4B24-913B-FA8F-3B44-EAC92087B2DA}"/>
              </a:ext>
            </a:extLst>
          </p:cNvPr>
          <p:cNvSpPr txBox="1"/>
          <p:nvPr/>
        </p:nvSpPr>
        <p:spPr>
          <a:xfrm>
            <a:off x="563277" y="1200382"/>
            <a:ext cx="6098344" cy="2677656"/>
          </a:xfrm>
          <a:prstGeom prst="rect">
            <a:avLst/>
          </a:prstGeom>
          <a:noFill/>
        </p:spPr>
        <p:txBody>
          <a:bodyPr wrap="square">
            <a:spAutoFit/>
          </a:bodyPr>
          <a:lstStyle/>
          <a:p>
            <a:r>
              <a:rPr lang="en-GB" sz="2400" b="1" dirty="0">
                <a:solidFill>
                  <a:srgbClr val="002060"/>
                </a:solidFill>
                <a:latin typeface="+mj-lt"/>
              </a:rPr>
              <a:t>Mistake:</a:t>
            </a:r>
            <a:br>
              <a:rPr lang="en-GB" sz="2400" dirty="0">
                <a:solidFill>
                  <a:srgbClr val="002060"/>
                </a:solidFill>
                <a:latin typeface="+mj-lt"/>
              </a:rPr>
            </a:br>
            <a:r>
              <a:rPr lang="en-GB" sz="2400" dirty="0">
                <a:solidFill>
                  <a:srgbClr val="002060"/>
                </a:solidFill>
                <a:latin typeface="+mj-lt"/>
              </a:rPr>
              <a:t>If the parties would have agreed earlier, the litigation could have been avoided.</a:t>
            </a:r>
          </a:p>
          <a:p>
            <a:endParaRPr lang="en-GB" sz="2400" dirty="0">
              <a:solidFill>
                <a:srgbClr val="002060"/>
              </a:solidFill>
              <a:latin typeface="+mj-lt"/>
            </a:endParaRPr>
          </a:p>
          <a:p>
            <a:r>
              <a:rPr lang="en-GB" sz="2400" b="1" dirty="0">
                <a:solidFill>
                  <a:srgbClr val="002060"/>
                </a:solidFill>
                <a:latin typeface="+mj-lt"/>
              </a:rPr>
              <a:t>Correction:</a:t>
            </a:r>
            <a:br>
              <a:rPr lang="en-GB" sz="2400" dirty="0">
                <a:solidFill>
                  <a:srgbClr val="002060"/>
                </a:solidFill>
                <a:latin typeface="+mj-lt"/>
              </a:rPr>
            </a:br>
            <a:r>
              <a:rPr lang="en-GB" sz="2400" dirty="0">
                <a:solidFill>
                  <a:srgbClr val="002060"/>
                </a:solidFill>
                <a:latin typeface="+mj-lt"/>
              </a:rPr>
              <a:t>If the parties had agreed earlier, the litigation could have been avoided.</a:t>
            </a:r>
          </a:p>
        </p:txBody>
      </p:sp>
    </p:spTree>
    <p:extLst>
      <p:ext uri="{BB962C8B-B14F-4D97-AF65-F5344CB8AC3E}">
        <p14:creationId xmlns:p14="http://schemas.microsoft.com/office/powerpoint/2010/main" val="85170619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99E41-E68D-07B0-6A62-A1EBCAC49305}"/>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44E65758-5DC7-C47F-3D8F-EB0EF3C71C53}"/>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A8E797B-BD38-95F5-89E1-C12BC2644B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5F98DDB3-DDC9-24E3-9DEF-0BF6B71CE73F}"/>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2E1DE3BB-0E52-6D32-E479-E22F65B34ABE}"/>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2C04E57-C32A-C58C-9C68-5C920E3655FC}"/>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449C400-A901-2245-F79A-1ED5652B8AB3}"/>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B027E434-E433-F6D2-9E9B-5848B2125C36}"/>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B287C5F-9BFB-C592-BB73-4992BD219BE4}"/>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5190B4F-7AF0-DA73-98C7-1EEB1ED144BC}"/>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2FF28B08-2701-E3A7-542F-0407409348E4}"/>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CFF583B-1400-A680-BAEF-F08C044ECFE7}"/>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DDF90D0B-B70A-5FED-571E-DBEE94507E13}"/>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7D54B60-3B2E-9FD9-0CF4-2F5EBF0B622B}"/>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5472E7D2-6550-BC8D-1E4E-F22826F68E7E}"/>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C206A43-D245-182E-B799-79ED20BBB09A}"/>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CD00B91A-8323-F168-F1A3-BDA76DDCBCF3}"/>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D3576CE8-1D60-D93D-0D33-F751355043C7}"/>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9D62A1CE-00D7-623A-94E0-429E93AAF9C3}"/>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6E91D08-AA94-01F7-93F9-6A534166A142}"/>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04BBD038-DBA0-D4D8-11E4-EBB498F5F4E4}"/>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CD6C1476-7A6F-21B1-685B-9723482D91C7}"/>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EFBE74ED-F284-147C-D1F1-3E9DF0917F8F}"/>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90FDA4E6-C745-C71E-E60A-6403A3DB4347}"/>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CC484D4-8489-6457-84CF-FFC8F9CDA5F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E83FEEEB-4CE5-E131-0F7E-3B9CCF2CBC13}"/>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DFF5352F-8F11-FF1A-1A02-FD97B92A4730}"/>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BCA6E545-E48B-1724-0F79-D0C647A545AD}"/>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6A2D7B49-B864-6BB0-48CD-EE8A66898DF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8E655266-FD0D-3775-62E5-5ADD5527A9FF}"/>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B8643AE-D8B5-F9EF-4707-F66C683EC15D}"/>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58C4C0C0-7B95-6062-4318-7E0C45CAFF53}"/>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250410D3-881A-64CC-F3B2-A18A0601F65E}"/>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E5BBCB3D-40C2-1822-0D0F-C6CCF41B2FEC}"/>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44A2F3B1-6DD0-F466-27EE-70580A3D61F5}"/>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5AC649AB-A6D3-C98D-77A9-CAF48DA4DFE8}"/>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65225720-84A1-8D16-40A9-BDC30E67136D}"/>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B746B264-8685-5AD3-C1CE-4CB5A1BF8A0A}"/>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70207510-E8BA-1F84-9E13-1D6C92860C2B}"/>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E67E2DC5-0052-A587-77E9-F1D7CA7CEB37}"/>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7D369EC2-68B9-0FC3-FAEF-3FEC38BA6CC4}"/>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C1F342FB-73C8-FC66-8BAD-17A687A542E7}"/>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34C672BB-11B6-012B-42B6-7DAF0F60A84C}"/>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575B9BB1-5939-BA1E-F42B-602C2E6043F8}"/>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A3AA30CB-F167-0C9F-31B1-81DF02226021}"/>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7283BF11-F523-C4DE-DD2E-73D4BFEA935A}"/>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A86509E0-F99E-17F3-E19D-A0818629644A}"/>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9AF84650-307F-8D61-AEC7-FF96170E5D64}"/>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85100FE4-20BA-9333-F73A-DA16BCAC4B23}"/>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5260B06-83D9-3EF5-9EFB-C11DF9E86DF4}"/>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4D2D1D05-5013-E393-AD1A-6959261F9F4D}"/>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961E7A6B-17BD-DB02-418A-D7EDB624ED9C}"/>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D24CCC8E-A0D1-C202-112D-592C5AE1EF0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6551750E-E135-4B0F-F377-B61B4871D7CD}"/>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5C453E2B-A578-FD5B-4CFF-4ECE5504C96D}"/>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B47898B8-4A57-0034-D5DC-0714B14A5281}"/>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F0AE7F6A-4FCF-0729-8B27-93E590677B6C}"/>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F0FF562E-8C6E-490A-0EF6-5D90DFE3DCB5}"/>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BB153410-D408-2770-0513-6B685C80D0AD}"/>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FB8D6848-4843-6936-EAC5-7F5EA0330BD0}"/>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8868870E-062C-F5E2-2712-8DDE8554147F}"/>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4A10FF9B-B9A5-E39D-5959-319193694234}"/>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C4543BE9-064F-C8B3-3CB6-61E0DDCF38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4E1FB88F-31CC-7410-86FF-0834C21CD93F}"/>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D9F4F2E-78FA-8F46-C8B4-0A609CD8502A}"/>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DB0D73B6-38F7-B919-2845-81620062C9B0}"/>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803B634C-A123-8C98-E16B-C99781A9A35E}"/>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Exercises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D1CD3200-4518-C842-2148-B566E70EFE66}"/>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97E82BB3-7CA2-AF8A-9A0F-A4083351970F}"/>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8AB74455-F48F-1F82-431C-234CED6043BE}"/>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82B92284-CCF9-1F7F-0FD2-554EF6D0A74C}"/>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68ED6EDF-0515-C72C-EDB3-B8AFC8D854E6}"/>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7B0182AD-A699-31EA-A12E-031E8FBC0189}"/>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7165C2F3-B6EC-629F-17C4-02838A76AB0F}"/>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EC586DC6-1466-36C2-0D2F-8F7A493045AC}"/>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8768A700-37A2-4D89-6EB2-23882B116C16}"/>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6AFA3AFC-D4EA-CE87-9DD9-14F1775218A9}"/>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3914A30A-3051-9831-5922-CE97ED0DEBBC}"/>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2A6649F6-5D2D-2A54-79AE-EF521615ABE0}"/>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id="{B3D1FCE5-8B07-9334-E840-32EC078E9696}"/>
              </a:ext>
            </a:extLst>
          </p:cNvPr>
          <p:cNvSpPr txBox="1"/>
          <p:nvPr/>
        </p:nvSpPr>
        <p:spPr>
          <a:xfrm>
            <a:off x="490704" y="1199503"/>
            <a:ext cx="6451784" cy="2862322"/>
          </a:xfrm>
          <a:prstGeom prst="rect">
            <a:avLst/>
          </a:prstGeom>
          <a:noFill/>
        </p:spPr>
        <p:txBody>
          <a:bodyPr wrap="square">
            <a:spAutoFit/>
          </a:bodyPr>
          <a:lstStyle/>
          <a:p>
            <a:pPr algn="just"/>
            <a:r>
              <a:rPr lang="en-GB" sz="3600" dirty="0">
                <a:solidFill>
                  <a:srgbClr val="002060"/>
                </a:solidFill>
                <a:effectLst/>
                <a:latin typeface="+mj-lt"/>
                <a:ea typeface="Aptos" panose="020B0004020202020204" pitchFamily="34" charset="0"/>
              </a:rPr>
              <a:t>If the plaintiff would have provided sufficient evidence of causation, the court might have ruled in his favour and awarded damages accordingly.</a:t>
            </a:r>
            <a:endParaRPr lang="en-GB" sz="3600" dirty="0">
              <a:solidFill>
                <a:srgbClr val="002060"/>
              </a:solidFill>
              <a:latin typeface="+mj-lt"/>
            </a:endParaRPr>
          </a:p>
        </p:txBody>
      </p:sp>
      <p:sp>
        <p:nvSpPr>
          <p:cNvPr id="2" name="TextBox 1">
            <a:extLst>
              <a:ext uri="{FF2B5EF4-FFF2-40B4-BE49-F238E27FC236}">
                <a16:creationId xmlns:a16="http://schemas.microsoft.com/office/drawing/2014/main" id="{770CB8E2-D16B-193C-0D79-995368C9358D}"/>
              </a:ext>
            </a:extLst>
          </p:cNvPr>
          <p:cNvSpPr txBox="1"/>
          <p:nvPr/>
        </p:nvSpPr>
        <p:spPr>
          <a:xfrm>
            <a:off x="7498586" y="1452765"/>
            <a:ext cx="4294353" cy="1200329"/>
          </a:xfrm>
          <a:prstGeom prst="rect">
            <a:avLst/>
          </a:prstGeom>
          <a:noFill/>
        </p:spPr>
        <p:txBody>
          <a:bodyPr wrap="square">
            <a:spAutoFit/>
          </a:bodyPr>
          <a:lstStyle/>
          <a:p>
            <a:r>
              <a:rPr lang="en-GB" sz="1800" b="1" dirty="0">
                <a:solidFill>
                  <a:srgbClr val="002060"/>
                </a:solidFill>
                <a:effectLst/>
                <a:latin typeface="+mj-lt"/>
                <a:ea typeface="Aptos" panose="020B0004020202020204" pitchFamily="34" charset="0"/>
              </a:rPr>
              <a:t>Contact me – John James McVeigh – for the free model answer: </a:t>
            </a:r>
          </a:p>
          <a:p>
            <a:endParaRPr lang="en-GB" dirty="0">
              <a:solidFill>
                <a:srgbClr val="002060"/>
              </a:solidFill>
              <a:latin typeface="+mj-lt"/>
              <a:ea typeface="Aptos" panose="020B0004020202020204" pitchFamily="34" charset="0"/>
            </a:endParaRPr>
          </a:p>
          <a:p>
            <a:r>
              <a:rPr lang="en-GB" sz="1800" dirty="0">
                <a:solidFill>
                  <a:srgbClr val="002060"/>
                </a:solidFill>
                <a:effectLst/>
                <a:latin typeface="+mj-lt"/>
                <a:ea typeface="Aptos" panose="020B0004020202020204" pitchFamily="34" charset="0"/>
                <a:hlinkClick r:id="rId6"/>
              </a:rPr>
              <a:t>james@36rules.com</a:t>
            </a:r>
            <a:r>
              <a:rPr lang="en-GB" sz="1800" dirty="0">
                <a:solidFill>
                  <a:srgbClr val="002060"/>
                </a:solidFill>
                <a:effectLst/>
                <a:latin typeface="+mj-lt"/>
                <a:ea typeface="Aptos" panose="020B0004020202020204" pitchFamily="34" charset="0"/>
              </a:rPr>
              <a:t>  </a:t>
            </a:r>
            <a:endParaRPr lang="en-GB" dirty="0"/>
          </a:p>
        </p:txBody>
      </p:sp>
    </p:spTree>
    <p:extLst>
      <p:ext uri="{BB962C8B-B14F-4D97-AF65-F5344CB8AC3E}">
        <p14:creationId xmlns:p14="http://schemas.microsoft.com/office/powerpoint/2010/main" val="114926077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AACF08-5BCF-00AF-DD35-2ADC3B2334B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060EB75-BE87-013F-EF3B-18878E8E3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93470B-02FB-4973-8CAA-028BF31408D7}"/>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D91682-E0C2-877F-7C0F-CA5AD4AE6F7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4F10B63-4E2C-2710-1E18-6B61ED286413}"/>
              </a:ext>
            </a:extLst>
          </p:cNvPr>
          <p:cNvSpPr/>
          <p:nvPr/>
        </p:nvSpPr>
        <p:spPr>
          <a:xfrm>
            <a:off x="1038879" y="1377536"/>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C4C255C-F340-F6A4-DB7B-9844A325F740}"/>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3A60C2-1FC3-AA29-3410-3B5ECF6DA25B}"/>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B5CB4C-07D5-46F0-1EF6-C4B7FE3D4A7E}"/>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2881A0C-38C6-C7D8-2B5D-D6B095077F78}"/>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0DFC21D-1435-AE56-3B18-B4B9A8C64AB7}"/>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C3CD80-5121-F96B-FDF9-2E440926CD13}"/>
              </a:ext>
            </a:extLst>
          </p:cNvPr>
          <p:cNvSpPr/>
          <p:nvPr/>
        </p:nvSpPr>
        <p:spPr>
          <a:xfrm>
            <a:off x="1399354" y="181549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A754FE4-A40A-6AF1-28FB-62F71F6128FD}"/>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CFE5FDC-72AA-6A27-749F-F03A13A8E8BA}"/>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53D7CE7-F47C-45A4-66E0-2CAF10C75816}"/>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DF6ACC3-D02B-CD48-961D-B2B972A2FC77}"/>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02BE741-8723-FEBE-63FD-2BE5A7474CC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D0F20E-89A1-130D-9145-736557D0320B}"/>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7E2EB94-ABA7-924D-B038-72D4599D7861}"/>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17D2965-5967-3680-2F22-13B76431B931}"/>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F19CCA9-5869-C92C-A261-95E6C78A0CB0}"/>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321F8E5-C3D2-35A9-9D2F-2A4476C2C1F3}"/>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3D293DF-E614-95A4-0FD5-3EF56F67A4F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7F5CDEC-3D36-CF9E-1ECD-FA27A7335A4A}"/>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53F3783-A92B-C622-FEDA-77CA2ED5428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704D93A-6D94-8EA7-B271-B7ED8F34695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A8DF772-408D-A568-6A8B-91C9703D6071}"/>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294CAA5-C0B8-ADF5-F9AD-96C47ACC3D9E}"/>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56A356D-0018-E29E-9672-48B966CB241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88A9F9F-69EF-9010-C0EC-14637AB50893}"/>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01C3D4B-A558-8379-A535-55992598B88E}"/>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AEFF15C-11D5-618C-535F-AD0C6E23277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BD19F98-D219-C7D0-6FCB-7F0E86B436CB}"/>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599A25-A71A-53FB-9873-C75B99BF7D2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FB959D9-0860-67B0-22BB-DC56E275628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0A5775E-7363-EFEC-9AA8-6A0CD248F3F9}"/>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CA38CF9-5CB4-96F3-4095-9216BCA2090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5D2CC7A-4A98-7F46-EE5B-C5316FEAA7FE}"/>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992E3DC-B9E4-3CAE-48B9-C1DF51E10FCE}"/>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91EC59E9-D34C-D19B-2FBB-9F7B5ECE02F2}"/>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DB3F368-745D-4518-EBCD-6D45C3354EB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B23A1F-B995-3448-5537-1E46AA92265D}"/>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D084333-C247-14BF-B258-4193A79700CF}"/>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CA145E3-7A07-B630-6197-79FD0F87254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DDAD3BD-1A20-DF35-75FE-2067147EBDA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14B24CF-59A0-8EFC-5275-A9108DCAA85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B44F8E5-531C-9EC2-ABA2-11ABA3B9D51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2543C33-708A-27CA-6BF7-1A1850EC9A6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84D4051-D0A8-782E-4170-4E9CB3CCCE71}"/>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C5C8D1E-5DE2-A7DC-D1C6-15830E9A3ACC}"/>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240EB14-6994-A55A-56A0-CF9F0EACF78D}"/>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57D011F-8659-4282-3E35-84739F40E584}"/>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E0E8153-3443-40BC-4851-F7AA787AC40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5AEEF21-CF28-412E-15E0-6CF3A1DE5B3A}"/>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48BF600-7C48-C6C8-3A24-DBBC14064DBA}"/>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51C907D-8C69-3A0E-AD83-AB1D281F3CF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092A526-41FA-6B12-EE49-8D053F45091B}"/>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C1BD46A-0BFD-40A4-B7EF-D1062E8EBE6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DA27CB8-F5EB-3A26-5DB5-516B5CA0C88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7DF873E-B785-7053-6DB3-D6AB102C4A7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147ACE1-4442-7B20-9DF2-7FF1BE104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913761AD-512F-7B20-6372-B5C3D234458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203DB83-72BE-F757-92B0-D3FF7F9E288D}"/>
              </a:ext>
            </a:extLst>
          </p:cNvPr>
          <p:cNvSpPr txBox="1"/>
          <p:nvPr/>
        </p:nvSpPr>
        <p:spPr>
          <a:xfrm>
            <a:off x="7853553" y="1819619"/>
            <a:ext cx="3866767"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36. The Its Rule </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61802A4-D10A-F812-A874-D68B7D00B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80" y="1377537"/>
            <a:ext cx="5336965" cy="3785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7" name="Rectangle 66">
            <a:extLst>
              <a:ext uri="{FF2B5EF4-FFF2-40B4-BE49-F238E27FC236}">
                <a16:creationId xmlns:a16="http://schemas.microsoft.com/office/drawing/2014/main" id="{678A9406-7ADB-0954-BEB1-D8CD8BF9F058}"/>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B193F99-A5F5-9851-4B73-7EBFB3D13D6E}"/>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B1E000C-C0DD-72D7-FD02-392ACEC7E5A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632A5C7-6756-43FE-75CF-B1BEA237457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09FAC1-903A-8165-F708-132A3E7EEBD7}"/>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D58716E-A6A3-6F48-B36D-4EDFDEAEBC0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1C6CBE7-0642-9CB2-AA9D-BE29D44137CC}"/>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13A5365-56F4-2015-D865-9BED49AA78A0}"/>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9D98DAF-63C7-0421-A933-7C3EF5CF4AD1}"/>
              </a:ext>
            </a:extLst>
          </p:cNvPr>
          <p:cNvSpPr/>
          <p:nvPr/>
        </p:nvSpPr>
        <p:spPr>
          <a:xfrm>
            <a:off x="1257355" y="1623027"/>
            <a:ext cx="4935943" cy="33919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7A9F13D7-E9DF-4F53-DA22-5FE1B0C13125}"/>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886BDAD8-793E-5749-57DD-ED82A8A8C6A7}"/>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07DF4EEF-21A5-B9C7-DCAD-9A374A647948}"/>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85" name="Rectangle 84">
            <a:extLst>
              <a:ext uri="{FF2B5EF4-FFF2-40B4-BE49-F238E27FC236}">
                <a16:creationId xmlns:a16="http://schemas.microsoft.com/office/drawing/2014/main" id="{41CC05C4-5246-F360-41B0-3B58B50C2BDB}"/>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FCCA13B3-5544-3C57-66DA-29937315ABB4}"/>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E964A524-8572-FEE1-1AC2-CA4EA238D32B}"/>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36/36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AD9C55DF-D16F-EE2B-8229-CEDF35038D6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9581" y="1272261"/>
            <a:ext cx="5310222" cy="3770839"/>
          </a:xfrm>
          <a:prstGeom prst="rect">
            <a:avLst/>
          </a:prstGeom>
          <a:noFill/>
          <a:ln>
            <a:noFill/>
          </a:ln>
        </p:spPr>
      </p:pic>
      <p:sp>
        <p:nvSpPr>
          <p:cNvPr id="32" name="Rectangle 31">
            <a:extLst>
              <a:ext uri="{FF2B5EF4-FFF2-40B4-BE49-F238E27FC236}">
                <a16:creationId xmlns:a16="http://schemas.microsoft.com/office/drawing/2014/main" id="{6CA50053-55DA-E082-CA98-545C12A6AB7D}"/>
              </a:ext>
            </a:extLst>
          </p:cNvPr>
          <p:cNvSpPr/>
          <p:nvPr/>
        </p:nvSpPr>
        <p:spPr>
          <a:xfrm>
            <a:off x="1013439" y="4345434"/>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TextBox 88">
            <a:extLst>
              <a:ext uri="{FF2B5EF4-FFF2-40B4-BE49-F238E27FC236}">
                <a16:creationId xmlns:a16="http://schemas.microsoft.com/office/drawing/2014/main" id="{8384AA1C-62C0-4ADD-3375-F874BAAAB80D}"/>
              </a:ext>
            </a:extLst>
          </p:cNvPr>
          <p:cNvSpPr txBox="1"/>
          <p:nvPr/>
        </p:nvSpPr>
        <p:spPr>
          <a:xfrm>
            <a:off x="1032496" y="4784669"/>
            <a:ext cx="2049069"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10" name="Rectangle 9">
            <a:extLst>
              <a:ext uri="{FF2B5EF4-FFF2-40B4-BE49-F238E27FC236}">
                <a16:creationId xmlns:a16="http://schemas.microsoft.com/office/drawing/2014/main" id="{05D829B1-3D0E-A058-35D1-2AE020D4DEB8}"/>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1B905704-8D0F-8C89-CA57-ADA5E844FAD6}"/>
              </a:ext>
            </a:extLst>
          </p:cNvPr>
          <p:cNvSpPr/>
          <p:nvPr/>
        </p:nvSpPr>
        <p:spPr>
          <a:xfrm>
            <a:off x="1172174" y="1368507"/>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737458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3E60E-FDC5-1530-42F2-CF113B0ED221}"/>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9A58F8EB-DB89-9670-BF27-2005002DF548}"/>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F556A3B-1E2E-DFF3-38A9-7C884BFDCC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1971CD0C-F399-6783-A025-B2EDA2C15BF6}"/>
              </a:ext>
            </a:extLst>
          </p:cNvPr>
          <p:cNvSpPr/>
          <p:nvPr/>
        </p:nvSpPr>
        <p:spPr>
          <a:xfrm>
            <a:off x="1609725" y="1047750"/>
            <a:ext cx="5772150" cy="11468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3963F29-A977-3BEB-7BF1-49B1C594E78A}"/>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EF7BB4B8-BD37-9109-E7B1-0885B2DDC371}"/>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C537F9B9-A2CF-13AB-41EF-5AE40AD10057}"/>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AC94E34E-F68B-4F96-70EB-66667EE2BFED}"/>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7AE1AC46-82B8-5C0E-DBA9-62CD2CE5E9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A9BDD9B5-9673-C45A-A323-167ADB7BE553}"/>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F694E34D-95BC-93AF-2D7D-EE688F06C894}"/>
              </a:ext>
            </a:extLst>
          </p:cNvPr>
          <p:cNvSpPr txBox="1"/>
          <p:nvPr/>
        </p:nvSpPr>
        <p:spPr>
          <a:xfrm>
            <a:off x="7853553" y="1819619"/>
            <a:ext cx="3866767"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36. The Its Rule </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263009B5-83E6-F6C6-75F6-498855AC6A31}"/>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ED3E75CC-4669-1BD2-DD08-1A09F9322439}"/>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960A40D9-DA7E-E08E-B280-D598B0C911FC}"/>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36/36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AE113FA-BFE6-754E-E418-F4A9B0D33D5F}"/>
              </a:ext>
            </a:extLst>
          </p:cNvPr>
          <p:cNvSpPr txBox="1"/>
          <p:nvPr/>
        </p:nvSpPr>
        <p:spPr>
          <a:xfrm>
            <a:off x="563276" y="1200382"/>
            <a:ext cx="6554975" cy="4493538"/>
          </a:xfrm>
          <a:prstGeom prst="rect">
            <a:avLst/>
          </a:prstGeom>
          <a:noFill/>
        </p:spPr>
        <p:txBody>
          <a:bodyPr wrap="square">
            <a:spAutoFit/>
          </a:bodyPr>
          <a:lstStyle/>
          <a:p>
            <a:pPr algn="just"/>
            <a:r>
              <a:rPr lang="en-GB" sz="2200" dirty="0">
                <a:solidFill>
                  <a:srgbClr val="002060"/>
                </a:solidFill>
                <a:latin typeface="+mj-lt"/>
              </a:rPr>
              <a:t>The confusion between </a:t>
            </a:r>
            <a:r>
              <a:rPr lang="en-GB" sz="2200" b="1" dirty="0">
                <a:solidFill>
                  <a:srgbClr val="002060"/>
                </a:solidFill>
                <a:latin typeface="+mj-lt"/>
              </a:rPr>
              <a:t>“its”</a:t>
            </a:r>
            <a:r>
              <a:rPr lang="en-GB" sz="2200" dirty="0">
                <a:solidFill>
                  <a:srgbClr val="002060"/>
                </a:solidFill>
                <a:latin typeface="+mj-lt"/>
              </a:rPr>
              <a:t> (possessive) and </a:t>
            </a:r>
            <a:r>
              <a:rPr lang="en-GB" sz="2200" b="1" dirty="0">
                <a:solidFill>
                  <a:srgbClr val="002060"/>
                </a:solidFill>
                <a:latin typeface="+mj-lt"/>
              </a:rPr>
              <a:t>“it’s”</a:t>
            </a:r>
            <a:r>
              <a:rPr lang="en-GB" sz="2200" dirty="0">
                <a:solidFill>
                  <a:srgbClr val="002060"/>
                </a:solidFill>
                <a:latin typeface="+mj-lt"/>
              </a:rPr>
              <a:t> (contraction for “it is” or “it has”) is one of the most common yet avoidable errors in legal writing. In legal contracts, where precision is critical, a misused apostrophe can lead to unintended interpretations. For example, “The corporation increased </a:t>
            </a:r>
            <a:r>
              <a:rPr lang="en-GB" sz="2200" b="1" dirty="0">
                <a:solidFill>
                  <a:srgbClr val="002060"/>
                </a:solidFill>
                <a:latin typeface="+mj-lt"/>
              </a:rPr>
              <a:t>it’s</a:t>
            </a:r>
            <a:r>
              <a:rPr lang="en-GB" sz="2200" dirty="0">
                <a:solidFill>
                  <a:srgbClr val="002060"/>
                </a:solidFill>
                <a:latin typeface="+mj-lt"/>
              </a:rPr>
              <a:t> revenue this quarter” is incorrect because “it’s” means “it is.” The correct sentence is “The corporation increased </a:t>
            </a:r>
            <a:r>
              <a:rPr lang="en-GB" sz="2200" b="1" dirty="0">
                <a:solidFill>
                  <a:srgbClr val="002060"/>
                </a:solidFill>
                <a:latin typeface="+mj-lt"/>
              </a:rPr>
              <a:t>its</a:t>
            </a:r>
            <a:r>
              <a:rPr lang="en-GB" sz="2200" dirty="0">
                <a:solidFill>
                  <a:srgbClr val="002060"/>
                </a:solidFill>
                <a:latin typeface="+mj-lt"/>
              </a:rPr>
              <a:t> revenue this quarter.” While this may seem like a minor grammatical issue, misplacing an apostrophe in a legal document can undermine the writer’s credibility and, in some cases, cause significant confusion in contractual provisions.</a:t>
            </a:r>
          </a:p>
        </p:txBody>
      </p:sp>
    </p:spTree>
    <p:extLst>
      <p:ext uri="{BB962C8B-B14F-4D97-AF65-F5344CB8AC3E}">
        <p14:creationId xmlns:p14="http://schemas.microsoft.com/office/powerpoint/2010/main" val="102194236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FBAED-C899-A2D4-613F-B0F73587A678}"/>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D3FE27D2-5C1B-A4B2-A966-C0CE144C5D16}"/>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037EB7F4-E328-3DCE-4E81-8447645484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7D92DA5F-6118-20B5-2995-0A07BB3EF53E}"/>
              </a:ext>
            </a:extLst>
          </p:cNvPr>
          <p:cNvSpPr/>
          <p:nvPr/>
        </p:nvSpPr>
        <p:spPr>
          <a:xfrm>
            <a:off x="1609725" y="1047750"/>
            <a:ext cx="5772150" cy="11468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D15552BF-4457-5B9C-B253-03156FFAE3A8}"/>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1CBBCB6-DBE1-2964-5B43-078F70BE1571}"/>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2BB5D543-6D45-9EE1-2C62-614FA3DF6342}"/>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96EF97A4-3DE2-057C-4E90-0967EF1EEDBE}"/>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1CEE96EA-8A0A-F048-0415-E95237154F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A416CDFE-57C8-6AAD-11A1-1D801A5F82FB}"/>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EC13347-14B1-229E-13EC-6CA2699C9708}"/>
              </a:ext>
            </a:extLst>
          </p:cNvPr>
          <p:cNvSpPr txBox="1"/>
          <p:nvPr/>
        </p:nvSpPr>
        <p:spPr>
          <a:xfrm>
            <a:off x="7853553" y="1819619"/>
            <a:ext cx="3866767"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36. The Its Rule </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09574DCD-7B2D-BF93-B58B-687DC46BC3A8}"/>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B7F60901-EF34-6962-1FEF-404C1CDDE9D5}"/>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D0E939BF-8463-AB86-1C94-D33E54D7E3FC}"/>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36/36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0" name="TextBox 59">
            <a:extLst>
              <a:ext uri="{FF2B5EF4-FFF2-40B4-BE49-F238E27FC236}">
                <a16:creationId xmlns:a16="http://schemas.microsoft.com/office/drawing/2014/main" id="{53A0DCFE-B661-7759-15E2-224F16617813}"/>
              </a:ext>
            </a:extLst>
          </p:cNvPr>
          <p:cNvSpPr txBox="1"/>
          <p:nvPr/>
        </p:nvSpPr>
        <p:spPr>
          <a:xfrm>
            <a:off x="563277" y="1200382"/>
            <a:ext cx="6098344" cy="2677656"/>
          </a:xfrm>
          <a:prstGeom prst="rect">
            <a:avLst/>
          </a:prstGeom>
          <a:noFill/>
        </p:spPr>
        <p:txBody>
          <a:bodyPr wrap="square">
            <a:spAutoFit/>
          </a:bodyPr>
          <a:lstStyle/>
          <a:p>
            <a:r>
              <a:rPr lang="en-GB" sz="2400" b="1" dirty="0">
                <a:solidFill>
                  <a:srgbClr val="002060"/>
                </a:solidFill>
                <a:latin typeface="+mj-lt"/>
              </a:rPr>
              <a:t>Mistake:</a:t>
            </a:r>
            <a:br>
              <a:rPr lang="en-GB" sz="2400" dirty="0">
                <a:solidFill>
                  <a:srgbClr val="002060"/>
                </a:solidFill>
                <a:latin typeface="+mj-lt"/>
              </a:rPr>
            </a:br>
            <a:r>
              <a:rPr lang="en-GB" sz="2400" dirty="0">
                <a:solidFill>
                  <a:srgbClr val="002060"/>
                </a:solidFill>
                <a:latin typeface="+mj-lt"/>
              </a:rPr>
              <a:t>The corporation expanded it’s operations internationally.</a:t>
            </a:r>
          </a:p>
          <a:p>
            <a:endParaRPr lang="en-GB" sz="2400" dirty="0">
              <a:solidFill>
                <a:srgbClr val="002060"/>
              </a:solidFill>
              <a:latin typeface="+mj-lt"/>
            </a:endParaRPr>
          </a:p>
          <a:p>
            <a:r>
              <a:rPr lang="en-GB" sz="2400" b="1" dirty="0">
                <a:solidFill>
                  <a:srgbClr val="002060"/>
                </a:solidFill>
                <a:latin typeface="+mj-lt"/>
              </a:rPr>
              <a:t>Correction:</a:t>
            </a:r>
            <a:br>
              <a:rPr lang="en-GB" sz="2400" dirty="0">
                <a:solidFill>
                  <a:srgbClr val="002060"/>
                </a:solidFill>
                <a:latin typeface="+mj-lt"/>
              </a:rPr>
            </a:br>
            <a:r>
              <a:rPr lang="en-GB" sz="2400" dirty="0">
                <a:solidFill>
                  <a:srgbClr val="002060"/>
                </a:solidFill>
                <a:latin typeface="+mj-lt"/>
              </a:rPr>
              <a:t>The corporation expanded its operations internationally.</a:t>
            </a:r>
          </a:p>
        </p:txBody>
      </p:sp>
    </p:spTree>
    <p:extLst>
      <p:ext uri="{BB962C8B-B14F-4D97-AF65-F5344CB8AC3E}">
        <p14:creationId xmlns:p14="http://schemas.microsoft.com/office/powerpoint/2010/main" val="21493606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48201-B1B2-6565-D4CB-2672AFCB531C}"/>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7AD1BDFE-1ED5-5C67-B325-1BBDAF06D752}"/>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2FED4953-36E1-4276-F997-049B85C52E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658550D-0C53-B69B-0101-4000D18E58B6}"/>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19B6C9A-4263-4692-47AF-45C0692EC875}"/>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06976E5-5BD9-62B3-52B4-9CEFD33A500A}"/>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55B29D4-7458-F962-3F70-8CB60E9D2199}"/>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6E609FF-4072-75B4-12D5-6BA8613708CB}"/>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FD8BD14-4859-15C4-CC71-062E79D773A3}"/>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6160CCD-C108-77E3-A77C-27DACD7D44E9}"/>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DA59D7C-58AF-DE76-CFA0-F4A99DABCB57}"/>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537470F-85DE-E18B-0545-AA6C9439DC05}"/>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D1E5565D-2E58-B006-293F-BFE285EAD99E}"/>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AC28CFF6-9412-6E74-A841-E1E63066F496}"/>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891A937E-BBD4-0625-A4E9-322F98D5F6F4}"/>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99F6BC80-906E-BDEE-CADD-BE3441FD5053}"/>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B92F12A-CEDA-54B4-B5C7-2E1F2D296151}"/>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E99CE956-C3F1-D6E9-DCDC-D828E1901C43}"/>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CD9AC2DF-6794-EC45-BF1B-1C188EBFF474}"/>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E56C89A-1BC5-0E12-B132-4CB5116262BB}"/>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317BCC08-7592-F279-538F-F7959C3355A5}"/>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34D99AB9-F3D8-AF2C-D854-B59054907348}"/>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B6DDC4DF-F973-5E81-265C-F56E15A11EC2}"/>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D1FB7B5B-3C0C-24E8-CFCD-C82AD18137AD}"/>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F548210E-C08A-6CF3-A734-A480875389E7}"/>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9DEB618B-9775-526A-2103-37F75CC7E5D7}"/>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86D1DA43-AA51-C93C-0F05-908E5F320F7E}"/>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7141693-98D3-3634-46EB-EE8DDE437913}"/>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F82B5AE9-763B-8CA8-0AC1-CADCCB885C82}"/>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E924DC49-DEF6-27C1-A7D2-12578679E111}"/>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5F098DE-0E2E-E9C4-5817-70242E04D221}"/>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0FD63D8D-A96C-42D7-ACFF-49C92FA3CFE1}"/>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520F1BDE-C4EF-EB3F-3E19-77F592CEB862}"/>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4CD20810-9849-B154-4FC7-F2E351AB9F2A}"/>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46D2ABBC-DCE5-80E3-EB77-2E38D790EC26}"/>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5F0E2E48-F80A-656A-007C-4B4CDF1250EE}"/>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501C87A-4485-D1E7-A1C8-E754D23E3ECF}"/>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67AD8349-75DE-8576-7624-4465EC64E860}"/>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224593C0-971E-F594-7ABD-42F67EDBCF6F}"/>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3B022EF6-7001-CE9C-9CF4-75D110118C9E}"/>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3254259-6C50-9211-6567-3545E852481E}"/>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5C0B29B-1FE9-34CF-528E-121B9E83C53A}"/>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FBB13CB-82B8-A3E7-0F7A-1F1DB6438E00}"/>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BC12546-B737-4E4B-0DE8-535B5AAF6E6A}"/>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41E4890D-F81A-AC96-8456-7CB97C1FA54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A0FCE9EA-697C-E81E-9AE4-DD84544B6D07}"/>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58D8FC23-D85B-4558-E3A6-755A0B0599D2}"/>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40EAA7AF-3C92-80DC-D8B6-E282B631F7C3}"/>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277773AF-49DC-2BC3-1A4C-5B2276FAE13B}"/>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9F37FF8B-AA83-34D1-3FE0-45D4743C080F}"/>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1AD457D5-EE21-DDD7-BDD7-C6EE2D6EC72F}"/>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20E6A152-23DC-D46C-5544-59FDA4EE51F8}"/>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FFFC5DB1-FD89-AAFA-3215-38F47FF92BE2}"/>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29564EED-C5AD-19AF-5546-C0E7A7F5A0C8}"/>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713F213F-D691-87DB-A686-72032746B094}"/>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B579F38F-5ACE-FDC2-696E-74DDFFFDDE2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232B56BF-6E3A-53C7-D6A4-1497F590E5A9}"/>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4E512319-6BFD-315E-3488-513F4CF181D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E5A6AC8B-228E-4EE9-5F60-D863A277FCEF}"/>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820B0FAE-C080-74F2-C972-5243C1FD8D56}"/>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FA7C1585-DC9D-C525-7486-3520B48520EF}"/>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78223C48-FBE8-733A-CE7F-721C0A790807}"/>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7AB59034-3729-3B38-B9F2-504ADDEDE0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17EA63E2-AA86-0BBD-2317-558373DBFB67}"/>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368D4F1C-DE54-4BA3-A221-93CE47EA8EF5}"/>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94F33095-BB15-D0B8-768B-DE1A6AE4FA7F}"/>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183B3DBD-3366-EBEB-54DD-92CB2CEC9BE3}"/>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Exercises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31A0FB38-FF74-5782-7579-78CB9637AC71}"/>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197C34C8-E3BE-EAC2-FBEA-CDBC3E74A566}"/>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BC56383B-34C3-BD3F-E35C-BAF1362FB0F3}"/>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8245185A-1663-165C-29F1-60413468A2E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916B5946-0415-3F51-5D10-13E1EF8A4CCB}"/>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8EFADDA6-D148-3618-2C80-9F9B8C9AB766}"/>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D7547912-F1C2-A09E-4271-923012A2FFBB}"/>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587B35B0-2E86-2910-30E0-73C5093B5579}"/>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40B26C2D-B2B7-C5A4-7636-B06E5079A887}"/>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8CA73EC4-8622-9714-012A-B147D91F0FE6}"/>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C12BA3C4-AEC8-0BB9-8421-0DAB9A1E6FA6}"/>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55CDC561-6ACB-5A9C-6AFF-171D6400336F}"/>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410CECD-C10D-9148-6641-680E9B5DE923}"/>
              </a:ext>
            </a:extLst>
          </p:cNvPr>
          <p:cNvSpPr txBox="1"/>
          <p:nvPr/>
        </p:nvSpPr>
        <p:spPr>
          <a:xfrm>
            <a:off x="490704" y="1199503"/>
            <a:ext cx="6451784" cy="3416320"/>
          </a:xfrm>
          <a:prstGeom prst="rect">
            <a:avLst/>
          </a:prstGeom>
          <a:noFill/>
        </p:spPr>
        <p:txBody>
          <a:bodyPr wrap="square">
            <a:spAutoFit/>
          </a:bodyPr>
          <a:lstStyle/>
          <a:p>
            <a:pPr algn="just"/>
            <a:r>
              <a:rPr lang="en-GB" sz="3600" dirty="0">
                <a:solidFill>
                  <a:srgbClr val="002060"/>
                </a:solidFill>
                <a:effectLst/>
                <a:latin typeface="+mj-lt"/>
                <a:ea typeface="Aptos" panose="020B0004020202020204" pitchFamily="34" charset="0"/>
              </a:rPr>
              <a:t>The law firm recently expanded it’s litigation practice to include international arbitration, following increased demand from global clients seeking dispute resolution services.</a:t>
            </a:r>
            <a:endParaRPr lang="en-GB" sz="3600" dirty="0">
              <a:solidFill>
                <a:srgbClr val="002060"/>
              </a:solidFill>
              <a:latin typeface="+mj-lt"/>
            </a:endParaRPr>
          </a:p>
        </p:txBody>
      </p:sp>
      <p:sp>
        <p:nvSpPr>
          <p:cNvPr id="60" name="TextBox 59">
            <a:extLst>
              <a:ext uri="{FF2B5EF4-FFF2-40B4-BE49-F238E27FC236}">
                <a16:creationId xmlns:a16="http://schemas.microsoft.com/office/drawing/2014/main" id="{6897C695-3A39-8782-569F-7943360713F7}"/>
              </a:ext>
            </a:extLst>
          </p:cNvPr>
          <p:cNvSpPr txBox="1"/>
          <p:nvPr/>
        </p:nvSpPr>
        <p:spPr>
          <a:xfrm>
            <a:off x="7498586" y="1452765"/>
            <a:ext cx="4294353" cy="1200329"/>
          </a:xfrm>
          <a:prstGeom prst="rect">
            <a:avLst/>
          </a:prstGeom>
          <a:noFill/>
        </p:spPr>
        <p:txBody>
          <a:bodyPr wrap="square">
            <a:spAutoFit/>
          </a:bodyPr>
          <a:lstStyle/>
          <a:p>
            <a:r>
              <a:rPr lang="en-GB" sz="1800" b="1" dirty="0">
                <a:solidFill>
                  <a:srgbClr val="002060"/>
                </a:solidFill>
                <a:effectLst/>
                <a:latin typeface="+mj-lt"/>
                <a:ea typeface="Aptos" panose="020B0004020202020204" pitchFamily="34" charset="0"/>
              </a:rPr>
              <a:t>Contact me – John James McVeigh – for the free model answer: </a:t>
            </a:r>
          </a:p>
          <a:p>
            <a:endParaRPr lang="en-GB" dirty="0">
              <a:solidFill>
                <a:srgbClr val="002060"/>
              </a:solidFill>
              <a:latin typeface="+mj-lt"/>
              <a:ea typeface="Aptos" panose="020B0004020202020204" pitchFamily="34" charset="0"/>
            </a:endParaRPr>
          </a:p>
          <a:p>
            <a:r>
              <a:rPr lang="en-GB" sz="1800" dirty="0">
                <a:solidFill>
                  <a:srgbClr val="002060"/>
                </a:solidFill>
                <a:effectLst/>
                <a:latin typeface="+mj-lt"/>
                <a:ea typeface="Aptos" panose="020B0004020202020204" pitchFamily="34" charset="0"/>
                <a:hlinkClick r:id="rId6"/>
              </a:rPr>
              <a:t>james@36rules.com</a:t>
            </a:r>
            <a:r>
              <a:rPr lang="en-GB" sz="1800" dirty="0">
                <a:solidFill>
                  <a:srgbClr val="002060"/>
                </a:solidFill>
                <a:effectLst/>
                <a:latin typeface="+mj-lt"/>
                <a:ea typeface="Aptos" panose="020B0004020202020204" pitchFamily="34" charset="0"/>
              </a:rPr>
              <a:t>  </a:t>
            </a:r>
            <a:endParaRPr lang="en-GB" dirty="0"/>
          </a:p>
        </p:txBody>
      </p:sp>
    </p:spTree>
    <p:extLst>
      <p:ext uri="{BB962C8B-B14F-4D97-AF65-F5344CB8AC3E}">
        <p14:creationId xmlns:p14="http://schemas.microsoft.com/office/powerpoint/2010/main" val="281002668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77808-0BF8-AFF6-BBA9-5797B1F1A188}"/>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0C00D07D-7893-6926-5C8A-B2741512AF7B}"/>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3DFDE428-6678-3D20-29B1-93AAE4EE3816}"/>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46E8D52D-2460-1D33-30B9-9E1CED3418D6}"/>
              </a:ext>
            </a:extLst>
          </p:cNvPr>
          <p:cNvPicPr>
            <a:picLocks noChangeAspect="1"/>
          </p:cNvPicPr>
          <p:nvPr/>
        </p:nvPicPr>
        <p:blipFill>
          <a:blip r:embed="rId2"/>
          <a:stretch>
            <a:fillRect/>
          </a:stretch>
        </p:blipFill>
        <p:spPr>
          <a:xfrm>
            <a:off x="7381875" y="3395742"/>
            <a:ext cx="698435" cy="3462257"/>
          </a:xfrm>
          <a:prstGeom prst="rect">
            <a:avLst/>
          </a:prstGeom>
        </p:spPr>
      </p:pic>
      <p:sp>
        <p:nvSpPr>
          <p:cNvPr id="74" name="TextBox 73">
            <a:extLst>
              <a:ext uri="{FF2B5EF4-FFF2-40B4-BE49-F238E27FC236}">
                <a16:creationId xmlns:a16="http://schemas.microsoft.com/office/drawing/2014/main" id="{EF4A923D-E1E5-ABE7-CCF6-3376A99660F5}"/>
              </a:ext>
            </a:extLst>
          </p:cNvPr>
          <p:cNvSpPr txBox="1"/>
          <p:nvPr/>
        </p:nvSpPr>
        <p:spPr>
          <a:xfrm>
            <a:off x="329681" y="1148754"/>
            <a:ext cx="6433456" cy="861774"/>
          </a:xfrm>
          <a:prstGeom prst="rect">
            <a:avLst/>
          </a:prstGeom>
          <a:noFill/>
        </p:spPr>
        <p:txBody>
          <a:bodyPr wrap="square">
            <a:spAutoFit/>
          </a:bodyPr>
          <a:lstStyle/>
          <a:p>
            <a:r>
              <a:rPr lang="en-US" sz="3200" dirty="0">
                <a:solidFill>
                  <a:srgbClr val="342563"/>
                </a:solidFill>
                <a:latin typeface="+mn-lt"/>
                <a:cs typeface="Arial" panose="020B0604020202020204" pitchFamily="34" charset="0"/>
              </a:rPr>
              <a:t>Follow me on my Socials: </a:t>
            </a:r>
          </a:p>
          <a:p>
            <a:endParaRPr lang="en-US" dirty="0">
              <a:cs typeface="Arial" panose="020B0604020202020204" pitchFamily="34" charset="0"/>
            </a:endParaRPr>
          </a:p>
        </p:txBody>
      </p:sp>
      <p:sp>
        <p:nvSpPr>
          <p:cNvPr id="2" name="Title 1">
            <a:extLst>
              <a:ext uri="{FF2B5EF4-FFF2-40B4-BE49-F238E27FC236}">
                <a16:creationId xmlns:a16="http://schemas.microsoft.com/office/drawing/2014/main" id="{7AC49350-20E2-B6DF-6AE5-95CAF9A49E54}"/>
              </a:ext>
            </a:extLst>
          </p:cNvPr>
          <p:cNvSpPr txBox="1">
            <a:spLocks/>
          </p:cNvSpPr>
          <p:nvPr/>
        </p:nvSpPr>
        <p:spPr>
          <a:xfrm>
            <a:off x="329681" y="2072084"/>
            <a:ext cx="6721671" cy="2387600"/>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endParaRPr lang="en-GB" sz="1800" dirty="0">
              <a:latin typeface="+mn-lt"/>
              <a:cs typeface="Arial" panose="020B0604020202020204" pitchFamily="34" charset="0"/>
            </a:endParaRPr>
          </a:p>
        </p:txBody>
      </p:sp>
      <p:sp>
        <p:nvSpPr>
          <p:cNvPr id="5" name="TextBox 4">
            <a:extLst>
              <a:ext uri="{FF2B5EF4-FFF2-40B4-BE49-F238E27FC236}">
                <a16:creationId xmlns:a16="http://schemas.microsoft.com/office/drawing/2014/main" id="{05D157CB-6B5E-C80C-FC34-E8519E628A80}"/>
              </a:ext>
            </a:extLst>
          </p:cNvPr>
          <p:cNvSpPr txBox="1"/>
          <p:nvPr/>
        </p:nvSpPr>
        <p:spPr>
          <a:xfrm>
            <a:off x="329681" y="1976525"/>
            <a:ext cx="6096000" cy="4259179"/>
          </a:xfrm>
          <a:prstGeom prst="rect">
            <a:avLst/>
          </a:prstGeom>
          <a:noFill/>
        </p:spPr>
        <p:txBody>
          <a:bodyPr wrap="square">
            <a:spAutoFit/>
          </a:bodyPr>
          <a:lstStyle/>
          <a:p>
            <a:pPr>
              <a:lnSpc>
                <a:spcPct val="107000"/>
              </a:lnSpc>
              <a:spcAft>
                <a:spcPts val="800"/>
              </a:spcAft>
            </a:pPr>
            <a:r>
              <a:rPr lang="en-GB" sz="2200" u="sng" dirty="0">
                <a:solidFill>
                  <a:srgbClr val="0563C1"/>
                </a:solidFill>
                <a:effectLst/>
                <a:ea typeface="Calibri" panose="020F0502020204030204" pitchFamily="34" charset="0"/>
                <a:cs typeface="Times New Roman" panose="02020603050405020304" pitchFamily="18" charset="0"/>
                <a:hlinkClick r:id="rId3"/>
              </a:rPr>
              <a:t>http://www.facebook.com/john.mcveigh</a:t>
            </a:r>
            <a:r>
              <a:rPr lang="en-GB" sz="2200" dirty="0">
                <a:effectLst/>
                <a:ea typeface="Calibri" panose="020F0502020204030204" pitchFamily="34" charset="0"/>
                <a:cs typeface="Times New Roman" panose="02020603050405020304" pitchFamily="18" charset="0"/>
              </a:rPr>
              <a:t>  </a:t>
            </a:r>
          </a:p>
          <a:p>
            <a:pPr>
              <a:lnSpc>
                <a:spcPct val="107000"/>
              </a:lnSpc>
              <a:spcAft>
                <a:spcPts val="800"/>
              </a:spcAft>
            </a:pPr>
            <a:r>
              <a:rPr lang="en-GB" sz="2200" u="sng" dirty="0">
                <a:solidFill>
                  <a:srgbClr val="0563C1"/>
                </a:solidFill>
                <a:effectLst/>
                <a:ea typeface="Calibri" panose="020F0502020204030204" pitchFamily="34" charset="0"/>
                <a:cs typeface="Times New Roman" panose="02020603050405020304" pitchFamily="18" charset="0"/>
                <a:hlinkClick r:id="rId4"/>
              </a:rPr>
              <a:t>http://www.instagram.com/johnjamesmcveigh</a:t>
            </a:r>
            <a:r>
              <a:rPr lang="en-GB" sz="2200" dirty="0">
                <a:effectLst/>
                <a:ea typeface="Calibri" panose="020F0502020204030204" pitchFamily="34" charset="0"/>
                <a:cs typeface="Times New Roman" panose="02020603050405020304" pitchFamily="18" charset="0"/>
              </a:rPr>
              <a:t> </a:t>
            </a:r>
          </a:p>
          <a:p>
            <a:pPr>
              <a:lnSpc>
                <a:spcPct val="107000"/>
              </a:lnSpc>
              <a:spcAft>
                <a:spcPts val="800"/>
              </a:spcAft>
            </a:pPr>
            <a:r>
              <a:rPr lang="en-GB" sz="2200" u="sng" dirty="0">
                <a:solidFill>
                  <a:srgbClr val="0563C1"/>
                </a:solidFill>
                <a:effectLst/>
                <a:ea typeface="Calibri" panose="020F0502020204030204" pitchFamily="34" charset="0"/>
                <a:cs typeface="Times New Roman" panose="02020603050405020304" pitchFamily="18" charset="0"/>
                <a:hlinkClick r:id="rId5"/>
              </a:rPr>
              <a:t>http://www.linkedin.com/in/john-james-mcveigh</a:t>
            </a:r>
            <a:r>
              <a:rPr lang="en-GB" sz="2200" dirty="0">
                <a:effectLst/>
                <a:ea typeface="Calibri" panose="020F0502020204030204" pitchFamily="34" charset="0"/>
                <a:cs typeface="Times New Roman" panose="02020603050405020304" pitchFamily="18" charset="0"/>
              </a:rPr>
              <a:t> </a:t>
            </a:r>
          </a:p>
          <a:p>
            <a:pPr>
              <a:lnSpc>
                <a:spcPct val="107000"/>
              </a:lnSpc>
              <a:spcAft>
                <a:spcPts val="800"/>
              </a:spcAft>
            </a:pPr>
            <a:endParaRPr lang="en-GB" sz="2200" u="sng" dirty="0">
              <a:solidFill>
                <a:srgbClr val="0563C1"/>
              </a:solidFill>
              <a:effectLst/>
              <a:ea typeface="Calibri" panose="020F0502020204030204" pitchFamily="34" charset="0"/>
              <a:cs typeface="Times New Roman" panose="02020603050405020304" pitchFamily="18" charset="0"/>
              <a:hlinkClick r:id="" action="ppaction://noaction"/>
            </a:endParaRPr>
          </a:p>
          <a:p>
            <a:pPr>
              <a:lnSpc>
                <a:spcPct val="107000"/>
              </a:lnSpc>
              <a:spcAft>
                <a:spcPts val="800"/>
              </a:spcAft>
            </a:pPr>
            <a:r>
              <a:rPr lang="en-GB" sz="2200" u="sng" dirty="0">
                <a:solidFill>
                  <a:srgbClr val="0563C1"/>
                </a:solidFill>
                <a:effectLst/>
                <a:ea typeface="Calibri" panose="020F0502020204030204" pitchFamily="34" charset="0"/>
                <a:cs typeface="Times New Roman" panose="02020603050405020304" pitchFamily="18" charset="0"/>
              </a:rPr>
              <a:t>james@36rules.com</a:t>
            </a:r>
          </a:p>
          <a:p>
            <a:pPr>
              <a:lnSpc>
                <a:spcPct val="107000"/>
              </a:lnSpc>
              <a:spcAft>
                <a:spcPts val="800"/>
              </a:spcAft>
            </a:pPr>
            <a:endParaRPr lang="en-GB" sz="2200" u="sng" dirty="0">
              <a:solidFill>
                <a:srgbClr val="0563C1"/>
              </a:solidFill>
              <a:effectLst/>
              <a:ea typeface="Calibri" panose="020F0502020204030204" pitchFamily="34" charset="0"/>
              <a:cs typeface="Times New Roman" panose="02020603050405020304" pitchFamily="18" charset="0"/>
            </a:endParaRPr>
          </a:p>
          <a:p>
            <a:pPr>
              <a:lnSpc>
                <a:spcPct val="107000"/>
              </a:lnSpc>
              <a:spcAft>
                <a:spcPts val="800"/>
              </a:spcAft>
            </a:pPr>
            <a:r>
              <a:rPr lang="en-GB" sz="2200" dirty="0">
                <a:solidFill>
                  <a:srgbClr val="342563"/>
                </a:solidFill>
                <a:ea typeface="Calibri" panose="020F0502020204030204" pitchFamily="34" charset="0"/>
                <a:cs typeface="Times New Roman" panose="02020603050405020304" pitchFamily="18" charset="0"/>
              </a:rPr>
              <a:t>WhatsApp: </a:t>
            </a:r>
            <a:r>
              <a:rPr lang="en-GB" sz="2200" dirty="0">
                <a:solidFill>
                  <a:srgbClr val="0563C1"/>
                </a:solidFill>
                <a:effectLst/>
                <a:ea typeface="Calibri" panose="020F0502020204030204" pitchFamily="34" charset="0"/>
                <a:cs typeface="Times New Roman" panose="02020603050405020304" pitchFamily="18" charset="0"/>
              </a:rPr>
              <a:t>+44-7534-729-009 </a:t>
            </a:r>
          </a:p>
          <a:p>
            <a:pPr>
              <a:lnSpc>
                <a:spcPct val="107000"/>
              </a:lnSpc>
              <a:spcAft>
                <a:spcPts val="800"/>
              </a:spcAft>
            </a:pPr>
            <a:endParaRPr lang="en-GB" sz="3200" u="sng" dirty="0">
              <a:solidFill>
                <a:srgbClr val="0563C1"/>
              </a:solidFill>
              <a:ea typeface="Calibri" panose="020F0502020204030204" pitchFamily="34" charset="0"/>
              <a:cs typeface="Times New Roman" panose="02020603050405020304" pitchFamily="18" charset="0"/>
            </a:endParaRPr>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3">
            <a:extLst>
              <a:ext uri="{FF2B5EF4-FFF2-40B4-BE49-F238E27FC236}">
                <a16:creationId xmlns:a16="http://schemas.microsoft.com/office/drawing/2014/main" id="{38A396AA-0ADE-CF2F-466F-72ABC23EB6B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122" r="49295" b="60320"/>
          <a:stretch/>
        </p:blipFill>
        <p:spPr>
          <a:xfrm>
            <a:off x="139620" y="19787"/>
            <a:ext cx="3234613" cy="681135"/>
          </a:xfrm>
          <a:prstGeom prst="rect">
            <a:avLst/>
          </a:prstGeom>
        </p:spPr>
      </p:pic>
      <p:sp>
        <p:nvSpPr>
          <p:cNvPr id="8" name="Rectangle 7">
            <a:extLst>
              <a:ext uri="{FF2B5EF4-FFF2-40B4-BE49-F238E27FC236}">
                <a16:creationId xmlns:a16="http://schemas.microsoft.com/office/drawing/2014/main" id="{17687B10-6C3A-BDEF-F4D8-E9C4541CEF26}"/>
              </a:ext>
            </a:extLst>
          </p:cNvPr>
          <p:cNvSpPr/>
          <p:nvPr/>
        </p:nvSpPr>
        <p:spPr>
          <a:xfrm>
            <a:off x="1" y="5175633"/>
            <a:ext cx="8080310" cy="167692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69C56BC-3A33-E5A9-3451-4AD3CF702483}"/>
              </a:ext>
            </a:extLst>
          </p:cNvPr>
          <p:cNvSpPr/>
          <p:nvPr/>
        </p:nvSpPr>
        <p:spPr>
          <a:xfrm>
            <a:off x="8434873" y="1397507"/>
            <a:ext cx="849085" cy="1845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0B43CB37-EB2A-6CFD-CF4E-70B32D04E3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Rectangle 10">
            <a:extLst>
              <a:ext uri="{FF2B5EF4-FFF2-40B4-BE49-F238E27FC236}">
                <a16:creationId xmlns:a16="http://schemas.microsoft.com/office/drawing/2014/main" id="{F45D1670-B203-C77A-DB37-7EBF59F4498F}"/>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8FF4AF6-CDD2-4F42-C26D-94A1CA6A6BD3}"/>
              </a:ext>
            </a:extLst>
          </p:cNvPr>
          <p:cNvSpPr txBox="1"/>
          <p:nvPr/>
        </p:nvSpPr>
        <p:spPr>
          <a:xfrm>
            <a:off x="7853553" y="1819619"/>
            <a:ext cx="3866767" cy="507831"/>
          </a:xfrm>
          <a:prstGeom prst="rect">
            <a:avLst/>
          </a:prstGeom>
          <a:noFill/>
        </p:spPr>
        <p:txBody>
          <a:bodyPr wrap="square">
            <a:spAutoFit/>
          </a:bodyPr>
          <a:lstStyle/>
          <a:p>
            <a:r>
              <a:rPr lang="en-US" sz="2700" b="1">
                <a:solidFill>
                  <a:srgbClr val="352A62"/>
                </a:solidFill>
                <a:latin typeface="Calibri" panose="020F0502020204030204" pitchFamily="34" charset="0"/>
                <a:ea typeface="Calibri" panose="020F0502020204030204" pitchFamily="34" charset="0"/>
                <a:cs typeface="Times New Roman" panose="02020603050405020304" pitchFamily="18" charset="0"/>
              </a:rPr>
              <a:t>John James</a:t>
            </a:r>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 Contacts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91977C5B-D0CF-8898-A1C6-789B70504319}"/>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D3005AEA-FED2-C5BF-D5D0-DEEA588926BD}"/>
              </a:ext>
            </a:extLst>
          </p:cNvPr>
          <p:cNvPicPr>
            <a:picLocks noChangeAspect="1"/>
          </p:cNvPicPr>
          <p:nvPr/>
        </p:nvPicPr>
        <p:blipFill>
          <a:blip r:embed="rId2"/>
          <a:stretch>
            <a:fillRect/>
          </a:stretch>
        </p:blipFill>
        <p:spPr>
          <a:xfrm>
            <a:off x="4031226" y="1"/>
            <a:ext cx="1884603" cy="1028008"/>
          </a:xfrm>
          <a:prstGeom prst="rect">
            <a:avLst/>
          </a:prstGeom>
        </p:spPr>
      </p:pic>
      <p:sp>
        <p:nvSpPr>
          <p:cNvPr id="16" name="TextBox 15">
            <a:extLst>
              <a:ext uri="{FF2B5EF4-FFF2-40B4-BE49-F238E27FC236}">
                <a16:creationId xmlns:a16="http://schemas.microsoft.com/office/drawing/2014/main" id="{5920B120-4136-4BFF-3BEB-F736ED4D4F4B}"/>
              </a:ext>
            </a:extLst>
          </p:cNvPr>
          <p:cNvSpPr txBox="1"/>
          <p:nvPr/>
        </p:nvSpPr>
        <p:spPr>
          <a:xfrm>
            <a:off x="5915829" y="-6104"/>
            <a:ext cx="6276171" cy="507831"/>
          </a:xfrm>
          <a:prstGeom prst="rect">
            <a:avLst/>
          </a:prstGeom>
          <a:noFill/>
        </p:spPr>
        <p:txBody>
          <a:bodyPr wrap="square">
            <a:spAutoFit/>
          </a:bodyPr>
          <a:lstStyle/>
          <a:p>
            <a:pPr algn="r"/>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6764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AACF08-5BCF-00AF-DD35-2ADC3B2334B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060EB75-BE87-013F-EF3B-18878E8E3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93470B-02FB-4973-8CAA-028BF31408D7}"/>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D91682-E0C2-877F-7C0F-CA5AD4AE6F7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4F10B63-4E2C-2710-1E18-6B61ED286413}"/>
              </a:ext>
            </a:extLst>
          </p:cNvPr>
          <p:cNvSpPr/>
          <p:nvPr/>
        </p:nvSpPr>
        <p:spPr>
          <a:xfrm>
            <a:off x="1038879" y="1377536"/>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C4C255C-F340-F6A4-DB7B-9844A325F740}"/>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3A60C2-1FC3-AA29-3410-3B5ECF6DA25B}"/>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B5CB4C-07D5-46F0-1EF6-C4B7FE3D4A7E}"/>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2881A0C-38C6-C7D8-2B5D-D6B095077F78}"/>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0DFC21D-1435-AE56-3B18-B4B9A8C64AB7}"/>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C3CD80-5121-F96B-FDF9-2E440926CD13}"/>
              </a:ext>
            </a:extLst>
          </p:cNvPr>
          <p:cNvSpPr/>
          <p:nvPr/>
        </p:nvSpPr>
        <p:spPr>
          <a:xfrm>
            <a:off x="1399354" y="181549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A754FE4-A40A-6AF1-28FB-62F71F6128FD}"/>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CFE5FDC-72AA-6A27-749F-F03A13A8E8BA}"/>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53D7CE7-F47C-45A4-66E0-2CAF10C75816}"/>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DF6ACC3-D02B-CD48-961D-B2B972A2FC77}"/>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02BE741-8723-FEBE-63FD-2BE5A7474CC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D0F20E-89A1-130D-9145-736557D0320B}"/>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7E2EB94-ABA7-924D-B038-72D4599D7861}"/>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17D2965-5967-3680-2F22-13B76431B931}"/>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F19CCA9-5869-C92C-A261-95E6C78A0CB0}"/>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321F8E5-C3D2-35A9-9D2F-2A4476C2C1F3}"/>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3D293DF-E614-95A4-0FD5-3EF56F67A4F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7F5CDEC-3D36-CF9E-1ECD-FA27A7335A4A}"/>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53F3783-A92B-C622-FEDA-77CA2ED5428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704D93A-6D94-8EA7-B271-B7ED8F34695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A8DF772-408D-A568-6A8B-91C9703D6071}"/>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294CAA5-C0B8-ADF5-F9AD-96C47ACC3D9E}"/>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56A356D-0018-E29E-9672-48B966CB241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88A9F9F-69EF-9010-C0EC-14637AB50893}"/>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01C3D4B-A558-8379-A535-55992598B88E}"/>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AEFF15C-11D5-618C-535F-AD0C6E23277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BD19F98-D219-C7D0-6FCB-7F0E86B436CB}"/>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599A25-A71A-53FB-9873-C75B99BF7D2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FB959D9-0860-67B0-22BB-DC56E275628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0A5775E-7363-EFEC-9AA8-6A0CD248F3F9}"/>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CA38CF9-5CB4-96F3-4095-9216BCA2090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5D2CC7A-4A98-7F46-EE5B-C5316FEAA7FE}"/>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992E3DC-B9E4-3CAE-48B9-C1DF51E10FCE}"/>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91EC59E9-D34C-D19B-2FBB-9F7B5ECE02F2}"/>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DB3F368-745D-4518-EBCD-6D45C3354EB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B23A1F-B995-3448-5537-1E46AA92265D}"/>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D084333-C247-14BF-B258-4193A79700CF}"/>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CA145E3-7A07-B630-6197-79FD0F87254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DDAD3BD-1A20-DF35-75FE-2067147EBDA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14B24CF-59A0-8EFC-5275-A9108DCAA85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B44F8E5-531C-9EC2-ABA2-11ABA3B9D51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2543C33-708A-27CA-6BF7-1A1850EC9A6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84D4051-D0A8-782E-4170-4E9CB3CCCE71}"/>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C5C8D1E-5DE2-A7DC-D1C6-15830E9A3ACC}"/>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240EB14-6994-A55A-56A0-CF9F0EACF78D}"/>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57D011F-8659-4282-3E35-84739F40E584}"/>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E0E8153-3443-40BC-4851-F7AA787AC40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5AEEF21-CF28-412E-15E0-6CF3A1DE5B3A}"/>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48BF600-7C48-C6C8-3A24-DBBC14064DBA}"/>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51C907D-8C69-3A0E-AD83-AB1D281F3CF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092A526-41FA-6B12-EE49-8D053F45091B}"/>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C1BD46A-0BFD-40A4-B7EF-D1062E8EBE6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DA27CB8-F5EB-3A26-5DB5-516B5CA0C88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7DF873E-B785-7053-6DB3-D6AB102C4A7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147ACE1-4442-7B20-9DF2-7FF1BE104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913761AD-512F-7B20-6372-B5C3D234458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203DB83-72BE-F757-92B0-D3FF7F9E288D}"/>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4. The Shan’t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61802A4-D10A-F812-A874-D68B7D00B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80" y="1377537"/>
            <a:ext cx="5336965" cy="3785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7" name="Rectangle 66">
            <a:extLst>
              <a:ext uri="{FF2B5EF4-FFF2-40B4-BE49-F238E27FC236}">
                <a16:creationId xmlns:a16="http://schemas.microsoft.com/office/drawing/2014/main" id="{678A9406-7ADB-0954-BEB1-D8CD8BF9F058}"/>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B193F99-A5F5-9851-4B73-7EBFB3D13D6E}"/>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B1E000C-C0DD-72D7-FD02-392ACEC7E5A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632A5C7-6756-43FE-75CF-B1BEA237457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09FAC1-903A-8165-F708-132A3E7EEBD7}"/>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D58716E-A6A3-6F48-B36D-4EDFDEAEBC0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1C6CBE7-0642-9CB2-AA9D-BE29D44137CC}"/>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13A5365-56F4-2015-D865-9BED49AA78A0}"/>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9D98DAF-63C7-0421-A933-7C3EF5CF4AD1}"/>
              </a:ext>
            </a:extLst>
          </p:cNvPr>
          <p:cNvSpPr/>
          <p:nvPr/>
        </p:nvSpPr>
        <p:spPr>
          <a:xfrm>
            <a:off x="1257355" y="1623027"/>
            <a:ext cx="4935943" cy="33919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a:extLst>
              <a:ext uri="{FF2B5EF4-FFF2-40B4-BE49-F238E27FC236}">
                <a16:creationId xmlns:a16="http://schemas.microsoft.com/office/drawing/2014/main" id="{94D2B449-000C-3A73-E8A0-9C6DD5C66CA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4751" y="1342986"/>
            <a:ext cx="5320104" cy="3777856"/>
          </a:xfrm>
          <a:prstGeom prst="rect">
            <a:avLst/>
          </a:prstGeom>
          <a:noFill/>
          <a:ln>
            <a:noFill/>
          </a:ln>
        </p:spPr>
      </p:pic>
      <p:sp>
        <p:nvSpPr>
          <p:cNvPr id="70" name="Rectangle 69">
            <a:extLst>
              <a:ext uri="{FF2B5EF4-FFF2-40B4-BE49-F238E27FC236}">
                <a16:creationId xmlns:a16="http://schemas.microsoft.com/office/drawing/2014/main" id="{390FD54A-0550-4694-5E7E-88A98C4E0CA0}"/>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B6E4FFFD-83B2-DC58-37B8-F48BD01ED0B7}"/>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01678F4F-0BF5-D417-BC84-1C288F4AEAB0}"/>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85" name="Rectangle 84">
            <a:extLst>
              <a:ext uri="{FF2B5EF4-FFF2-40B4-BE49-F238E27FC236}">
                <a16:creationId xmlns:a16="http://schemas.microsoft.com/office/drawing/2014/main" id="{BC531425-EF4A-8783-5D95-660671F204F1}"/>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44F42C40-74BF-0DBE-86FE-3D6B82DB8E5A}"/>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97217458-E3A5-936A-8614-E9AD67BF1334}"/>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04/36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33463003-788C-CC4E-59C6-D4330AEE1E7E}"/>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51547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902F-C80E-DA7A-27CD-58584A7F7824}"/>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9AC25424-11F1-6214-921B-0CA184910D35}"/>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63D5BCD6-2718-3764-6CE6-B146632520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3E3FFE9A-B105-D120-B9A5-B13BB3CCADE1}"/>
              </a:ext>
            </a:extLst>
          </p:cNvPr>
          <p:cNvSpPr/>
          <p:nvPr/>
        </p:nvSpPr>
        <p:spPr>
          <a:xfrm>
            <a:off x="1609725" y="1047750"/>
            <a:ext cx="5772150" cy="1302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2012CD75-2B43-2E99-145C-153ED0CD54D9}"/>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395609A-D49B-14CE-1F12-2A947465A97B}"/>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13FD0032-5AF1-A548-75BD-BEB4CD28CB83}"/>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AC84B1D-04D0-94D4-5090-A9AAB60C277E}"/>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3042D788-1869-5EEC-FCE8-14CAD1281A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717F2016-AD35-2124-5259-2A36514959A0}"/>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9DD4EBF3-826B-C7ED-DAA0-7A3668E2A5E6}"/>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4. The Shan’t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02D7DBA5-7DE1-523A-77F0-5153B3EFDA11}"/>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3F0ED805-F917-842B-88AA-3F07C07DDBCD}"/>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AA403FB8-398E-9317-7D32-68BB626F1866}"/>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04/36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0" name="TextBox 59">
            <a:extLst>
              <a:ext uri="{FF2B5EF4-FFF2-40B4-BE49-F238E27FC236}">
                <a16:creationId xmlns:a16="http://schemas.microsoft.com/office/drawing/2014/main" id="{E5EE4777-5C6F-3DF3-C9BB-EB936AD1EB87}"/>
              </a:ext>
            </a:extLst>
          </p:cNvPr>
          <p:cNvSpPr txBox="1"/>
          <p:nvPr/>
        </p:nvSpPr>
        <p:spPr>
          <a:xfrm>
            <a:off x="563277" y="1200382"/>
            <a:ext cx="6098344" cy="3785652"/>
          </a:xfrm>
          <a:prstGeom prst="rect">
            <a:avLst/>
          </a:prstGeom>
          <a:noFill/>
        </p:spPr>
        <p:txBody>
          <a:bodyPr wrap="square">
            <a:spAutoFit/>
          </a:bodyPr>
          <a:lstStyle/>
          <a:p>
            <a:pPr algn="just"/>
            <a:r>
              <a:rPr lang="en-GB" sz="2400" dirty="0">
                <a:solidFill>
                  <a:srgbClr val="002060"/>
                </a:solidFill>
                <a:latin typeface="+mj-lt"/>
              </a:rPr>
              <a:t>The word “shall” has been widely misused in legal documents, creating ambiguity rather than certainty. Because “shall” can imply obligation, futurity, or mere possibility depending on context, modern drafting practices recommend clearer alternatives such as “must” (for obligations) or “will” (for future actions). Eliminating “shall” from contracts and statutes minimizes interpretative disputes and aligns with modern drafting conventions.</a:t>
            </a:r>
          </a:p>
        </p:txBody>
      </p:sp>
    </p:spTree>
    <p:extLst>
      <p:ext uri="{BB962C8B-B14F-4D97-AF65-F5344CB8AC3E}">
        <p14:creationId xmlns:p14="http://schemas.microsoft.com/office/powerpoint/2010/main" val="3615034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719F4-BB4D-97DD-9BC2-DB6B254EDB29}"/>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4FA17073-5732-3291-04CD-C19CB671A5DC}"/>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05EC0567-D046-2619-EEB7-A9B830D875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56DE9870-AE30-750C-8C7C-90BEF0D36A01}"/>
              </a:ext>
            </a:extLst>
          </p:cNvPr>
          <p:cNvSpPr/>
          <p:nvPr/>
        </p:nvSpPr>
        <p:spPr>
          <a:xfrm>
            <a:off x="1609725" y="1047750"/>
            <a:ext cx="5772150" cy="1302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9E10855C-4B0E-AFE5-EFAD-C3034FA4533B}"/>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7767A15F-8837-5941-D9F1-10EA6EB04544}"/>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EC348356-0D7C-B475-0413-30EAF3F49F01}"/>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72E0281C-05C4-2CD1-5E79-C6F972216B97}"/>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9C8623A5-967E-C5BE-2E5C-BFFD7CD0D3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EEC23002-B77F-D629-9925-280B3AA4BC77}"/>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1F07B60C-F0D9-371C-5D3F-FE063A86B063}"/>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4. The Shan’t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70C2961C-580F-1D05-8F51-40E8CFFA1AD3}"/>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E1B3E9FB-45E8-935E-7928-91B7E8E68EBA}"/>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4D26C9F7-800C-9CB3-4AFE-BD5D6717508D}"/>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04/36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0" name="TextBox 59">
            <a:extLst>
              <a:ext uri="{FF2B5EF4-FFF2-40B4-BE49-F238E27FC236}">
                <a16:creationId xmlns:a16="http://schemas.microsoft.com/office/drawing/2014/main" id="{DBA21F0F-DD11-0878-8105-BCEAB53C102C}"/>
              </a:ext>
            </a:extLst>
          </p:cNvPr>
          <p:cNvSpPr txBox="1"/>
          <p:nvPr/>
        </p:nvSpPr>
        <p:spPr>
          <a:xfrm>
            <a:off x="563277" y="1200382"/>
            <a:ext cx="6098344" cy="3416320"/>
          </a:xfrm>
          <a:prstGeom prst="rect">
            <a:avLst/>
          </a:prstGeom>
          <a:noFill/>
        </p:spPr>
        <p:txBody>
          <a:bodyPr wrap="square">
            <a:spAutoFit/>
          </a:bodyPr>
          <a:lstStyle/>
          <a:p>
            <a:r>
              <a:rPr lang="en-GB" sz="2400" b="1" dirty="0">
                <a:solidFill>
                  <a:srgbClr val="002060"/>
                </a:solidFill>
                <a:latin typeface="+mj-lt"/>
              </a:rPr>
              <a:t>Mistake:</a:t>
            </a:r>
            <a:br>
              <a:rPr lang="en-GB" sz="2400" dirty="0">
                <a:solidFill>
                  <a:srgbClr val="002060"/>
                </a:solidFill>
                <a:latin typeface="+mj-lt"/>
              </a:rPr>
            </a:br>
            <a:r>
              <a:rPr lang="en-GB" sz="2400" dirty="0">
                <a:solidFill>
                  <a:srgbClr val="002060"/>
                </a:solidFill>
                <a:latin typeface="+mj-lt"/>
              </a:rPr>
              <a:t>The purchaser shall, upon receipt of written notice of delivery, remit full payment to the seller in accordance with the terms stipulated herein.</a:t>
            </a:r>
          </a:p>
          <a:p>
            <a:endParaRPr lang="en-GB" sz="2400" dirty="0">
              <a:solidFill>
                <a:srgbClr val="002060"/>
              </a:solidFill>
              <a:latin typeface="+mj-lt"/>
            </a:endParaRPr>
          </a:p>
          <a:p>
            <a:r>
              <a:rPr lang="en-GB" sz="2400" b="1" dirty="0">
                <a:solidFill>
                  <a:srgbClr val="002060"/>
                </a:solidFill>
                <a:latin typeface="+mj-lt"/>
              </a:rPr>
              <a:t>Correction:</a:t>
            </a:r>
            <a:br>
              <a:rPr lang="en-GB" sz="2400" dirty="0">
                <a:solidFill>
                  <a:srgbClr val="002060"/>
                </a:solidFill>
                <a:latin typeface="+mj-lt"/>
              </a:rPr>
            </a:br>
            <a:r>
              <a:rPr lang="en-GB" sz="2400" dirty="0">
                <a:solidFill>
                  <a:srgbClr val="002060"/>
                </a:solidFill>
                <a:latin typeface="+mj-lt"/>
              </a:rPr>
              <a:t>The purchaser must pay in full upon receiving written notice of delivery.</a:t>
            </a:r>
          </a:p>
        </p:txBody>
      </p:sp>
    </p:spTree>
    <p:extLst>
      <p:ext uri="{BB962C8B-B14F-4D97-AF65-F5344CB8AC3E}">
        <p14:creationId xmlns:p14="http://schemas.microsoft.com/office/powerpoint/2010/main" val="1619645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E9125-15EE-A0D2-BAC6-106FE25CC0D0}"/>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52A92937-6190-7DC2-CEF3-5AA6C30544A8}"/>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B28D280-3300-2523-0060-71F2A94B5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3AE890D3-508D-0DB3-043A-814B8DE0B582}"/>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876C3B7D-8F96-429A-160F-A8501370C18B}"/>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EFCD7A2-A979-86DF-FDDE-DF681EAB92F9}"/>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73E21AA-588A-8A69-48CC-5DA0C0DC8E3E}"/>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22C9568-558F-70CF-CFE1-5EAB2361ABD0}"/>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0DCC712-AE89-9754-CA9E-CDEDE56F4E68}"/>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4C44CDA0-B944-456D-79B1-922A28A9ADC4}"/>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84DDCC8-454C-0B44-75C2-6C8E02CD6484}"/>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DD322C9-3D8D-0D0C-6387-9E6521F0BB2D}"/>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1EB88FA2-CD2B-61F2-31E8-8509248AECB5}"/>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F75C80E7-7D95-353B-84BC-602D81D2E3EA}"/>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8A54D134-FCD3-723C-5CA9-B639E9D35B66}"/>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6B6D68DB-00FC-707E-3DA3-C04E9EE9C6F5}"/>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BB797DC-EFA5-B869-F718-C6EADBD5054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EE59F3FA-C8EE-1584-CEB0-CE5BFAF09FBD}"/>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45345D34-517D-43EC-D26F-9BE6FDA480B5}"/>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2ED7F26B-3411-AD34-7874-B95C0B4E9315}"/>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134285C0-AF6F-3FDE-F6A7-749674FBDD93}"/>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938C4764-FF96-9102-84E0-487C129F0EEC}"/>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D3F7A22A-A6E5-2611-5FA7-BEC4F3B604C3}"/>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FDE82CE3-6FC1-1FBB-7B26-3F0F8BE3D10E}"/>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15033418-D3F4-DACB-748C-664D05906C1E}"/>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60531913-BA2B-0887-3A36-4949FD25D35F}"/>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E90BAAD3-9D75-BA40-10E8-67E4F6C886FE}"/>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2EF86D35-92FA-741B-6061-FA553D9E7F7B}"/>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D4E0186A-F48F-02CB-7A5E-F1625B068CDB}"/>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CF92875-90D5-499C-4653-1A31F826A17F}"/>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E4B1B69C-B04D-5FB9-A0A3-625324759643}"/>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8E4DA6A4-041D-1B9D-B5D1-01A7A69B4779}"/>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4AEE6E8C-18E3-7300-37B5-0A4D8E7E7CD9}"/>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65543C8E-16A7-8F21-E46B-C1299BE6D634}"/>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95E6945D-6238-D582-0B47-7C956D618F5E}"/>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5402ACA2-C4C0-70F3-5A83-38EC16ADAF5A}"/>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B3685DCD-CBF8-14E8-C5CD-647268A2F721}"/>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188A6F7A-090A-0C2A-E1AC-130DC77FD748}"/>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FBF9D09E-20F3-4040-24CA-6257A33CC375}"/>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F5C6DD29-D129-B697-2F6E-9434E2385FC6}"/>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5B4B2667-7E9F-1217-EDBE-34F29B0ED4B1}"/>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CE94F254-827C-3F54-6ADF-5C2C9E0FE01F}"/>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D15A3014-3EDC-5815-69CB-354CC5107F17}"/>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C32ED1AF-C64D-B4A4-4698-3A47DFD401CB}"/>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7850B9BF-EF57-11A6-492A-9D0DC6B9F1E5}"/>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E2E1961A-CA4B-9B54-3EB6-3ED8303FA5F7}"/>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27F28A10-14CB-25A2-ACE4-82FD8D38F4C6}"/>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83511425-F45B-2E46-9B4D-C4AC3498492E}"/>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A0B69B7B-5815-CBBE-4C24-DDDCE2082BD4}"/>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24E143B-3E38-4266-535B-8FB316DA2363}"/>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EDEAB550-F357-D0B4-8144-1E02A21491F3}"/>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C16A554E-A100-39DD-E401-9E8CEEB7CE88}"/>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6511EB3D-BC00-BFBF-9426-2EFBC3830D3E}"/>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36CE501C-5073-E3E8-74F9-4F40FCB289E1}"/>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9D038577-FCC7-0ED9-B93D-DCA772EDBEFF}"/>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0E8C9F8B-07ED-7479-2655-963B1FF42F7E}"/>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04E327E0-65AA-D805-8630-17E1045E6AB9}"/>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CB203055-88FA-DE4D-3878-CB4A9E23194C}"/>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83A377D5-FAE6-D528-3B3D-E314612E84CF}"/>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F9153F54-5BE7-B678-7F0E-5AAF96D6B164}"/>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9A1AE1DC-3F31-D630-C46E-B4ED3A89DBB1}"/>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2E3F5D61-7B33-13F0-C50F-F0F1D52FB348}"/>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9F5999A9-8119-F802-22F1-ACA564C07B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700F27EB-9490-5B29-335E-B4112FE78022}"/>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36D544E1-50F3-0577-9BF1-789C0F1DDC34}"/>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E07D2ADB-DDDD-47C1-581E-2FEB15C03BFB}"/>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8C7A6934-5F98-9FF4-5DE6-E8F6E5FD8369}"/>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Exercises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45502C70-0740-AE29-8E7E-1D17E2F4B685}"/>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AF8CEBD2-C9DF-F192-97EB-FE3C0C0E6280}"/>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ADF2AB63-CAFA-288D-42FE-B3A155BC9D1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3FECAB0-8537-6BE4-6024-6F216D8986B2}"/>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658A520-6CF5-A6C0-DD9C-183F43AF8D4C}"/>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0FB72833-3A1A-C9A3-BA1C-FFCF0450DC45}"/>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01EAF33C-221D-03B0-8C02-1598A04E80D4}"/>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6E13B084-0A39-5894-D387-30F3BA799F93}"/>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BAF0C7C6-D6DB-9134-C666-E9DF1DBACA6B}"/>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BB7BD7E8-0EE7-ECA4-A3D0-8E914FA30E6F}"/>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5AE285B9-67C2-31B5-ACBE-93714EE27D96}"/>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0148D8DF-4D90-2001-E8BC-3397B1634BEB}"/>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id="{A44742A3-D2F3-89E9-85C6-7C94642BA21C}"/>
              </a:ext>
            </a:extLst>
          </p:cNvPr>
          <p:cNvSpPr txBox="1"/>
          <p:nvPr/>
        </p:nvSpPr>
        <p:spPr>
          <a:xfrm>
            <a:off x="490704" y="1199503"/>
            <a:ext cx="6093724" cy="3416320"/>
          </a:xfrm>
          <a:prstGeom prst="rect">
            <a:avLst/>
          </a:prstGeom>
          <a:noFill/>
        </p:spPr>
        <p:txBody>
          <a:bodyPr wrap="square">
            <a:spAutoFit/>
          </a:bodyPr>
          <a:lstStyle/>
          <a:p>
            <a:pPr algn="just"/>
            <a:r>
              <a:rPr lang="en-GB" sz="3600" dirty="0">
                <a:solidFill>
                  <a:srgbClr val="002060"/>
                </a:solidFill>
                <a:effectLst/>
                <a:latin typeface="+mj-lt"/>
                <a:ea typeface="Aptos" panose="020B0004020202020204" pitchFamily="34" charset="0"/>
              </a:rPr>
              <a:t>The lessee shall effectuate monthly rental payments to the lessor in strict accordance with the financial stipulations enshrined within the contractual framework. </a:t>
            </a:r>
            <a:endParaRPr lang="en-GB" sz="3600" dirty="0">
              <a:solidFill>
                <a:srgbClr val="002060"/>
              </a:solidFill>
              <a:latin typeface="+mj-lt"/>
            </a:endParaRPr>
          </a:p>
        </p:txBody>
      </p:sp>
      <p:sp>
        <p:nvSpPr>
          <p:cNvPr id="2" name="TextBox 1">
            <a:extLst>
              <a:ext uri="{FF2B5EF4-FFF2-40B4-BE49-F238E27FC236}">
                <a16:creationId xmlns:a16="http://schemas.microsoft.com/office/drawing/2014/main" id="{FE065576-32AC-BEC2-6B87-4645ED9D0033}"/>
              </a:ext>
            </a:extLst>
          </p:cNvPr>
          <p:cNvSpPr txBox="1"/>
          <p:nvPr/>
        </p:nvSpPr>
        <p:spPr>
          <a:xfrm>
            <a:off x="7498586" y="1452765"/>
            <a:ext cx="4294353" cy="1200329"/>
          </a:xfrm>
          <a:prstGeom prst="rect">
            <a:avLst/>
          </a:prstGeom>
          <a:noFill/>
        </p:spPr>
        <p:txBody>
          <a:bodyPr wrap="square">
            <a:spAutoFit/>
          </a:bodyPr>
          <a:lstStyle/>
          <a:p>
            <a:r>
              <a:rPr lang="en-GB" sz="1800" b="1" dirty="0">
                <a:solidFill>
                  <a:srgbClr val="002060"/>
                </a:solidFill>
                <a:effectLst/>
                <a:latin typeface="+mj-lt"/>
                <a:ea typeface="Aptos" panose="020B0004020202020204" pitchFamily="34" charset="0"/>
              </a:rPr>
              <a:t>Contact me – John James McVeigh – for the free model answer: </a:t>
            </a:r>
          </a:p>
          <a:p>
            <a:endParaRPr lang="en-GB" dirty="0">
              <a:solidFill>
                <a:srgbClr val="002060"/>
              </a:solidFill>
              <a:latin typeface="+mj-lt"/>
              <a:ea typeface="Aptos" panose="020B0004020202020204" pitchFamily="34" charset="0"/>
            </a:endParaRPr>
          </a:p>
          <a:p>
            <a:r>
              <a:rPr lang="en-GB" sz="1800" dirty="0">
                <a:solidFill>
                  <a:srgbClr val="002060"/>
                </a:solidFill>
                <a:effectLst/>
                <a:latin typeface="+mj-lt"/>
                <a:ea typeface="Aptos" panose="020B0004020202020204" pitchFamily="34" charset="0"/>
                <a:hlinkClick r:id="rId6"/>
              </a:rPr>
              <a:t>james@36rules.com</a:t>
            </a:r>
            <a:r>
              <a:rPr lang="en-GB" sz="1800" dirty="0">
                <a:solidFill>
                  <a:srgbClr val="002060"/>
                </a:solidFill>
                <a:effectLst/>
                <a:latin typeface="+mj-lt"/>
                <a:ea typeface="Aptos" panose="020B0004020202020204" pitchFamily="34" charset="0"/>
              </a:rPr>
              <a:t>  </a:t>
            </a:r>
            <a:endParaRPr lang="en-GB" dirty="0"/>
          </a:p>
        </p:txBody>
      </p:sp>
    </p:spTree>
    <p:extLst>
      <p:ext uri="{BB962C8B-B14F-4D97-AF65-F5344CB8AC3E}">
        <p14:creationId xmlns:p14="http://schemas.microsoft.com/office/powerpoint/2010/main" val="3857024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AACF08-5BCF-00AF-DD35-2ADC3B2334B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060EB75-BE87-013F-EF3B-18878E8E3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93470B-02FB-4973-8CAA-028BF31408D7}"/>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D91682-E0C2-877F-7C0F-CA5AD4AE6F7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4F10B63-4E2C-2710-1E18-6B61ED286413}"/>
              </a:ext>
            </a:extLst>
          </p:cNvPr>
          <p:cNvSpPr/>
          <p:nvPr/>
        </p:nvSpPr>
        <p:spPr>
          <a:xfrm>
            <a:off x="1038879" y="1377536"/>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C4C255C-F340-F6A4-DB7B-9844A325F740}"/>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3A60C2-1FC3-AA29-3410-3B5ECF6DA25B}"/>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B5CB4C-07D5-46F0-1EF6-C4B7FE3D4A7E}"/>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2881A0C-38C6-C7D8-2B5D-D6B095077F78}"/>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0DFC21D-1435-AE56-3B18-B4B9A8C64AB7}"/>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C3CD80-5121-F96B-FDF9-2E440926CD13}"/>
              </a:ext>
            </a:extLst>
          </p:cNvPr>
          <p:cNvSpPr/>
          <p:nvPr/>
        </p:nvSpPr>
        <p:spPr>
          <a:xfrm>
            <a:off x="1399354" y="181549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A754FE4-A40A-6AF1-28FB-62F71F6128FD}"/>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CFE5FDC-72AA-6A27-749F-F03A13A8E8BA}"/>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53D7CE7-F47C-45A4-66E0-2CAF10C75816}"/>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DF6ACC3-D02B-CD48-961D-B2B972A2FC77}"/>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02BE741-8723-FEBE-63FD-2BE5A7474CC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D0F20E-89A1-130D-9145-736557D0320B}"/>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7E2EB94-ABA7-924D-B038-72D4599D7861}"/>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17D2965-5967-3680-2F22-13B76431B931}"/>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F19CCA9-5869-C92C-A261-95E6C78A0CB0}"/>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321F8E5-C3D2-35A9-9D2F-2A4476C2C1F3}"/>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3D293DF-E614-95A4-0FD5-3EF56F67A4F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7F5CDEC-3D36-CF9E-1ECD-FA27A7335A4A}"/>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53F3783-A92B-C622-FEDA-77CA2ED5428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704D93A-6D94-8EA7-B271-B7ED8F34695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A8DF772-408D-A568-6A8B-91C9703D6071}"/>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294CAA5-C0B8-ADF5-F9AD-96C47ACC3D9E}"/>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56A356D-0018-E29E-9672-48B966CB241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88A9F9F-69EF-9010-C0EC-14637AB50893}"/>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01C3D4B-A558-8379-A535-55992598B88E}"/>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AEFF15C-11D5-618C-535F-AD0C6E23277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BD19F98-D219-C7D0-6FCB-7F0E86B436CB}"/>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599A25-A71A-53FB-9873-C75B99BF7D2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FB959D9-0860-67B0-22BB-DC56E275628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0A5775E-7363-EFEC-9AA8-6A0CD248F3F9}"/>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CA38CF9-5CB4-96F3-4095-9216BCA2090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5D2CC7A-4A98-7F46-EE5B-C5316FEAA7FE}"/>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992E3DC-B9E4-3CAE-48B9-C1DF51E10FCE}"/>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91EC59E9-D34C-D19B-2FBB-9F7B5ECE02F2}"/>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DB3F368-745D-4518-EBCD-6D45C3354EB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B23A1F-B995-3448-5537-1E46AA92265D}"/>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D084333-C247-14BF-B258-4193A79700CF}"/>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CA145E3-7A07-B630-6197-79FD0F87254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DDAD3BD-1A20-DF35-75FE-2067147EBDA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14B24CF-59A0-8EFC-5275-A9108DCAA85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B44F8E5-531C-9EC2-ABA2-11ABA3B9D51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2543C33-708A-27CA-6BF7-1A1850EC9A6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84D4051-D0A8-782E-4170-4E9CB3CCCE71}"/>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C5C8D1E-5DE2-A7DC-D1C6-15830E9A3ACC}"/>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240EB14-6994-A55A-56A0-CF9F0EACF78D}"/>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57D011F-8659-4282-3E35-84739F40E584}"/>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E0E8153-3443-40BC-4851-F7AA787AC40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5AEEF21-CF28-412E-15E0-6CF3A1DE5B3A}"/>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48BF600-7C48-C6C8-3A24-DBBC14064DBA}"/>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51C907D-8C69-3A0E-AD83-AB1D281F3CF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092A526-41FA-6B12-EE49-8D053F45091B}"/>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C1BD46A-0BFD-40A4-B7EF-D1062E8EBE6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DA27CB8-F5EB-3A26-5DB5-516B5CA0C88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7DF873E-B785-7053-6DB3-D6AB102C4A7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147ACE1-4442-7B20-9DF2-7FF1BE104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913761AD-512F-7B20-6372-B5C3D234458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203DB83-72BE-F757-92B0-D3FF7F9E288D}"/>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5. The Babushka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61802A4-D10A-F812-A874-D68B7D00B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80" y="1377537"/>
            <a:ext cx="5336965" cy="3785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7" name="Rectangle 66">
            <a:extLst>
              <a:ext uri="{FF2B5EF4-FFF2-40B4-BE49-F238E27FC236}">
                <a16:creationId xmlns:a16="http://schemas.microsoft.com/office/drawing/2014/main" id="{678A9406-7ADB-0954-BEB1-D8CD8BF9F058}"/>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B193F99-A5F5-9851-4B73-7EBFB3D13D6E}"/>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B1E000C-C0DD-72D7-FD02-392ACEC7E5A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632A5C7-6756-43FE-75CF-B1BEA237457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09FAC1-903A-8165-F708-132A3E7EEBD7}"/>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D58716E-A6A3-6F48-B36D-4EDFDEAEBC0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1C6CBE7-0642-9CB2-AA9D-BE29D44137CC}"/>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13A5365-56F4-2015-D865-9BED49AA78A0}"/>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9D98DAF-63C7-0421-A933-7C3EF5CF4AD1}"/>
              </a:ext>
            </a:extLst>
          </p:cNvPr>
          <p:cNvSpPr/>
          <p:nvPr/>
        </p:nvSpPr>
        <p:spPr>
          <a:xfrm>
            <a:off x="1257355" y="1623027"/>
            <a:ext cx="4935943" cy="33919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a:extLst>
              <a:ext uri="{FF2B5EF4-FFF2-40B4-BE49-F238E27FC236}">
                <a16:creationId xmlns:a16="http://schemas.microsoft.com/office/drawing/2014/main" id="{C96042BA-DB17-F085-3B1F-5BA34F80FBF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8465" y="1272056"/>
            <a:ext cx="5423036" cy="3850949"/>
          </a:xfrm>
          <a:prstGeom prst="rect">
            <a:avLst/>
          </a:prstGeom>
          <a:noFill/>
          <a:ln>
            <a:noFill/>
          </a:ln>
        </p:spPr>
      </p:pic>
      <p:sp>
        <p:nvSpPr>
          <p:cNvPr id="70" name="Rectangle 69">
            <a:extLst>
              <a:ext uri="{FF2B5EF4-FFF2-40B4-BE49-F238E27FC236}">
                <a16:creationId xmlns:a16="http://schemas.microsoft.com/office/drawing/2014/main" id="{0904A433-AB66-A1A7-EE69-009B7FB69973}"/>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26082B2A-346D-E164-3954-D505DE1E5FAE}"/>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3D78217A-C7A6-86BB-C3AB-E384809DBED5}"/>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85" name="Rectangle 84">
            <a:extLst>
              <a:ext uri="{FF2B5EF4-FFF2-40B4-BE49-F238E27FC236}">
                <a16:creationId xmlns:a16="http://schemas.microsoft.com/office/drawing/2014/main" id="{31B26914-FF72-1BD9-E003-A71AF7152494}"/>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624948E0-85E3-E36B-EFD3-77B21B6963CE}"/>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D908BFE0-F39A-E4C6-3D57-8D43E3D883E5}"/>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05/36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43FF6F83-F02C-54CD-AC7D-BA096FFEEF3C}"/>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59054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2"/>
          <a:stretch>
            <a:fillRect/>
          </a:stretch>
        </p:blipFill>
        <p:spPr>
          <a:xfrm>
            <a:off x="7381875" y="3395742"/>
            <a:ext cx="698435" cy="3462257"/>
          </a:xfrm>
          <a:prstGeom prst="rect">
            <a:avLst/>
          </a:prstGeom>
        </p:spPr>
      </p:pic>
      <p:sp>
        <p:nvSpPr>
          <p:cNvPr id="10" name="Rectangle 9">
            <a:extLst>
              <a:ext uri="{FF2B5EF4-FFF2-40B4-BE49-F238E27FC236}">
                <a16:creationId xmlns:a16="http://schemas.microsoft.com/office/drawing/2014/main" id="{AF1281D7-5384-68F1-0C09-BFFD13617CDB}"/>
              </a:ext>
            </a:extLst>
          </p:cNvPr>
          <p:cNvSpPr/>
          <p:nvPr/>
        </p:nvSpPr>
        <p:spPr>
          <a:xfrm>
            <a:off x="9067017" y="520178"/>
            <a:ext cx="3124983"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038046D7-092D-1093-EED4-844B746284C3}"/>
              </a:ext>
            </a:extLst>
          </p:cNvPr>
          <p:cNvPicPr>
            <a:picLocks noChangeAspect="1"/>
          </p:cNvPicPr>
          <p:nvPr/>
        </p:nvPicPr>
        <p:blipFill>
          <a:blip r:embed="rId2"/>
          <a:stretch>
            <a:fillRect/>
          </a:stretch>
        </p:blipFill>
        <p:spPr>
          <a:xfrm>
            <a:off x="9067017" y="1"/>
            <a:ext cx="698435" cy="1028008"/>
          </a:xfrm>
          <a:prstGeom prst="rect">
            <a:avLst/>
          </a:prstGeom>
        </p:spPr>
      </p:pic>
      <p:pic>
        <p:nvPicPr>
          <p:cNvPr id="5" name="Рисунок 3">
            <a:extLst>
              <a:ext uri="{FF2B5EF4-FFF2-40B4-BE49-F238E27FC236}">
                <a16:creationId xmlns:a16="http://schemas.microsoft.com/office/drawing/2014/main" id="{2B9C9B4F-1620-08EB-C3DE-4D8C0E109B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122" r="49295" b="60320"/>
          <a:stretch/>
        </p:blipFill>
        <p:spPr>
          <a:xfrm>
            <a:off x="139620" y="19787"/>
            <a:ext cx="3234613" cy="681135"/>
          </a:xfrm>
          <a:prstGeom prst="rect">
            <a:avLst/>
          </a:prstGeom>
        </p:spPr>
      </p:pic>
      <p:sp>
        <p:nvSpPr>
          <p:cNvPr id="7" name="Rectangle 6">
            <a:extLst>
              <a:ext uri="{FF2B5EF4-FFF2-40B4-BE49-F238E27FC236}">
                <a16:creationId xmlns:a16="http://schemas.microsoft.com/office/drawing/2014/main" id="{0CB0AD64-9886-EAD3-46BA-77C7A14C741A}"/>
              </a:ext>
            </a:extLst>
          </p:cNvPr>
          <p:cNvSpPr/>
          <p:nvPr/>
        </p:nvSpPr>
        <p:spPr>
          <a:xfrm>
            <a:off x="1" y="5824546"/>
            <a:ext cx="8080310" cy="1028008"/>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62C1E1E7-BE0F-ECAA-6250-CF422BA3928C}"/>
              </a:ext>
            </a:extLst>
          </p:cNvPr>
          <p:cNvPicPr>
            <a:picLocks noChangeAspect="1"/>
          </p:cNvPicPr>
          <p:nvPr/>
        </p:nvPicPr>
        <p:blipFill>
          <a:blip r:embed="rId2"/>
          <a:stretch>
            <a:fillRect/>
          </a:stretch>
        </p:blipFill>
        <p:spPr>
          <a:xfrm>
            <a:off x="7381875" y="1"/>
            <a:ext cx="2383577" cy="1028008"/>
          </a:xfrm>
          <a:prstGeom prst="rect">
            <a:avLst/>
          </a:prstGeom>
        </p:spPr>
      </p:pic>
      <p:sp>
        <p:nvSpPr>
          <p:cNvPr id="15" name="Rectangle 14">
            <a:extLst>
              <a:ext uri="{FF2B5EF4-FFF2-40B4-BE49-F238E27FC236}">
                <a16:creationId xmlns:a16="http://schemas.microsoft.com/office/drawing/2014/main" id="{D967BD66-8E36-B5E5-50FA-F33C80E5C360}"/>
              </a:ext>
            </a:extLst>
          </p:cNvPr>
          <p:cNvSpPr/>
          <p:nvPr/>
        </p:nvSpPr>
        <p:spPr>
          <a:xfrm>
            <a:off x="8434873" y="1397507"/>
            <a:ext cx="849085" cy="1845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3C5F612E-A126-9CE7-2BBB-4224CE4EE6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7" name="Rectangle 16">
            <a:extLst>
              <a:ext uri="{FF2B5EF4-FFF2-40B4-BE49-F238E27FC236}">
                <a16:creationId xmlns:a16="http://schemas.microsoft.com/office/drawing/2014/main" id="{98AA88D3-F567-826C-41E4-D4592C718A65}"/>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C476359E-FB54-2B05-2191-BD3E549648ED}"/>
              </a:ext>
            </a:extLst>
          </p:cNvPr>
          <p:cNvSpPr txBox="1"/>
          <p:nvPr/>
        </p:nvSpPr>
        <p:spPr>
          <a:xfrm>
            <a:off x="7656455" y="1489802"/>
            <a:ext cx="4217994" cy="1354217"/>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a:t>
            </a:r>
          </a:p>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of Legal Writing &amp; Their Pictograms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E4863C1F-9D21-FBFC-F07C-30A66E328DE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288" y="644128"/>
            <a:ext cx="1013928" cy="720000"/>
          </a:xfrm>
          <a:prstGeom prst="rect">
            <a:avLst/>
          </a:prstGeom>
          <a:solidFill>
            <a:schemeClr val="bg1"/>
          </a:solidFill>
          <a:ln>
            <a:solidFill>
              <a:srgbClr val="352664"/>
            </a:solidFill>
          </a:ln>
        </p:spPr>
      </p:pic>
      <p:pic>
        <p:nvPicPr>
          <p:cNvPr id="12" name="Picture 11">
            <a:extLst>
              <a:ext uri="{FF2B5EF4-FFF2-40B4-BE49-F238E27FC236}">
                <a16:creationId xmlns:a16="http://schemas.microsoft.com/office/drawing/2014/main" id="{B179E65F-F4C7-5254-03F0-A6D18FE99B86}"/>
              </a:ext>
            </a:extLst>
          </p:cNvPr>
          <p:cNvPicPr>
            <a:picLocks noChangeAspect="1"/>
          </p:cNvPicPr>
          <p:nvPr/>
        </p:nvPicPr>
        <p:blipFill>
          <a:blip r:embed="rId6"/>
          <a:stretch>
            <a:fillRect/>
          </a:stretch>
        </p:blipFill>
        <p:spPr>
          <a:xfrm>
            <a:off x="1353450" y="644128"/>
            <a:ext cx="1014040" cy="720000"/>
          </a:xfrm>
          <a:prstGeom prst="rect">
            <a:avLst/>
          </a:prstGeom>
          <a:solidFill>
            <a:schemeClr val="bg1"/>
          </a:solidFill>
          <a:ln>
            <a:solidFill>
              <a:srgbClr val="352664"/>
            </a:solidFill>
          </a:ln>
          <a:effectLst/>
        </p:spPr>
      </p:pic>
      <p:pic>
        <p:nvPicPr>
          <p:cNvPr id="13" name="Picture 12">
            <a:extLst>
              <a:ext uri="{FF2B5EF4-FFF2-40B4-BE49-F238E27FC236}">
                <a16:creationId xmlns:a16="http://schemas.microsoft.com/office/drawing/2014/main" id="{76E5EDA4-E980-1401-D20D-F8C90370D2D1}"/>
              </a:ext>
            </a:extLst>
          </p:cNvPr>
          <p:cNvPicPr>
            <a:picLocks noChangeAspect="1"/>
          </p:cNvPicPr>
          <p:nvPr/>
        </p:nvPicPr>
        <p:blipFill>
          <a:blip r:embed="rId7"/>
          <a:stretch>
            <a:fillRect/>
          </a:stretch>
        </p:blipFill>
        <p:spPr>
          <a:xfrm>
            <a:off x="2566724" y="644128"/>
            <a:ext cx="1014040" cy="720000"/>
          </a:xfrm>
          <a:prstGeom prst="rect">
            <a:avLst/>
          </a:prstGeom>
          <a:solidFill>
            <a:schemeClr val="bg1"/>
          </a:solidFill>
          <a:ln>
            <a:solidFill>
              <a:srgbClr val="352664"/>
            </a:solidFill>
          </a:ln>
          <a:effectLst/>
        </p:spPr>
      </p:pic>
      <p:pic>
        <p:nvPicPr>
          <p:cNvPr id="14" name="Picture 13">
            <a:extLst>
              <a:ext uri="{FF2B5EF4-FFF2-40B4-BE49-F238E27FC236}">
                <a16:creationId xmlns:a16="http://schemas.microsoft.com/office/drawing/2014/main" id="{4BF15E8D-8760-38C5-C2A6-E172C3F72D8E}"/>
              </a:ext>
            </a:extLst>
          </p:cNvPr>
          <p:cNvPicPr>
            <a:picLocks noChangeAspect="1"/>
          </p:cNvPicPr>
          <p:nvPr/>
        </p:nvPicPr>
        <p:blipFill>
          <a:blip r:embed="rId8"/>
          <a:stretch>
            <a:fillRect/>
          </a:stretch>
        </p:blipFill>
        <p:spPr>
          <a:xfrm>
            <a:off x="3766789" y="644128"/>
            <a:ext cx="1014040" cy="720000"/>
          </a:xfrm>
          <a:prstGeom prst="rect">
            <a:avLst/>
          </a:prstGeom>
          <a:solidFill>
            <a:schemeClr val="bg1"/>
          </a:solidFill>
          <a:ln>
            <a:solidFill>
              <a:srgbClr val="352664"/>
            </a:solidFill>
          </a:ln>
        </p:spPr>
      </p:pic>
      <p:pic>
        <p:nvPicPr>
          <p:cNvPr id="19" name="Picture 18">
            <a:extLst>
              <a:ext uri="{FF2B5EF4-FFF2-40B4-BE49-F238E27FC236}">
                <a16:creationId xmlns:a16="http://schemas.microsoft.com/office/drawing/2014/main" id="{80A378D0-E81F-20DB-D19D-9876EE79F4AD}"/>
              </a:ext>
            </a:extLst>
          </p:cNvPr>
          <p:cNvPicPr>
            <a:picLocks noChangeAspect="1"/>
          </p:cNvPicPr>
          <p:nvPr/>
        </p:nvPicPr>
        <p:blipFill>
          <a:blip r:embed="rId9"/>
          <a:stretch>
            <a:fillRect/>
          </a:stretch>
        </p:blipFill>
        <p:spPr>
          <a:xfrm>
            <a:off x="4985046" y="644128"/>
            <a:ext cx="1014040" cy="720000"/>
          </a:xfrm>
          <a:prstGeom prst="rect">
            <a:avLst/>
          </a:prstGeom>
          <a:solidFill>
            <a:schemeClr val="bg1"/>
          </a:solidFill>
          <a:ln>
            <a:solidFill>
              <a:srgbClr val="352664"/>
            </a:solidFill>
          </a:ln>
        </p:spPr>
      </p:pic>
      <p:pic>
        <p:nvPicPr>
          <p:cNvPr id="20" name="Picture 19">
            <a:extLst>
              <a:ext uri="{FF2B5EF4-FFF2-40B4-BE49-F238E27FC236}">
                <a16:creationId xmlns:a16="http://schemas.microsoft.com/office/drawing/2014/main" id="{E08488BF-588A-8C13-3031-E5485DC5CDA4}"/>
              </a:ext>
            </a:extLst>
          </p:cNvPr>
          <p:cNvPicPr>
            <a:picLocks noChangeAspect="1"/>
          </p:cNvPicPr>
          <p:nvPr/>
        </p:nvPicPr>
        <p:blipFill>
          <a:blip r:embed="rId10"/>
          <a:stretch>
            <a:fillRect/>
          </a:stretch>
        </p:blipFill>
        <p:spPr>
          <a:xfrm>
            <a:off x="6188625" y="644128"/>
            <a:ext cx="1014040" cy="720000"/>
          </a:xfrm>
          <a:prstGeom prst="rect">
            <a:avLst/>
          </a:prstGeom>
          <a:solidFill>
            <a:schemeClr val="bg1"/>
          </a:solidFill>
          <a:ln>
            <a:solidFill>
              <a:srgbClr val="352664"/>
            </a:solidFill>
          </a:ln>
          <a:effectLst/>
        </p:spPr>
      </p:pic>
      <p:pic>
        <p:nvPicPr>
          <p:cNvPr id="21" name="Picture 20">
            <a:extLst>
              <a:ext uri="{FF2B5EF4-FFF2-40B4-BE49-F238E27FC236}">
                <a16:creationId xmlns:a16="http://schemas.microsoft.com/office/drawing/2014/main" id="{8C651E55-80D8-15A0-1233-4B5D4ADBD99F}"/>
              </a:ext>
            </a:extLst>
          </p:cNvPr>
          <p:cNvPicPr>
            <a:picLocks noChangeAspect="1"/>
          </p:cNvPicPr>
          <p:nvPr/>
        </p:nvPicPr>
        <p:blipFill>
          <a:blip r:embed="rId11"/>
          <a:stretch>
            <a:fillRect/>
          </a:stretch>
        </p:blipFill>
        <p:spPr>
          <a:xfrm>
            <a:off x="140288" y="1525304"/>
            <a:ext cx="1014040" cy="720000"/>
          </a:xfrm>
          <a:prstGeom prst="rect">
            <a:avLst/>
          </a:prstGeom>
          <a:ln>
            <a:solidFill>
              <a:srgbClr val="352664"/>
            </a:solidFill>
          </a:ln>
        </p:spPr>
      </p:pic>
      <p:pic>
        <p:nvPicPr>
          <p:cNvPr id="22" name="Picture 21">
            <a:extLst>
              <a:ext uri="{FF2B5EF4-FFF2-40B4-BE49-F238E27FC236}">
                <a16:creationId xmlns:a16="http://schemas.microsoft.com/office/drawing/2014/main" id="{4A481B86-9841-4655-77AF-75ACA6C70872}"/>
              </a:ext>
            </a:extLst>
          </p:cNvPr>
          <p:cNvPicPr>
            <a:picLocks noChangeAspect="1"/>
          </p:cNvPicPr>
          <p:nvPr/>
        </p:nvPicPr>
        <p:blipFill>
          <a:blip r:embed="rId12"/>
          <a:stretch>
            <a:fillRect/>
          </a:stretch>
        </p:blipFill>
        <p:spPr>
          <a:xfrm>
            <a:off x="1353450" y="1525304"/>
            <a:ext cx="1014040" cy="720000"/>
          </a:xfrm>
          <a:prstGeom prst="rect">
            <a:avLst/>
          </a:prstGeom>
          <a:ln>
            <a:solidFill>
              <a:srgbClr val="352664"/>
            </a:solidFill>
          </a:ln>
        </p:spPr>
      </p:pic>
      <p:pic>
        <p:nvPicPr>
          <p:cNvPr id="23" name="Picture 22">
            <a:extLst>
              <a:ext uri="{FF2B5EF4-FFF2-40B4-BE49-F238E27FC236}">
                <a16:creationId xmlns:a16="http://schemas.microsoft.com/office/drawing/2014/main" id="{95AB9D4E-8041-CFA7-5BEE-A809088CDA1D}"/>
              </a:ext>
            </a:extLst>
          </p:cNvPr>
          <p:cNvPicPr>
            <a:picLocks noChangeAspect="1"/>
          </p:cNvPicPr>
          <p:nvPr/>
        </p:nvPicPr>
        <p:blipFill>
          <a:blip r:embed="rId13"/>
          <a:stretch>
            <a:fillRect/>
          </a:stretch>
        </p:blipFill>
        <p:spPr>
          <a:xfrm>
            <a:off x="2566724" y="1528388"/>
            <a:ext cx="1014040" cy="720000"/>
          </a:xfrm>
          <a:prstGeom prst="rect">
            <a:avLst/>
          </a:prstGeom>
          <a:ln>
            <a:solidFill>
              <a:srgbClr val="352664"/>
            </a:solidFill>
          </a:ln>
          <a:effectLst/>
        </p:spPr>
      </p:pic>
      <p:pic>
        <p:nvPicPr>
          <p:cNvPr id="24" name="Picture 23">
            <a:extLst>
              <a:ext uri="{FF2B5EF4-FFF2-40B4-BE49-F238E27FC236}">
                <a16:creationId xmlns:a16="http://schemas.microsoft.com/office/drawing/2014/main" id="{7430098E-4DF5-5FA6-DB62-D92C2C8F4CD5}"/>
              </a:ext>
            </a:extLst>
          </p:cNvPr>
          <p:cNvPicPr>
            <a:picLocks noChangeAspect="1"/>
          </p:cNvPicPr>
          <p:nvPr/>
        </p:nvPicPr>
        <p:blipFill>
          <a:blip r:embed="rId14"/>
          <a:stretch>
            <a:fillRect/>
          </a:stretch>
        </p:blipFill>
        <p:spPr>
          <a:xfrm>
            <a:off x="3766789" y="1525304"/>
            <a:ext cx="1014040" cy="720000"/>
          </a:xfrm>
          <a:prstGeom prst="rect">
            <a:avLst/>
          </a:prstGeom>
          <a:ln>
            <a:solidFill>
              <a:schemeClr val="tx1"/>
            </a:solidFill>
          </a:ln>
        </p:spPr>
      </p:pic>
      <p:pic>
        <p:nvPicPr>
          <p:cNvPr id="25" name="Picture 24">
            <a:extLst>
              <a:ext uri="{FF2B5EF4-FFF2-40B4-BE49-F238E27FC236}">
                <a16:creationId xmlns:a16="http://schemas.microsoft.com/office/drawing/2014/main" id="{BA65C819-E356-4F98-415D-8427AFA94A4B}"/>
              </a:ext>
            </a:extLst>
          </p:cNvPr>
          <p:cNvPicPr>
            <a:picLocks noChangeAspect="1"/>
          </p:cNvPicPr>
          <p:nvPr/>
        </p:nvPicPr>
        <p:blipFill>
          <a:blip r:embed="rId15"/>
          <a:stretch>
            <a:fillRect/>
          </a:stretch>
        </p:blipFill>
        <p:spPr>
          <a:xfrm>
            <a:off x="4993160" y="1525304"/>
            <a:ext cx="1014040" cy="720000"/>
          </a:xfrm>
          <a:prstGeom prst="rect">
            <a:avLst/>
          </a:prstGeom>
          <a:ln>
            <a:solidFill>
              <a:srgbClr val="352664"/>
            </a:solidFill>
          </a:ln>
          <a:effectLst/>
        </p:spPr>
      </p:pic>
      <p:pic>
        <p:nvPicPr>
          <p:cNvPr id="26" name="Picture 25">
            <a:extLst>
              <a:ext uri="{FF2B5EF4-FFF2-40B4-BE49-F238E27FC236}">
                <a16:creationId xmlns:a16="http://schemas.microsoft.com/office/drawing/2014/main" id="{4AD14CD6-2C42-9911-89FB-E68DF521268B}"/>
              </a:ext>
            </a:extLst>
          </p:cNvPr>
          <p:cNvPicPr>
            <a:picLocks noChangeAspect="1"/>
          </p:cNvPicPr>
          <p:nvPr/>
        </p:nvPicPr>
        <p:blipFill>
          <a:blip r:embed="rId16"/>
          <a:stretch>
            <a:fillRect/>
          </a:stretch>
        </p:blipFill>
        <p:spPr>
          <a:xfrm>
            <a:off x="6188625" y="1525304"/>
            <a:ext cx="1014040" cy="720000"/>
          </a:xfrm>
          <a:prstGeom prst="rect">
            <a:avLst/>
          </a:prstGeom>
          <a:ln>
            <a:solidFill>
              <a:srgbClr val="352664"/>
            </a:solidFill>
          </a:ln>
        </p:spPr>
      </p:pic>
      <p:pic>
        <p:nvPicPr>
          <p:cNvPr id="27" name="Picture 26">
            <a:extLst>
              <a:ext uri="{FF2B5EF4-FFF2-40B4-BE49-F238E27FC236}">
                <a16:creationId xmlns:a16="http://schemas.microsoft.com/office/drawing/2014/main" id="{492076B1-8936-AFFD-0ECA-6B4D2FB9F22E}"/>
              </a:ext>
            </a:extLst>
          </p:cNvPr>
          <p:cNvPicPr>
            <a:picLocks noChangeAspect="1"/>
          </p:cNvPicPr>
          <p:nvPr/>
        </p:nvPicPr>
        <p:blipFill>
          <a:blip r:embed="rId17"/>
          <a:stretch>
            <a:fillRect/>
          </a:stretch>
        </p:blipFill>
        <p:spPr>
          <a:xfrm>
            <a:off x="140288" y="2422240"/>
            <a:ext cx="1014040" cy="720000"/>
          </a:xfrm>
          <a:prstGeom prst="rect">
            <a:avLst/>
          </a:prstGeom>
          <a:ln>
            <a:solidFill>
              <a:srgbClr val="352664"/>
            </a:solidFill>
          </a:ln>
        </p:spPr>
      </p:pic>
      <p:pic>
        <p:nvPicPr>
          <p:cNvPr id="28" name="Picture 27">
            <a:extLst>
              <a:ext uri="{FF2B5EF4-FFF2-40B4-BE49-F238E27FC236}">
                <a16:creationId xmlns:a16="http://schemas.microsoft.com/office/drawing/2014/main" id="{9AF6FB1A-D7EB-AAA4-3050-278B6C5DE5BA}"/>
              </a:ext>
            </a:extLst>
          </p:cNvPr>
          <p:cNvPicPr>
            <a:picLocks noChangeAspect="1"/>
          </p:cNvPicPr>
          <p:nvPr/>
        </p:nvPicPr>
        <p:blipFill>
          <a:blip r:embed="rId18"/>
          <a:stretch>
            <a:fillRect/>
          </a:stretch>
        </p:blipFill>
        <p:spPr>
          <a:xfrm>
            <a:off x="1353450" y="2422240"/>
            <a:ext cx="1014040" cy="720000"/>
          </a:xfrm>
          <a:prstGeom prst="rect">
            <a:avLst/>
          </a:prstGeom>
          <a:ln>
            <a:solidFill>
              <a:srgbClr val="352664"/>
            </a:solidFill>
          </a:ln>
        </p:spPr>
      </p:pic>
      <p:pic>
        <p:nvPicPr>
          <p:cNvPr id="29" name="Picture 28">
            <a:extLst>
              <a:ext uri="{FF2B5EF4-FFF2-40B4-BE49-F238E27FC236}">
                <a16:creationId xmlns:a16="http://schemas.microsoft.com/office/drawing/2014/main" id="{AA7B3E14-6B5B-1F4A-4EE7-E9F2AEE64D37}"/>
              </a:ext>
            </a:extLst>
          </p:cNvPr>
          <p:cNvPicPr>
            <a:picLocks noChangeAspect="1"/>
          </p:cNvPicPr>
          <p:nvPr/>
        </p:nvPicPr>
        <p:blipFill>
          <a:blip r:embed="rId19"/>
          <a:stretch>
            <a:fillRect/>
          </a:stretch>
        </p:blipFill>
        <p:spPr>
          <a:xfrm>
            <a:off x="2566724" y="2427449"/>
            <a:ext cx="1014040" cy="720000"/>
          </a:xfrm>
          <a:prstGeom prst="rect">
            <a:avLst/>
          </a:prstGeom>
          <a:ln>
            <a:solidFill>
              <a:srgbClr val="352664"/>
            </a:solidFill>
          </a:ln>
          <a:effectLst/>
        </p:spPr>
      </p:pic>
      <p:pic>
        <p:nvPicPr>
          <p:cNvPr id="30" name="Picture 29">
            <a:extLst>
              <a:ext uri="{FF2B5EF4-FFF2-40B4-BE49-F238E27FC236}">
                <a16:creationId xmlns:a16="http://schemas.microsoft.com/office/drawing/2014/main" id="{F62A6536-A0E5-38C3-218B-F7D2441C8742}"/>
              </a:ext>
            </a:extLst>
          </p:cNvPr>
          <p:cNvPicPr>
            <a:picLocks noChangeAspect="1"/>
          </p:cNvPicPr>
          <p:nvPr/>
        </p:nvPicPr>
        <p:blipFill>
          <a:blip r:embed="rId20"/>
          <a:stretch>
            <a:fillRect/>
          </a:stretch>
        </p:blipFill>
        <p:spPr>
          <a:xfrm>
            <a:off x="3779886" y="2427523"/>
            <a:ext cx="1014040" cy="720000"/>
          </a:xfrm>
          <a:prstGeom prst="rect">
            <a:avLst/>
          </a:prstGeom>
          <a:ln>
            <a:solidFill>
              <a:srgbClr val="352664"/>
            </a:solidFill>
          </a:ln>
        </p:spPr>
      </p:pic>
      <p:pic>
        <p:nvPicPr>
          <p:cNvPr id="31" name="Picture 30">
            <a:extLst>
              <a:ext uri="{FF2B5EF4-FFF2-40B4-BE49-F238E27FC236}">
                <a16:creationId xmlns:a16="http://schemas.microsoft.com/office/drawing/2014/main" id="{632AC97D-ED35-AC72-C0DC-79F2FEA6F621}"/>
              </a:ext>
            </a:extLst>
          </p:cNvPr>
          <p:cNvPicPr>
            <a:picLocks noChangeAspect="1"/>
          </p:cNvPicPr>
          <p:nvPr/>
        </p:nvPicPr>
        <p:blipFill>
          <a:blip r:embed="rId21"/>
          <a:stretch>
            <a:fillRect/>
          </a:stretch>
        </p:blipFill>
        <p:spPr>
          <a:xfrm>
            <a:off x="4993160" y="2422240"/>
            <a:ext cx="1014040" cy="720000"/>
          </a:xfrm>
          <a:prstGeom prst="rect">
            <a:avLst/>
          </a:prstGeom>
          <a:ln>
            <a:solidFill>
              <a:srgbClr val="352664"/>
            </a:solidFill>
          </a:ln>
        </p:spPr>
      </p:pic>
      <p:pic>
        <p:nvPicPr>
          <p:cNvPr id="32" name="Picture 31">
            <a:extLst>
              <a:ext uri="{FF2B5EF4-FFF2-40B4-BE49-F238E27FC236}">
                <a16:creationId xmlns:a16="http://schemas.microsoft.com/office/drawing/2014/main" id="{07BF8A0B-BFD8-3227-2C99-C5AFAC206148}"/>
              </a:ext>
            </a:extLst>
          </p:cNvPr>
          <p:cNvPicPr>
            <a:picLocks noChangeAspect="1"/>
          </p:cNvPicPr>
          <p:nvPr/>
        </p:nvPicPr>
        <p:blipFill>
          <a:blip r:embed="rId22"/>
          <a:stretch>
            <a:fillRect/>
          </a:stretch>
        </p:blipFill>
        <p:spPr>
          <a:xfrm>
            <a:off x="6188625" y="2427711"/>
            <a:ext cx="1014040" cy="720000"/>
          </a:xfrm>
          <a:prstGeom prst="rect">
            <a:avLst/>
          </a:prstGeom>
          <a:ln>
            <a:solidFill>
              <a:srgbClr val="352664"/>
            </a:solidFill>
          </a:ln>
        </p:spPr>
      </p:pic>
      <p:pic>
        <p:nvPicPr>
          <p:cNvPr id="33" name="Picture 32">
            <a:extLst>
              <a:ext uri="{FF2B5EF4-FFF2-40B4-BE49-F238E27FC236}">
                <a16:creationId xmlns:a16="http://schemas.microsoft.com/office/drawing/2014/main" id="{2EFB4B1A-098E-3F4E-40C5-8266B4BBA338}"/>
              </a:ext>
            </a:extLst>
          </p:cNvPr>
          <p:cNvPicPr>
            <a:picLocks noChangeAspect="1"/>
          </p:cNvPicPr>
          <p:nvPr/>
        </p:nvPicPr>
        <p:blipFill>
          <a:blip r:embed="rId23"/>
          <a:stretch>
            <a:fillRect/>
          </a:stretch>
        </p:blipFill>
        <p:spPr>
          <a:xfrm>
            <a:off x="140288" y="3314527"/>
            <a:ext cx="1014040" cy="720000"/>
          </a:xfrm>
          <a:prstGeom prst="rect">
            <a:avLst/>
          </a:prstGeom>
          <a:ln>
            <a:solidFill>
              <a:srgbClr val="352664"/>
            </a:solidFill>
          </a:ln>
        </p:spPr>
      </p:pic>
      <p:pic>
        <p:nvPicPr>
          <p:cNvPr id="34" name="Picture 33">
            <a:extLst>
              <a:ext uri="{FF2B5EF4-FFF2-40B4-BE49-F238E27FC236}">
                <a16:creationId xmlns:a16="http://schemas.microsoft.com/office/drawing/2014/main" id="{A72264F3-F839-E0E1-5AB3-9C0649285756}"/>
              </a:ext>
            </a:extLst>
          </p:cNvPr>
          <p:cNvPicPr>
            <a:picLocks noChangeAspect="1"/>
          </p:cNvPicPr>
          <p:nvPr/>
        </p:nvPicPr>
        <p:blipFill>
          <a:blip r:embed="rId24"/>
          <a:stretch>
            <a:fillRect/>
          </a:stretch>
        </p:blipFill>
        <p:spPr>
          <a:xfrm>
            <a:off x="1353450" y="3314527"/>
            <a:ext cx="1014040" cy="720000"/>
          </a:xfrm>
          <a:prstGeom prst="rect">
            <a:avLst/>
          </a:prstGeom>
          <a:ln>
            <a:solidFill>
              <a:srgbClr val="352664"/>
            </a:solidFill>
          </a:ln>
        </p:spPr>
      </p:pic>
      <p:pic>
        <p:nvPicPr>
          <p:cNvPr id="35" name="Picture 34">
            <a:extLst>
              <a:ext uri="{FF2B5EF4-FFF2-40B4-BE49-F238E27FC236}">
                <a16:creationId xmlns:a16="http://schemas.microsoft.com/office/drawing/2014/main" id="{7AEBFBC4-41A0-5812-D944-15F165B3150F}"/>
              </a:ext>
            </a:extLst>
          </p:cNvPr>
          <p:cNvPicPr>
            <a:picLocks noChangeAspect="1"/>
          </p:cNvPicPr>
          <p:nvPr/>
        </p:nvPicPr>
        <p:blipFill>
          <a:blip r:embed="rId25"/>
          <a:stretch>
            <a:fillRect/>
          </a:stretch>
        </p:blipFill>
        <p:spPr>
          <a:xfrm>
            <a:off x="2566612" y="3314527"/>
            <a:ext cx="1014040" cy="720000"/>
          </a:xfrm>
          <a:prstGeom prst="rect">
            <a:avLst/>
          </a:prstGeom>
          <a:ln>
            <a:solidFill>
              <a:srgbClr val="352664"/>
            </a:solidFill>
          </a:ln>
        </p:spPr>
      </p:pic>
      <p:pic>
        <p:nvPicPr>
          <p:cNvPr id="36" name="Picture 35">
            <a:extLst>
              <a:ext uri="{FF2B5EF4-FFF2-40B4-BE49-F238E27FC236}">
                <a16:creationId xmlns:a16="http://schemas.microsoft.com/office/drawing/2014/main" id="{FD17FC8B-1BC7-AC62-3116-01DA8B83FF01}"/>
              </a:ext>
            </a:extLst>
          </p:cNvPr>
          <p:cNvPicPr>
            <a:picLocks noChangeAspect="1"/>
          </p:cNvPicPr>
          <p:nvPr/>
        </p:nvPicPr>
        <p:blipFill>
          <a:blip r:embed="rId26"/>
          <a:stretch>
            <a:fillRect/>
          </a:stretch>
        </p:blipFill>
        <p:spPr>
          <a:xfrm>
            <a:off x="3779886" y="3314527"/>
            <a:ext cx="1014040" cy="720000"/>
          </a:xfrm>
          <a:prstGeom prst="rect">
            <a:avLst/>
          </a:prstGeom>
          <a:ln>
            <a:solidFill>
              <a:srgbClr val="352664"/>
            </a:solidFill>
          </a:ln>
        </p:spPr>
      </p:pic>
      <p:pic>
        <p:nvPicPr>
          <p:cNvPr id="37" name="Picture 36">
            <a:extLst>
              <a:ext uri="{FF2B5EF4-FFF2-40B4-BE49-F238E27FC236}">
                <a16:creationId xmlns:a16="http://schemas.microsoft.com/office/drawing/2014/main" id="{0403C6C7-8A05-654B-41B4-01E10551D63F}"/>
              </a:ext>
            </a:extLst>
          </p:cNvPr>
          <p:cNvPicPr>
            <a:picLocks noChangeAspect="1"/>
          </p:cNvPicPr>
          <p:nvPr/>
        </p:nvPicPr>
        <p:blipFill>
          <a:blip r:embed="rId27"/>
          <a:stretch>
            <a:fillRect/>
          </a:stretch>
        </p:blipFill>
        <p:spPr>
          <a:xfrm>
            <a:off x="5003301" y="3314527"/>
            <a:ext cx="1014040" cy="720000"/>
          </a:xfrm>
          <a:prstGeom prst="rect">
            <a:avLst/>
          </a:prstGeom>
          <a:ln>
            <a:solidFill>
              <a:srgbClr val="352664"/>
            </a:solidFill>
          </a:ln>
        </p:spPr>
      </p:pic>
      <p:pic>
        <p:nvPicPr>
          <p:cNvPr id="38" name="Picture 37">
            <a:extLst>
              <a:ext uri="{FF2B5EF4-FFF2-40B4-BE49-F238E27FC236}">
                <a16:creationId xmlns:a16="http://schemas.microsoft.com/office/drawing/2014/main" id="{6DF5FC97-B45F-955A-EDBF-6B7F770E2302}"/>
              </a:ext>
            </a:extLst>
          </p:cNvPr>
          <p:cNvPicPr>
            <a:picLocks noChangeAspect="1"/>
          </p:cNvPicPr>
          <p:nvPr/>
        </p:nvPicPr>
        <p:blipFill>
          <a:blip r:embed="rId28"/>
          <a:stretch>
            <a:fillRect/>
          </a:stretch>
        </p:blipFill>
        <p:spPr>
          <a:xfrm>
            <a:off x="6188625" y="3314527"/>
            <a:ext cx="1014040" cy="720000"/>
          </a:xfrm>
          <a:prstGeom prst="rect">
            <a:avLst/>
          </a:prstGeom>
          <a:ln>
            <a:solidFill>
              <a:srgbClr val="352664"/>
            </a:solidFill>
          </a:ln>
        </p:spPr>
      </p:pic>
      <p:pic>
        <p:nvPicPr>
          <p:cNvPr id="39" name="Picture 38">
            <a:extLst>
              <a:ext uri="{FF2B5EF4-FFF2-40B4-BE49-F238E27FC236}">
                <a16:creationId xmlns:a16="http://schemas.microsoft.com/office/drawing/2014/main" id="{46488DB1-FDB5-B99F-639A-9922112E0603}"/>
              </a:ext>
            </a:extLst>
          </p:cNvPr>
          <p:cNvPicPr>
            <a:picLocks noChangeAspect="1"/>
          </p:cNvPicPr>
          <p:nvPr/>
        </p:nvPicPr>
        <p:blipFill>
          <a:blip r:embed="rId29"/>
          <a:stretch>
            <a:fillRect/>
          </a:stretch>
        </p:blipFill>
        <p:spPr>
          <a:xfrm>
            <a:off x="142455" y="4206814"/>
            <a:ext cx="1014040" cy="720000"/>
          </a:xfrm>
          <a:prstGeom prst="rect">
            <a:avLst/>
          </a:prstGeom>
          <a:ln>
            <a:solidFill>
              <a:srgbClr val="352664"/>
            </a:solidFill>
          </a:ln>
        </p:spPr>
      </p:pic>
      <p:pic>
        <p:nvPicPr>
          <p:cNvPr id="40" name="Picture 39">
            <a:extLst>
              <a:ext uri="{FF2B5EF4-FFF2-40B4-BE49-F238E27FC236}">
                <a16:creationId xmlns:a16="http://schemas.microsoft.com/office/drawing/2014/main" id="{7CF54ECF-FB97-BAB4-E0EF-5AC97771D995}"/>
              </a:ext>
            </a:extLst>
          </p:cNvPr>
          <p:cNvPicPr>
            <a:picLocks noChangeAspect="1"/>
          </p:cNvPicPr>
          <p:nvPr/>
        </p:nvPicPr>
        <p:blipFill>
          <a:blip r:embed="rId30"/>
          <a:stretch>
            <a:fillRect/>
          </a:stretch>
        </p:blipFill>
        <p:spPr>
          <a:xfrm>
            <a:off x="1353450" y="4206814"/>
            <a:ext cx="1014040" cy="720000"/>
          </a:xfrm>
          <a:prstGeom prst="rect">
            <a:avLst/>
          </a:prstGeom>
          <a:ln>
            <a:solidFill>
              <a:srgbClr val="352664"/>
            </a:solidFill>
          </a:ln>
        </p:spPr>
      </p:pic>
      <p:pic>
        <p:nvPicPr>
          <p:cNvPr id="41" name="Picture 40">
            <a:extLst>
              <a:ext uri="{FF2B5EF4-FFF2-40B4-BE49-F238E27FC236}">
                <a16:creationId xmlns:a16="http://schemas.microsoft.com/office/drawing/2014/main" id="{FCD61A74-11C2-3060-E425-315534DE33CE}"/>
              </a:ext>
            </a:extLst>
          </p:cNvPr>
          <p:cNvPicPr>
            <a:picLocks noChangeAspect="1"/>
          </p:cNvPicPr>
          <p:nvPr/>
        </p:nvPicPr>
        <p:blipFill>
          <a:blip r:embed="rId31"/>
          <a:stretch>
            <a:fillRect/>
          </a:stretch>
        </p:blipFill>
        <p:spPr>
          <a:xfrm>
            <a:off x="2564445" y="4206814"/>
            <a:ext cx="1014040" cy="720000"/>
          </a:xfrm>
          <a:prstGeom prst="rect">
            <a:avLst/>
          </a:prstGeom>
          <a:ln>
            <a:solidFill>
              <a:srgbClr val="352664"/>
            </a:solidFill>
          </a:ln>
        </p:spPr>
      </p:pic>
      <p:pic>
        <p:nvPicPr>
          <p:cNvPr id="42" name="Picture 41">
            <a:extLst>
              <a:ext uri="{FF2B5EF4-FFF2-40B4-BE49-F238E27FC236}">
                <a16:creationId xmlns:a16="http://schemas.microsoft.com/office/drawing/2014/main" id="{888E6532-016D-BD83-8CCD-246B4348270A}"/>
              </a:ext>
            </a:extLst>
          </p:cNvPr>
          <p:cNvPicPr>
            <a:picLocks noChangeAspect="1"/>
          </p:cNvPicPr>
          <p:nvPr/>
        </p:nvPicPr>
        <p:blipFill>
          <a:blip r:embed="rId32"/>
          <a:stretch>
            <a:fillRect/>
          </a:stretch>
        </p:blipFill>
        <p:spPr>
          <a:xfrm>
            <a:off x="3779886" y="4206814"/>
            <a:ext cx="1014040" cy="720000"/>
          </a:xfrm>
          <a:prstGeom prst="rect">
            <a:avLst/>
          </a:prstGeom>
          <a:ln>
            <a:solidFill>
              <a:srgbClr val="352664"/>
            </a:solidFill>
          </a:ln>
        </p:spPr>
      </p:pic>
      <p:pic>
        <p:nvPicPr>
          <p:cNvPr id="43" name="Picture 42">
            <a:extLst>
              <a:ext uri="{FF2B5EF4-FFF2-40B4-BE49-F238E27FC236}">
                <a16:creationId xmlns:a16="http://schemas.microsoft.com/office/drawing/2014/main" id="{265016B3-8A2F-ED4E-2931-4F4431D823C0}"/>
              </a:ext>
            </a:extLst>
          </p:cNvPr>
          <p:cNvPicPr>
            <a:picLocks noChangeAspect="1"/>
          </p:cNvPicPr>
          <p:nvPr/>
        </p:nvPicPr>
        <p:blipFill>
          <a:blip r:embed="rId33"/>
          <a:stretch>
            <a:fillRect/>
          </a:stretch>
        </p:blipFill>
        <p:spPr>
          <a:xfrm>
            <a:off x="5003301" y="4206814"/>
            <a:ext cx="1014040" cy="720000"/>
          </a:xfrm>
          <a:prstGeom prst="rect">
            <a:avLst/>
          </a:prstGeom>
          <a:ln>
            <a:solidFill>
              <a:srgbClr val="352664"/>
            </a:solidFill>
          </a:ln>
        </p:spPr>
      </p:pic>
      <p:pic>
        <p:nvPicPr>
          <p:cNvPr id="44" name="Picture 43">
            <a:extLst>
              <a:ext uri="{FF2B5EF4-FFF2-40B4-BE49-F238E27FC236}">
                <a16:creationId xmlns:a16="http://schemas.microsoft.com/office/drawing/2014/main" id="{BFDF00EB-4707-F492-2D26-24C019F6F14A}"/>
              </a:ext>
            </a:extLst>
          </p:cNvPr>
          <p:cNvPicPr>
            <a:picLocks noChangeAspect="1"/>
          </p:cNvPicPr>
          <p:nvPr/>
        </p:nvPicPr>
        <p:blipFill>
          <a:blip r:embed="rId34"/>
          <a:stretch>
            <a:fillRect/>
          </a:stretch>
        </p:blipFill>
        <p:spPr>
          <a:xfrm>
            <a:off x="6188625" y="4206814"/>
            <a:ext cx="1014040" cy="720000"/>
          </a:xfrm>
          <a:prstGeom prst="rect">
            <a:avLst/>
          </a:prstGeom>
          <a:ln>
            <a:solidFill>
              <a:srgbClr val="352664"/>
            </a:solidFill>
          </a:ln>
        </p:spPr>
      </p:pic>
      <p:pic>
        <p:nvPicPr>
          <p:cNvPr id="45" name="Picture 44">
            <a:extLst>
              <a:ext uri="{FF2B5EF4-FFF2-40B4-BE49-F238E27FC236}">
                <a16:creationId xmlns:a16="http://schemas.microsoft.com/office/drawing/2014/main" id="{6D6EB8B2-72DC-7A53-1148-93FC873F0DA4}"/>
              </a:ext>
            </a:extLst>
          </p:cNvPr>
          <p:cNvPicPr>
            <a:picLocks noChangeAspect="1"/>
          </p:cNvPicPr>
          <p:nvPr/>
        </p:nvPicPr>
        <p:blipFill>
          <a:blip r:embed="rId35"/>
          <a:stretch>
            <a:fillRect/>
          </a:stretch>
        </p:blipFill>
        <p:spPr>
          <a:xfrm>
            <a:off x="139619" y="5099101"/>
            <a:ext cx="1014040" cy="720000"/>
          </a:xfrm>
          <a:prstGeom prst="rect">
            <a:avLst/>
          </a:prstGeom>
          <a:ln>
            <a:solidFill>
              <a:srgbClr val="352664"/>
            </a:solidFill>
          </a:ln>
        </p:spPr>
      </p:pic>
      <p:pic>
        <p:nvPicPr>
          <p:cNvPr id="46" name="Picture 45">
            <a:extLst>
              <a:ext uri="{FF2B5EF4-FFF2-40B4-BE49-F238E27FC236}">
                <a16:creationId xmlns:a16="http://schemas.microsoft.com/office/drawing/2014/main" id="{33C377AA-CAC0-9526-94C5-9D109EA32FF4}"/>
              </a:ext>
            </a:extLst>
          </p:cNvPr>
          <p:cNvPicPr>
            <a:picLocks noChangeAspect="1"/>
          </p:cNvPicPr>
          <p:nvPr/>
        </p:nvPicPr>
        <p:blipFill>
          <a:blip r:embed="rId36"/>
          <a:stretch>
            <a:fillRect/>
          </a:stretch>
        </p:blipFill>
        <p:spPr>
          <a:xfrm>
            <a:off x="1353450" y="5104305"/>
            <a:ext cx="1014040" cy="720000"/>
          </a:xfrm>
          <a:prstGeom prst="rect">
            <a:avLst/>
          </a:prstGeom>
          <a:ln>
            <a:solidFill>
              <a:srgbClr val="352664"/>
            </a:solidFill>
          </a:ln>
        </p:spPr>
      </p:pic>
      <p:pic>
        <p:nvPicPr>
          <p:cNvPr id="47" name="Picture 46">
            <a:extLst>
              <a:ext uri="{FF2B5EF4-FFF2-40B4-BE49-F238E27FC236}">
                <a16:creationId xmlns:a16="http://schemas.microsoft.com/office/drawing/2014/main" id="{7E9FC0A0-6288-4C61-4B05-BB3F8BFD3FC9}"/>
              </a:ext>
            </a:extLst>
          </p:cNvPr>
          <p:cNvPicPr>
            <a:picLocks noChangeAspect="1"/>
          </p:cNvPicPr>
          <p:nvPr/>
        </p:nvPicPr>
        <p:blipFill>
          <a:blip r:embed="rId37"/>
          <a:stretch>
            <a:fillRect/>
          </a:stretch>
        </p:blipFill>
        <p:spPr>
          <a:xfrm>
            <a:off x="2564445" y="5097848"/>
            <a:ext cx="1014040" cy="720000"/>
          </a:xfrm>
          <a:prstGeom prst="rect">
            <a:avLst/>
          </a:prstGeom>
          <a:ln>
            <a:solidFill>
              <a:srgbClr val="352664"/>
            </a:solidFill>
          </a:ln>
        </p:spPr>
      </p:pic>
      <p:pic>
        <p:nvPicPr>
          <p:cNvPr id="48" name="Picture 47">
            <a:extLst>
              <a:ext uri="{FF2B5EF4-FFF2-40B4-BE49-F238E27FC236}">
                <a16:creationId xmlns:a16="http://schemas.microsoft.com/office/drawing/2014/main" id="{8FB0B9A7-B3D1-DB3E-221B-22E30DCC9ECF}"/>
              </a:ext>
            </a:extLst>
          </p:cNvPr>
          <p:cNvPicPr>
            <a:picLocks noChangeAspect="1"/>
          </p:cNvPicPr>
          <p:nvPr/>
        </p:nvPicPr>
        <p:blipFill>
          <a:blip r:embed="rId38"/>
          <a:stretch>
            <a:fillRect/>
          </a:stretch>
        </p:blipFill>
        <p:spPr>
          <a:xfrm>
            <a:off x="3776850" y="5097848"/>
            <a:ext cx="1014040" cy="720000"/>
          </a:xfrm>
          <a:prstGeom prst="rect">
            <a:avLst/>
          </a:prstGeom>
          <a:ln>
            <a:solidFill>
              <a:srgbClr val="352664"/>
            </a:solidFill>
          </a:ln>
        </p:spPr>
      </p:pic>
      <p:pic>
        <p:nvPicPr>
          <p:cNvPr id="49" name="Picture 48">
            <a:extLst>
              <a:ext uri="{FF2B5EF4-FFF2-40B4-BE49-F238E27FC236}">
                <a16:creationId xmlns:a16="http://schemas.microsoft.com/office/drawing/2014/main" id="{176480D9-604A-7BB6-BA27-35177C587395}"/>
              </a:ext>
            </a:extLst>
          </p:cNvPr>
          <p:cNvPicPr>
            <a:picLocks noChangeAspect="1"/>
          </p:cNvPicPr>
          <p:nvPr/>
        </p:nvPicPr>
        <p:blipFill>
          <a:blip r:embed="rId39"/>
          <a:stretch>
            <a:fillRect/>
          </a:stretch>
        </p:blipFill>
        <p:spPr>
          <a:xfrm>
            <a:off x="5003301" y="5095425"/>
            <a:ext cx="1014040" cy="720000"/>
          </a:xfrm>
          <a:prstGeom prst="rect">
            <a:avLst/>
          </a:prstGeom>
          <a:ln>
            <a:solidFill>
              <a:srgbClr val="352664"/>
            </a:solidFill>
          </a:ln>
        </p:spPr>
      </p:pic>
      <p:pic>
        <p:nvPicPr>
          <p:cNvPr id="50" name="Picture 49">
            <a:extLst>
              <a:ext uri="{FF2B5EF4-FFF2-40B4-BE49-F238E27FC236}">
                <a16:creationId xmlns:a16="http://schemas.microsoft.com/office/drawing/2014/main" id="{A076648A-0682-7E76-972E-63A76C6F05AF}"/>
              </a:ext>
            </a:extLst>
          </p:cNvPr>
          <p:cNvPicPr>
            <a:picLocks noChangeAspect="1"/>
          </p:cNvPicPr>
          <p:nvPr/>
        </p:nvPicPr>
        <p:blipFill>
          <a:blip r:embed="rId40"/>
          <a:stretch>
            <a:fillRect/>
          </a:stretch>
        </p:blipFill>
        <p:spPr>
          <a:xfrm>
            <a:off x="6204035" y="5095425"/>
            <a:ext cx="1014040" cy="720000"/>
          </a:xfrm>
          <a:prstGeom prst="rect">
            <a:avLst/>
          </a:prstGeom>
          <a:ln>
            <a:solidFill>
              <a:srgbClr val="352664"/>
            </a:solidFill>
          </a:ln>
        </p:spPr>
      </p:pic>
    </p:spTree>
    <p:extLst>
      <p:ext uri="{BB962C8B-B14F-4D97-AF65-F5344CB8AC3E}">
        <p14:creationId xmlns:p14="http://schemas.microsoft.com/office/powerpoint/2010/main" val="202579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12"/>
                                        </p:tgtEl>
                                        <p:attrNameLst>
                                          <p:attrName>style.color</p:attrName>
                                        </p:attrNameLst>
                                      </p:cBhvr>
                                      <p:to>
                                        <a:srgbClr val="FFFF00"/>
                                      </p:to>
                                    </p:animClr>
                                    <p:animClr clrSpc="rgb" dir="cw">
                                      <p:cBhvr>
                                        <p:cTn id="7" dur="250" autoRev="1" fill="remove"/>
                                        <p:tgtEl>
                                          <p:spTgt spid="12"/>
                                        </p:tgtEl>
                                        <p:attrNameLst>
                                          <p:attrName>fillcolor</p:attrName>
                                        </p:attrNameLst>
                                      </p:cBhvr>
                                      <p:to>
                                        <a:srgbClr val="FFFF00"/>
                                      </p:to>
                                    </p:animClr>
                                    <p:set>
                                      <p:cBhvr>
                                        <p:cTn id="8" dur="250" autoRev="1" fill="remove"/>
                                        <p:tgtEl>
                                          <p:spTgt spid="12"/>
                                        </p:tgtEl>
                                        <p:attrNameLst>
                                          <p:attrName>fill.type</p:attrName>
                                        </p:attrNameLst>
                                      </p:cBhvr>
                                      <p:to>
                                        <p:strVal val="solid"/>
                                      </p:to>
                                    </p:set>
                                    <p:set>
                                      <p:cBhvr>
                                        <p:cTn id="9" dur="250" autoRev="1" fill="remove"/>
                                        <p:tgtEl>
                                          <p:spTgt spid="1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nodeType="clickEffect">
                                  <p:stCondLst>
                                    <p:cond delay="0"/>
                                  </p:stCondLst>
                                  <p:childTnLst>
                                    <p:animClr clrSpc="rgb" dir="cw">
                                      <p:cBhvr override="childStyle">
                                        <p:cTn id="13" dur="250" autoRev="1" fill="remove"/>
                                        <p:tgtEl>
                                          <p:spTgt spid="13"/>
                                        </p:tgtEl>
                                        <p:attrNameLst>
                                          <p:attrName>style.color</p:attrName>
                                        </p:attrNameLst>
                                      </p:cBhvr>
                                      <p:to>
                                        <a:srgbClr val="FFFF00"/>
                                      </p:to>
                                    </p:animClr>
                                    <p:animClr clrSpc="rgb" dir="cw">
                                      <p:cBhvr>
                                        <p:cTn id="14" dur="250" autoRev="1" fill="remove"/>
                                        <p:tgtEl>
                                          <p:spTgt spid="13"/>
                                        </p:tgtEl>
                                        <p:attrNameLst>
                                          <p:attrName>fillcolor</p:attrName>
                                        </p:attrNameLst>
                                      </p:cBhvr>
                                      <p:to>
                                        <a:srgbClr val="FFFF00"/>
                                      </p:to>
                                    </p:animClr>
                                    <p:set>
                                      <p:cBhvr>
                                        <p:cTn id="15" dur="250" autoRev="1" fill="remove"/>
                                        <p:tgtEl>
                                          <p:spTgt spid="13"/>
                                        </p:tgtEl>
                                        <p:attrNameLst>
                                          <p:attrName>fill.type</p:attrName>
                                        </p:attrNameLst>
                                      </p:cBhvr>
                                      <p:to>
                                        <p:strVal val="solid"/>
                                      </p:to>
                                    </p:set>
                                    <p:set>
                                      <p:cBhvr>
                                        <p:cTn id="16" dur="250" autoRev="1" fill="remove"/>
                                        <p:tgtEl>
                                          <p:spTgt spid="13"/>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nodeType="clickEffect">
                                  <p:stCondLst>
                                    <p:cond delay="0"/>
                                  </p:stCondLst>
                                  <p:childTnLst>
                                    <p:animClr clrSpc="rgb" dir="cw">
                                      <p:cBhvr override="childStyle">
                                        <p:cTn id="20" dur="250" autoRev="1" fill="remove"/>
                                        <p:tgtEl>
                                          <p:spTgt spid="20"/>
                                        </p:tgtEl>
                                        <p:attrNameLst>
                                          <p:attrName>style.color</p:attrName>
                                        </p:attrNameLst>
                                      </p:cBhvr>
                                      <p:to>
                                        <a:srgbClr val="FFFF00"/>
                                      </p:to>
                                    </p:animClr>
                                    <p:animClr clrSpc="rgb" dir="cw">
                                      <p:cBhvr>
                                        <p:cTn id="21" dur="250" autoRev="1" fill="remove"/>
                                        <p:tgtEl>
                                          <p:spTgt spid="20"/>
                                        </p:tgtEl>
                                        <p:attrNameLst>
                                          <p:attrName>fillcolor</p:attrName>
                                        </p:attrNameLst>
                                      </p:cBhvr>
                                      <p:to>
                                        <a:srgbClr val="FFFF00"/>
                                      </p:to>
                                    </p:animClr>
                                    <p:set>
                                      <p:cBhvr>
                                        <p:cTn id="22" dur="250" autoRev="1" fill="remove"/>
                                        <p:tgtEl>
                                          <p:spTgt spid="20"/>
                                        </p:tgtEl>
                                        <p:attrNameLst>
                                          <p:attrName>fill.type</p:attrName>
                                        </p:attrNameLst>
                                      </p:cBhvr>
                                      <p:to>
                                        <p:strVal val="solid"/>
                                      </p:to>
                                    </p:set>
                                    <p:set>
                                      <p:cBhvr>
                                        <p:cTn id="23" dur="250" autoRev="1" fill="remove"/>
                                        <p:tgtEl>
                                          <p:spTgt spid="20"/>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nodeType="clickEffect">
                                  <p:stCondLst>
                                    <p:cond delay="0"/>
                                  </p:stCondLst>
                                  <p:childTnLst>
                                    <p:animClr clrSpc="rgb" dir="cw">
                                      <p:cBhvr override="childStyle">
                                        <p:cTn id="27" dur="250" autoRev="1" fill="remove"/>
                                        <p:tgtEl>
                                          <p:spTgt spid="23"/>
                                        </p:tgtEl>
                                        <p:attrNameLst>
                                          <p:attrName>style.color</p:attrName>
                                        </p:attrNameLst>
                                      </p:cBhvr>
                                      <p:to>
                                        <a:srgbClr val="FFFF00"/>
                                      </p:to>
                                    </p:animClr>
                                    <p:animClr clrSpc="rgb" dir="cw">
                                      <p:cBhvr>
                                        <p:cTn id="28" dur="250" autoRev="1" fill="remove"/>
                                        <p:tgtEl>
                                          <p:spTgt spid="23"/>
                                        </p:tgtEl>
                                        <p:attrNameLst>
                                          <p:attrName>fillcolor</p:attrName>
                                        </p:attrNameLst>
                                      </p:cBhvr>
                                      <p:to>
                                        <a:srgbClr val="FFFF00"/>
                                      </p:to>
                                    </p:animClr>
                                    <p:set>
                                      <p:cBhvr>
                                        <p:cTn id="29" dur="250" autoRev="1" fill="remove"/>
                                        <p:tgtEl>
                                          <p:spTgt spid="23"/>
                                        </p:tgtEl>
                                        <p:attrNameLst>
                                          <p:attrName>fill.type</p:attrName>
                                        </p:attrNameLst>
                                      </p:cBhvr>
                                      <p:to>
                                        <p:strVal val="solid"/>
                                      </p:to>
                                    </p:set>
                                    <p:set>
                                      <p:cBhvr>
                                        <p:cTn id="30" dur="250" autoRev="1" fill="remove"/>
                                        <p:tgtEl>
                                          <p:spTgt spid="23"/>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27" presetClass="emph" presetSubtype="0" fill="remove" nodeType="clickEffect">
                                  <p:stCondLst>
                                    <p:cond delay="0"/>
                                  </p:stCondLst>
                                  <p:childTnLst>
                                    <p:animClr clrSpc="rgb" dir="cw">
                                      <p:cBhvr override="childStyle">
                                        <p:cTn id="34" dur="250" autoRev="1" fill="remove"/>
                                        <p:tgtEl>
                                          <p:spTgt spid="25"/>
                                        </p:tgtEl>
                                        <p:attrNameLst>
                                          <p:attrName>style.color</p:attrName>
                                        </p:attrNameLst>
                                      </p:cBhvr>
                                      <p:to>
                                        <a:srgbClr val="FFFF00"/>
                                      </p:to>
                                    </p:animClr>
                                    <p:animClr clrSpc="rgb" dir="cw">
                                      <p:cBhvr>
                                        <p:cTn id="35" dur="250" autoRev="1" fill="remove"/>
                                        <p:tgtEl>
                                          <p:spTgt spid="25"/>
                                        </p:tgtEl>
                                        <p:attrNameLst>
                                          <p:attrName>fillcolor</p:attrName>
                                        </p:attrNameLst>
                                      </p:cBhvr>
                                      <p:to>
                                        <a:srgbClr val="FFFF00"/>
                                      </p:to>
                                    </p:animClr>
                                    <p:set>
                                      <p:cBhvr>
                                        <p:cTn id="36" dur="250" autoRev="1" fill="remove"/>
                                        <p:tgtEl>
                                          <p:spTgt spid="25"/>
                                        </p:tgtEl>
                                        <p:attrNameLst>
                                          <p:attrName>fill.type</p:attrName>
                                        </p:attrNameLst>
                                      </p:cBhvr>
                                      <p:to>
                                        <p:strVal val="solid"/>
                                      </p:to>
                                    </p:set>
                                    <p:set>
                                      <p:cBhvr>
                                        <p:cTn id="37" dur="250" autoRev="1" fill="remove"/>
                                        <p:tgtEl>
                                          <p:spTgt spid="25"/>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27" presetClass="emph" presetSubtype="0" fill="remove" nodeType="clickEffect">
                                  <p:stCondLst>
                                    <p:cond delay="0"/>
                                  </p:stCondLst>
                                  <p:childTnLst>
                                    <p:animClr clrSpc="rgb" dir="cw">
                                      <p:cBhvr override="childStyle">
                                        <p:cTn id="41" dur="250" autoRev="1" fill="remove"/>
                                        <p:tgtEl>
                                          <p:spTgt spid="29"/>
                                        </p:tgtEl>
                                        <p:attrNameLst>
                                          <p:attrName>style.color</p:attrName>
                                        </p:attrNameLst>
                                      </p:cBhvr>
                                      <p:to>
                                        <a:srgbClr val="FFFF00"/>
                                      </p:to>
                                    </p:animClr>
                                    <p:animClr clrSpc="rgb" dir="cw">
                                      <p:cBhvr>
                                        <p:cTn id="42" dur="250" autoRev="1" fill="remove"/>
                                        <p:tgtEl>
                                          <p:spTgt spid="29"/>
                                        </p:tgtEl>
                                        <p:attrNameLst>
                                          <p:attrName>fillcolor</p:attrName>
                                        </p:attrNameLst>
                                      </p:cBhvr>
                                      <p:to>
                                        <a:srgbClr val="FFFF00"/>
                                      </p:to>
                                    </p:animClr>
                                    <p:set>
                                      <p:cBhvr>
                                        <p:cTn id="43" dur="250" autoRev="1" fill="remove"/>
                                        <p:tgtEl>
                                          <p:spTgt spid="29"/>
                                        </p:tgtEl>
                                        <p:attrNameLst>
                                          <p:attrName>fill.type</p:attrName>
                                        </p:attrNameLst>
                                      </p:cBhvr>
                                      <p:to>
                                        <p:strVal val="solid"/>
                                      </p:to>
                                    </p:set>
                                    <p:set>
                                      <p:cBhvr>
                                        <p:cTn id="44" dur="250" autoRev="1" fill="remove"/>
                                        <p:tgtEl>
                                          <p:spTgt spid="2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D29E7-8029-22EC-582D-799513286688}"/>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0E3C076A-F1E6-4C2E-8A54-9C8F5A9C2FB9}"/>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787B204D-119F-B501-A9FB-D07F32E646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962BD7A9-B147-8E78-4705-E2973B2F62AB}"/>
              </a:ext>
            </a:extLst>
          </p:cNvPr>
          <p:cNvSpPr/>
          <p:nvPr/>
        </p:nvSpPr>
        <p:spPr>
          <a:xfrm>
            <a:off x="1609725" y="1047750"/>
            <a:ext cx="5772150" cy="11327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F42BBB21-B184-A13F-47B2-2696B0E9C5F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F9685CFE-05AE-A478-0CCF-50ECF571475C}"/>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5DBC1AF1-13BA-6811-E331-97FAB7BE5E82}"/>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1D95C3CC-0F9F-629C-EB70-512BAE237B11}"/>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6E1A2BAA-E0DA-8F3F-5D10-E96EB48FED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0D6E389F-9F0F-8F26-427F-7DBC53ED7F6E}"/>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C3897A6E-D52A-231F-CD12-EBA9789546E0}"/>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5. The Babushka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B5061E26-61F9-9FBC-BF49-20C93BFC4859}"/>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A47A9DCE-EA58-9600-2F17-0D5F2BEAAA69}"/>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008C46C2-3917-AAFC-AF6A-404D7306D344}"/>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05/36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D9FA6457-2669-41CB-5E10-092F6275C75B}"/>
              </a:ext>
            </a:extLst>
          </p:cNvPr>
          <p:cNvSpPr txBox="1"/>
          <p:nvPr/>
        </p:nvSpPr>
        <p:spPr>
          <a:xfrm>
            <a:off x="563277" y="1200382"/>
            <a:ext cx="6098344" cy="3785652"/>
          </a:xfrm>
          <a:prstGeom prst="rect">
            <a:avLst/>
          </a:prstGeom>
          <a:noFill/>
        </p:spPr>
        <p:txBody>
          <a:bodyPr wrap="square">
            <a:spAutoFit/>
          </a:bodyPr>
          <a:lstStyle/>
          <a:p>
            <a:pPr algn="just"/>
            <a:r>
              <a:rPr lang="en-GB" sz="2400" dirty="0">
                <a:solidFill>
                  <a:srgbClr val="002060"/>
                </a:solidFill>
                <a:latin typeface="+mj-lt"/>
              </a:rPr>
              <a:t>If a non-specialist, such as an elderly layperson with no legal training, cannot understand a legal document, it is likely too convoluted. While legal writing must maintain precision, it should also strive for clarity by explaining legal concepts in a way that avoids excessive complexity. Writing in a way that allows an intelligent, non-legal reader to follow the argument ensures accessibility and reduces the likelihood of disputes arising from misinterpretation.</a:t>
            </a:r>
          </a:p>
        </p:txBody>
      </p:sp>
    </p:spTree>
    <p:extLst>
      <p:ext uri="{BB962C8B-B14F-4D97-AF65-F5344CB8AC3E}">
        <p14:creationId xmlns:p14="http://schemas.microsoft.com/office/powerpoint/2010/main" val="11402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EE9E9-DB9A-D147-9187-A8972A89F788}"/>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276EBD1E-E6C7-E6B0-C291-6D40A59E1220}"/>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02E3B7A9-73FF-26F3-6F5A-B0B89B4B2C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986C4788-DF32-4BCB-6DBB-3BEB229B14F5}"/>
              </a:ext>
            </a:extLst>
          </p:cNvPr>
          <p:cNvSpPr/>
          <p:nvPr/>
        </p:nvSpPr>
        <p:spPr>
          <a:xfrm>
            <a:off x="1609725" y="1047750"/>
            <a:ext cx="5772150" cy="11327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25A3CD4B-63D2-4AC7-1473-ABC4EA2F000C}"/>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78526719-2979-914E-38BB-63B2888F494E}"/>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01B24BA8-81A3-6FD0-0A59-5F8129F09DDF}"/>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89CEA819-82F5-173E-EBE6-3FA0D84E86C1}"/>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F4D6AFEC-F06A-9BCA-CD14-49C59532B6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CB723FCE-799C-F1BE-5546-FCC51E72AB8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14CEC39C-48CE-55FC-BB88-EE75DED3F74C}"/>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5. The Babushka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25E4DAF0-5515-2EC6-58A9-1C463DD4AF19}"/>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75468B2C-EDFB-3A73-73D8-A95510A7BAC2}"/>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5DFC11D8-AA51-8D4A-9BF4-A0CCCDCAB300}"/>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05/36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DD2270CE-7D76-6256-2500-6F04E7894F7B}"/>
              </a:ext>
            </a:extLst>
          </p:cNvPr>
          <p:cNvSpPr txBox="1"/>
          <p:nvPr/>
        </p:nvSpPr>
        <p:spPr>
          <a:xfrm>
            <a:off x="563277" y="1200382"/>
            <a:ext cx="6098344" cy="3785652"/>
          </a:xfrm>
          <a:prstGeom prst="rect">
            <a:avLst/>
          </a:prstGeom>
          <a:noFill/>
        </p:spPr>
        <p:txBody>
          <a:bodyPr wrap="square">
            <a:spAutoFit/>
          </a:bodyPr>
          <a:lstStyle/>
          <a:p>
            <a:r>
              <a:rPr lang="en-GB" sz="2400" b="1" dirty="0">
                <a:solidFill>
                  <a:srgbClr val="002060"/>
                </a:solidFill>
                <a:latin typeface="+mj-lt"/>
              </a:rPr>
              <a:t>Mistake:</a:t>
            </a:r>
            <a:br>
              <a:rPr lang="en-GB" sz="2400" dirty="0">
                <a:solidFill>
                  <a:srgbClr val="002060"/>
                </a:solidFill>
                <a:latin typeface="+mj-lt"/>
              </a:rPr>
            </a:br>
            <a:r>
              <a:rPr lang="en-GB" sz="2400" dirty="0">
                <a:solidFill>
                  <a:srgbClr val="002060"/>
                </a:solidFill>
                <a:latin typeface="+mj-lt"/>
              </a:rPr>
              <a:t>The doctrine of equitable estoppel precludes the plaintiff from asserting a position inconsistent with prior representations, upon which the defendant detrimentally relied.</a:t>
            </a:r>
          </a:p>
          <a:p>
            <a:endParaRPr lang="en-GB" sz="2400" dirty="0">
              <a:solidFill>
                <a:srgbClr val="002060"/>
              </a:solidFill>
              <a:latin typeface="+mj-lt"/>
            </a:endParaRPr>
          </a:p>
          <a:p>
            <a:r>
              <a:rPr lang="en-GB" sz="2400" b="1" dirty="0">
                <a:solidFill>
                  <a:srgbClr val="002060"/>
                </a:solidFill>
                <a:latin typeface="+mj-lt"/>
              </a:rPr>
              <a:t>Correction:</a:t>
            </a:r>
            <a:br>
              <a:rPr lang="en-GB" sz="2400" dirty="0">
                <a:solidFill>
                  <a:srgbClr val="002060"/>
                </a:solidFill>
                <a:latin typeface="+mj-lt"/>
              </a:rPr>
            </a:br>
            <a:r>
              <a:rPr lang="en-GB" sz="2400" dirty="0">
                <a:solidFill>
                  <a:srgbClr val="002060"/>
                </a:solidFill>
                <a:latin typeface="+mj-lt"/>
              </a:rPr>
              <a:t>The plaintiff cannot take a position that contradicts past statements if the defendant relied on them to their detriment.</a:t>
            </a:r>
          </a:p>
        </p:txBody>
      </p:sp>
    </p:spTree>
    <p:extLst>
      <p:ext uri="{BB962C8B-B14F-4D97-AF65-F5344CB8AC3E}">
        <p14:creationId xmlns:p14="http://schemas.microsoft.com/office/powerpoint/2010/main" val="547062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4D5F8-7F1C-0112-B7EC-4FABDEDE0DB0}"/>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3D823C2B-562B-E913-E28B-B994F15D33CA}"/>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FBDF7381-C7C7-498E-D168-6B261FB7F6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7DA3A367-21F8-0A1C-6CF1-8B4B3B2CC430}"/>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FFA9ED2C-11DE-FCA9-B4FD-1C8B2B103BCA}"/>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AF37147-8F2E-6F61-0DCB-BD91FCD76E34}"/>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54FB355-03AE-46A2-482F-7E2F78D76D51}"/>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06B423-A469-9340-8EA4-C210DFBB9F7F}"/>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2288098-0D01-2901-1745-4AEC664E0E5B}"/>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5821AAB0-44F3-54A6-CDB9-CF2100EB6E6E}"/>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877A24D-986A-193F-01D3-7F4F2E10AC69}"/>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8EA3C25-2716-CA01-91F9-F62AFE487539}"/>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1582CCA0-4032-0DDA-5AB4-94FB9B05F59C}"/>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AFAA6937-238A-B323-CF83-B19829F9B678}"/>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E2A2A494-40C1-4811-B7DD-B35216C1705A}"/>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2CCD5EFD-2E96-711B-EBDE-5FFD1DF0801E}"/>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4F82523-7CD2-0D39-4138-060183558EA5}"/>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BE3FEE90-8B2D-1B78-4290-0E900C0BBA15}"/>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091F21E6-797A-A49A-FD3C-7EF2CD4F6B9B}"/>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5C531761-C3FC-84C3-7E5B-38C729550158}"/>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D060D60D-31AE-76C9-C6FF-455D0F4040AA}"/>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653B404B-3D32-58D6-A75E-4EF77B26350C}"/>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D8F34004-EB21-18E1-D403-458D45DE2F14}"/>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85E9CE58-BA74-427D-3FC5-0E2364CBD8EC}"/>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106BA807-A4F6-5426-D3A9-AF5421065C1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DB206579-734A-1930-1B93-CFAF49771AE2}"/>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2D6E9904-DF7B-C62F-AF53-F88348F3F456}"/>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6048AB14-7393-E7FD-CCEF-D008DD646B75}"/>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1F57F493-8812-AFD1-3118-7E960E6AB64F}"/>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D948073F-8573-7FA7-7CFF-7E7243AAF689}"/>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8F3B6A2E-7609-1057-B630-AF7676D27AA4}"/>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570C1275-648E-6B18-5011-2225DC7CD602}"/>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92688805-4E12-7ECE-F18D-51C0F34A9123}"/>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60E7E2CD-C580-5C10-01A0-AE6782A261F0}"/>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DA21C834-2352-B44B-BDF4-C10F323530BB}"/>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9AADBB4-FF91-E70B-402E-0C08BB38710C}"/>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DF41F432-C994-92E6-ACB4-210A36E89EEB}"/>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5084BB2B-76BE-F051-C624-E278DDA1456C}"/>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C783A16C-5F8C-A1FD-6BD4-7A75E0FA3083}"/>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2DB3B98C-4930-6B67-09F3-5B6A06EABA45}"/>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DDB92F0-D15F-1AE6-9749-3C0FC1F8085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7266D419-54F8-336F-33A2-8CFA856D9C41}"/>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B54A9CC3-CF40-EEFF-ACD8-A6EEA6A4A09A}"/>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999BC318-8292-7683-E33B-B3892ACD1F7C}"/>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5DC75E34-1044-4556-BCE0-9B706730DD4C}"/>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65356595-3E97-65F5-278B-C8405531E1D3}"/>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80364DB1-6A0E-38F7-63A4-D51A14CD115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22BF9D8-918D-BD32-063B-D64CC3DE6B4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62FFD08F-EB12-EFD6-B07C-9A796D0D5714}"/>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092485D5-86DD-3BFE-C39C-AD0468A15044}"/>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A18A480-9A44-14AB-A9E9-EF529A5AF721}"/>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8CB198D-85B8-F1C3-31DA-F2997E6D23EA}"/>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099788B7-8626-0715-1F8A-D9531BB889E7}"/>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42FDEA53-922F-5EA1-5E1C-2F9E1EAAB351}"/>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F2F6D892-ABCA-0591-1D2C-64C9CDE0CC11}"/>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DC126DF1-E061-D79C-2E27-9418295DD07D}"/>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A4370E0-5A83-67EA-23FD-273798126AFD}"/>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6CCB2959-3489-0AE6-F4D1-D519F4763BE7}"/>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0781A924-12AF-052A-2FA3-ADF3CB98DD6E}"/>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5E416EE-95EB-C8C3-9410-090AB0E7099C}"/>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ED36B0B5-A314-050C-B38B-FF2A5F29266B}"/>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9F082E0F-0686-35F3-9505-758E7F8D6DAA}"/>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8213ADF-109E-9D1D-4379-D32B7982B6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BC52A1DD-D12A-DF26-C463-8F5D8002E9DB}"/>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E87BAAD-7CBA-785A-C9C0-654EBBC6694B}"/>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F8989054-00BC-108A-77E8-E64929ADC393}"/>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30078BBD-E22F-1215-1E04-664FFCF47275}"/>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Exercises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7E2B107F-449F-9F2F-DBD5-E3944ECD4395}"/>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CF40810B-B373-DC4B-9B82-6B69E41B9B7B}"/>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A8BB6DFF-4F98-1B8E-4BE8-1E9ACC8C5563}"/>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515D0B3C-EC1F-4370-0263-33ABD34393A9}"/>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D45A711-ED95-7DBD-78C3-1DAA23F78435}"/>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317B4BF5-49D2-13D9-B637-C5D683E417FB}"/>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53DA7D19-572E-831E-1CDA-CD23409A6070}"/>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53CC6E5A-00A5-D6E3-8586-3ABDE8A754E8}"/>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87AC2BDB-F584-ECA8-C0FD-F99BB33FB032}"/>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0FB764CE-464A-32CC-7901-D02CA6133D38}"/>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33612A12-221D-706B-79A6-0191C4E9DBD7}"/>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168711F9-A51B-1830-24FE-BAE3E4616CF3}"/>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4EC44BA-B574-52F0-22C6-2ED30BB542E9}"/>
              </a:ext>
            </a:extLst>
          </p:cNvPr>
          <p:cNvSpPr txBox="1"/>
          <p:nvPr/>
        </p:nvSpPr>
        <p:spPr>
          <a:xfrm>
            <a:off x="490704" y="1199503"/>
            <a:ext cx="6093724" cy="3416320"/>
          </a:xfrm>
          <a:prstGeom prst="rect">
            <a:avLst/>
          </a:prstGeom>
          <a:noFill/>
        </p:spPr>
        <p:txBody>
          <a:bodyPr wrap="square">
            <a:spAutoFit/>
          </a:bodyPr>
          <a:lstStyle/>
          <a:p>
            <a:pPr algn="just"/>
            <a:r>
              <a:rPr lang="en-GB" sz="3600" dirty="0">
                <a:solidFill>
                  <a:srgbClr val="002060"/>
                </a:solidFill>
                <a:effectLst/>
                <a:latin typeface="+mj-lt"/>
                <a:ea typeface="Aptos" panose="020B0004020202020204" pitchFamily="34" charset="0"/>
              </a:rPr>
              <a:t>Pursuant to the statutory provisions in force, the obligor shall </a:t>
            </a:r>
            <a:r>
              <a:rPr lang="en-GB" sz="3600" dirty="0" err="1">
                <a:solidFill>
                  <a:srgbClr val="002060"/>
                </a:solidFill>
                <a:effectLst/>
                <a:latin typeface="+mj-lt"/>
                <a:ea typeface="Aptos" panose="020B0004020202020204" pitchFamily="34" charset="0"/>
              </a:rPr>
              <a:t>fulfill</a:t>
            </a:r>
            <a:r>
              <a:rPr lang="en-GB" sz="3600" dirty="0">
                <a:solidFill>
                  <a:srgbClr val="002060"/>
                </a:solidFill>
                <a:effectLst/>
                <a:latin typeface="+mj-lt"/>
                <a:ea typeface="Aptos" panose="020B0004020202020204" pitchFamily="34" charset="0"/>
              </a:rPr>
              <a:t> the debt repayment obligation within a period not to exceed ninety (90) calendar days. </a:t>
            </a:r>
            <a:endParaRPr lang="en-GB" sz="3600" dirty="0">
              <a:solidFill>
                <a:srgbClr val="002060"/>
              </a:solidFill>
              <a:latin typeface="+mj-lt"/>
            </a:endParaRPr>
          </a:p>
        </p:txBody>
      </p:sp>
      <p:sp>
        <p:nvSpPr>
          <p:cNvPr id="60" name="TextBox 59">
            <a:extLst>
              <a:ext uri="{FF2B5EF4-FFF2-40B4-BE49-F238E27FC236}">
                <a16:creationId xmlns:a16="http://schemas.microsoft.com/office/drawing/2014/main" id="{7061E68F-9521-751D-3556-C9E5DC356666}"/>
              </a:ext>
            </a:extLst>
          </p:cNvPr>
          <p:cNvSpPr txBox="1"/>
          <p:nvPr/>
        </p:nvSpPr>
        <p:spPr>
          <a:xfrm>
            <a:off x="7498586" y="1452765"/>
            <a:ext cx="4294353" cy="1200329"/>
          </a:xfrm>
          <a:prstGeom prst="rect">
            <a:avLst/>
          </a:prstGeom>
          <a:noFill/>
        </p:spPr>
        <p:txBody>
          <a:bodyPr wrap="square">
            <a:spAutoFit/>
          </a:bodyPr>
          <a:lstStyle/>
          <a:p>
            <a:r>
              <a:rPr lang="en-GB" sz="1800" b="1" dirty="0">
                <a:solidFill>
                  <a:srgbClr val="002060"/>
                </a:solidFill>
                <a:effectLst/>
                <a:latin typeface="+mj-lt"/>
                <a:ea typeface="Aptos" panose="020B0004020202020204" pitchFamily="34" charset="0"/>
              </a:rPr>
              <a:t>Contact me – John James McVeigh – for the free model answer: </a:t>
            </a:r>
          </a:p>
          <a:p>
            <a:endParaRPr lang="en-GB" dirty="0">
              <a:solidFill>
                <a:srgbClr val="002060"/>
              </a:solidFill>
              <a:latin typeface="+mj-lt"/>
              <a:ea typeface="Aptos" panose="020B0004020202020204" pitchFamily="34" charset="0"/>
            </a:endParaRPr>
          </a:p>
          <a:p>
            <a:r>
              <a:rPr lang="en-GB" sz="1800" dirty="0">
                <a:solidFill>
                  <a:srgbClr val="002060"/>
                </a:solidFill>
                <a:effectLst/>
                <a:latin typeface="+mj-lt"/>
                <a:ea typeface="Aptos" panose="020B0004020202020204" pitchFamily="34" charset="0"/>
                <a:hlinkClick r:id="rId6"/>
              </a:rPr>
              <a:t>james@36rules.com</a:t>
            </a:r>
            <a:r>
              <a:rPr lang="en-GB" sz="1800" dirty="0">
                <a:solidFill>
                  <a:srgbClr val="002060"/>
                </a:solidFill>
                <a:effectLst/>
                <a:latin typeface="+mj-lt"/>
                <a:ea typeface="Aptos" panose="020B0004020202020204" pitchFamily="34" charset="0"/>
              </a:rPr>
              <a:t>  </a:t>
            </a:r>
            <a:endParaRPr lang="en-GB" dirty="0"/>
          </a:p>
        </p:txBody>
      </p:sp>
    </p:spTree>
    <p:extLst>
      <p:ext uri="{BB962C8B-B14F-4D97-AF65-F5344CB8AC3E}">
        <p14:creationId xmlns:p14="http://schemas.microsoft.com/office/powerpoint/2010/main" val="2209206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AACF08-5BCF-00AF-DD35-2ADC3B2334B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060EB75-BE87-013F-EF3B-18878E8E3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93470B-02FB-4973-8CAA-028BF31408D7}"/>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D91682-E0C2-877F-7C0F-CA5AD4AE6F7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4F10B63-4E2C-2710-1E18-6B61ED286413}"/>
              </a:ext>
            </a:extLst>
          </p:cNvPr>
          <p:cNvSpPr/>
          <p:nvPr/>
        </p:nvSpPr>
        <p:spPr>
          <a:xfrm>
            <a:off x="1038879" y="1377536"/>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C4C255C-F340-F6A4-DB7B-9844A325F740}"/>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3A60C2-1FC3-AA29-3410-3B5ECF6DA25B}"/>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B5CB4C-07D5-46F0-1EF6-C4B7FE3D4A7E}"/>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2881A0C-38C6-C7D8-2B5D-D6B095077F78}"/>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0DFC21D-1435-AE56-3B18-B4B9A8C64AB7}"/>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C3CD80-5121-F96B-FDF9-2E440926CD13}"/>
              </a:ext>
            </a:extLst>
          </p:cNvPr>
          <p:cNvSpPr/>
          <p:nvPr/>
        </p:nvSpPr>
        <p:spPr>
          <a:xfrm>
            <a:off x="1399354" y="181549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A754FE4-A40A-6AF1-28FB-62F71F6128FD}"/>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CFE5FDC-72AA-6A27-749F-F03A13A8E8BA}"/>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53D7CE7-F47C-45A4-66E0-2CAF10C75816}"/>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DF6ACC3-D02B-CD48-961D-B2B972A2FC77}"/>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02BE741-8723-FEBE-63FD-2BE5A7474CC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D0F20E-89A1-130D-9145-736557D0320B}"/>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7E2EB94-ABA7-924D-B038-72D4599D7861}"/>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17D2965-5967-3680-2F22-13B76431B931}"/>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F19CCA9-5869-C92C-A261-95E6C78A0CB0}"/>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321F8E5-C3D2-35A9-9D2F-2A4476C2C1F3}"/>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3D293DF-E614-95A4-0FD5-3EF56F67A4F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7F5CDEC-3D36-CF9E-1ECD-FA27A7335A4A}"/>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53F3783-A92B-C622-FEDA-77CA2ED5428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704D93A-6D94-8EA7-B271-B7ED8F34695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A8DF772-408D-A568-6A8B-91C9703D6071}"/>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294CAA5-C0B8-ADF5-F9AD-96C47ACC3D9E}"/>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56A356D-0018-E29E-9672-48B966CB241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88A9F9F-69EF-9010-C0EC-14637AB50893}"/>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01C3D4B-A558-8379-A535-55992598B88E}"/>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AEFF15C-11D5-618C-535F-AD0C6E23277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BD19F98-D219-C7D0-6FCB-7F0E86B436CB}"/>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599A25-A71A-53FB-9873-C75B99BF7D2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FB959D9-0860-67B0-22BB-DC56E275628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0A5775E-7363-EFEC-9AA8-6A0CD248F3F9}"/>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CA38CF9-5CB4-96F3-4095-9216BCA2090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5D2CC7A-4A98-7F46-EE5B-C5316FEAA7FE}"/>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992E3DC-B9E4-3CAE-48B9-C1DF51E10FCE}"/>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91EC59E9-D34C-D19B-2FBB-9F7B5ECE02F2}"/>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DB3F368-745D-4518-EBCD-6D45C3354EB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B23A1F-B995-3448-5537-1E46AA92265D}"/>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D084333-C247-14BF-B258-4193A79700CF}"/>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CA145E3-7A07-B630-6197-79FD0F87254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DDAD3BD-1A20-DF35-75FE-2067147EBDA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14B24CF-59A0-8EFC-5275-A9108DCAA85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B44F8E5-531C-9EC2-ABA2-11ABA3B9D51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2543C33-708A-27CA-6BF7-1A1850EC9A6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84D4051-D0A8-782E-4170-4E9CB3CCCE71}"/>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C5C8D1E-5DE2-A7DC-D1C6-15830E9A3ACC}"/>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240EB14-6994-A55A-56A0-CF9F0EACF78D}"/>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57D011F-8659-4282-3E35-84739F40E584}"/>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E0E8153-3443-40BC-4851-F7AA787AC40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5AEEF21-CF28-412E-15E0-6CF3A1DE5B3A}"/>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48BF600-7C48-C6C8-3A24-DBBC14064DBA}"/>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51C907D-8C69-3A0E-AD83-AB1D281F3CF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092A526-41FA-6B12-EE49-8D053F45091B}"/>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C1BD46A-0BFD-40A4-B7EF-D1062E8EBE6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DA27CB8-F5EB-3A26-5DB5-516B5CA0C88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7DF873E-B785-7053-6DB3-D6AB102C4A7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147ACE1-4442-7B20-9DF2-7FF1BE104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913761AD-512F-7B20-6372-B5C3D234458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203DB83-72BE-F757-92B0-D3FF7F9E288D}"/>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6. The Nye-Nye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61802A4-D10A-F812-A874-D68B7D00B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80" y="1377537"/>
            <a:ext cx="5336965" cy="3785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7" name="Rectangle 66">
            <a:extLst>
              <a:ext uri="{FF2B5EF4-FFF2-40B4-BE49-F238E27FC236}">
                <a16:creationId xmlns:a16="http://schemas.microsoft.com/office/drawing/2014/main" id="{678A9406-7ADB-0954-BEB1-D8CD8BF9F058}"/>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B193F99-A5F5-9851-4B73-7EBFB3D13D6E}"/>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B1E000C-C0DD-72D7-FD02-392ACEC7E5A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632A5C7-6756-43FE-75CF-B1BEA237457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09FAC1-903A-8165-F708-132A3E7EEBD7}"/>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D58716E-A6A3-6F48-B36D-4EDFDEAEBC0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1C6CBE7-0642-9CB2-AA9D-BE29D44137CC}"/>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13A5365-56F4-2015-D865-9BED49AA78A0}"/>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9D98DAF-63C7-0421-A933-7C3EF5CF4AD1}"/>
              </a:ext>
            </a:extLst>
          </p:cNvPr>
          <p:cNvSpPr/>
          <p:nvPr/>
        </p:nvSpPr>
        <p:spPr>
          <a:xfrm>
            <a:off x="1257355" y="1623027"/>
            <a:ext cx="4935943" cy="33919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a:extLst>
              <a:ext uri="{FF2B5EF4-FFF2-40B4-BE49-F238E27FC236}">
                <a16:creationId xmlns:a16="http://schemas.microsoft.com/office/drawing/2014/main" id="{707F7DFE-DE5A-F0DA-662D-5BA71C911AF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6305" y="1281749"/>
            <a:ext cx="5306781" cy="3768395"/>
          </a:xfrm>
          <a:prstGeom prst="rect">
            <a:avLst/>
          </a:prstGeom>
          <a:noFill/>
          <a:ln>
            <a:noFill/>
          </a:ln>
        </p:spPr>
      </p:pic>
      <p:sp>
        <p:nvSpPr>
          <p:cNvPr id="70" name="Rectangle 69">
            <a:extLst>
              <a:ext uri="{FF2B5EF4-FFF2-40B4-BE49-F238E27FC236}">
                <a16:creationId xmlns:a16="http://schemas.microsoft.com/office/drawing/2014/main" id="{CC79E917-A1E2-C396-2D7D-64B8A3620FAA}"/>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90B6C9D4-5407-D617-95A3-F2B9F42ED961}"/>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CC54E0D4-0810-3DA6-FC81-63750F30205A}"/>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85" name="Rectangle 84">
            <a:extLst>
              <a:ext uri="{FF2B5EF4-FFF2-40B4-BE49-F238E27FC236}">
                <a16:creationId xmlns:a16="http://schemas.microsoft.com/office/drawing/2014/main" id="{2D2C0451-58B0-9D9C-3374-8D818C4A77C9}"/>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56BDDC21-E7C6-758B-9CFC-C71164554FA3}"/>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CE305C73-DDA6-2BCF-9582-E24A4D0325E2}"/>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06/36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A91EDE0E-C051-CBE5-57E8-F4E999C974AF}"/>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4576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6D9BF-09A3-5945-6387-61A53C3CA9E8}"/>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E00170F9-8E46-41E4-B1E8-2D3DF11FEDD6}"/>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E87EF0D8-FD3E-AEE7-CCF4-6555C693AC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C6D4389B-A118-4137-475B-3990A53B7E07}"/>
              </a:ext>
            </a:extLst>
          </p:cNvPr>
          <p:cNvSpPr/>
          <p:nvPr/>
        </p:nvSpPr>
        <p:spPr>
          <a:xfrm>
            <a:off x="1609725" y="1047750"/>
            <a:ext cx="5772150" cy="127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F58BF57B-BF60-3908-0E3E-48B92CF05BDA}"/>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0CCA3FFE-8931-2D7D-DBF3-C924155BC4D1}"/>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27ECAD26-65B7-604F-5E9B-D786D3AE1F29}"/>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7754FE9-05D9-BF21-F1E1-E0BA8333A549}"/>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B23516F4-7E22-0820-54D4-14CDE0D665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11427BCA-2589-56FB-9CE8-1CD9EAD74A39}"/>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DCF2F914-AFE7-A75D-9A5B-469AE91F533F}"/>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6. The Nye-Nye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FA019971-91C6-8A8F-5803-B46D17A2D4FE}"/>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391AA411-025E-010F-D282-E7E75FC206FC}"/>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071507D2-EEC3-4053-289B-15A27DE2CB33}"/>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06/36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28AC43DB-D767-7721-4CA6-ACF1A64B0C94}"/>
              </a:ext>
            </a:extLst>
          </p:cNvPr>
          <p:cNvSpPr txBox="1"/>
          <p:nvPr/>
        </p:nvSpPr>
        <p:spPr>
          <a:xfrm>
            <a:off x="563277" y="1200382"/>
            <a:ext cx="6098344" cy="3416320"/>
          </a:xfrm>
          <a:prstGeom prst="rect">
            <a:avLst/>
          </a:prstGeom>
          <a:noFill/>
        </p:spPr>
        <p:txBody>
          <a:bodyPr wrap="square">
            <a:spAutoFit/>
          </a:bodyPr>
          <a:lstStyle/>
          <a:p>
            <a:pPr algn="just"/>
            <a:r>
              <a:rPr lang="en-GB" sz="2400" dirty="0">
                <a:solidFill>
                  <a:srgbClr val="002060"/>
                </a:solidFill>
                <a:latin typeface="+mj-lt"/>
              </a:rPr>
              <a:t>Double negatives and convoluted negations create unnecessary confusion and should be avoided in legal writing. A phrase such as “the plaintiff is not precluded from filing” is weaker than simply stating, “the plaintiff may file.” Expressing ideas in a positive, direct manner enhances clarity and ensures that legal obligations and rights are immediately comprehensible.</a:t>
            </a:r>
          </a:p>
        </p:txBody>
      </p:sp>
    </p:spTree>
    <p:extLst>
      <p:ext uri="{BB962C8B-B14F-4D97-AF65-F5344CB8AC3E}">
        <p14:creationId xmlns:p14="http://schemas.microsoft.com/office/powerpoint/2010/main" val="2266135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D377E-F001-8448-BFD9-36EA51128C1D}"/>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C8E71EC9-6E42-709C-943B-FEFC62DB36D8}"/>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17C92DA5-0DBD-D1FD-ADC4-94BF5583FF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48E1ADA8-FDF5-5430-DD12-CCB339E13141}"/>
              </a:ext>
            </a:extLst>
          </p:cNvPr>
          <p:cNvSpPr/>
          <p:nvPr/>
        </p:nvSpPr>
        <p:spPr>
          <a:xfrm>
            <a:off x="1609725" y="1047750"/>
            <a:ext cx="5772150" cy="127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810EC504-6CDF-F750-F568-C5A40A282C53}"/>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2EC3F90-354E-AB8E-FF90-E5A827C48CD2}"/>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24560DCC-DAA7-5F10-3615-13EF647322F1}"/>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ADC4D357-FC07-0684-EE1D-B6511E34F813}"/>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D6508E35-9E5C-FF62-724F-977C16C385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8EB18DC0-4F52-1818-6EEE-54F12C84AADE}"/>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EC548749-EC4A-DAFB-087E-D0CB0D55F0DD}"/>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6. The Nye-Nye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CCD5B00D-737F-130F-05ED-597682E7462B}"/>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398F29A7-DA1C-B341-35E2-8CABE8EB43E8}"/>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EF17EF4A-B8F8-FB81-234A-F25ABB1700E5}"/>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06/36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365CEFC-2BF8-525F-5C30-F5892C298644}"/>
              </a:ext>
            </a:extLst>
          </p:cNvPr>
          <p:cNvSpPr txBox="1"/>
          <p:nvPr/>
        </p:nvSpPr>
        <p:spPr>
          <a:xfrm>
            <a:off x="563277" y="1200382"/>
            <a:ext cx="6098344" cy="3046988"/>
          </a:xfrm>
          <a:prstGeom prst="rect">
            <a:avLst/>
          </a:prstGeom>
          <a:noFill/>
        </p:spPr>
        <p:txBody>
          <a:bodyPr wrap="square">
            <a:spAutoFit/>
          </a:bodyPr>
          <a:lstStyle/>
          <a:p>
            <a:r>
              <a:rPr lang="en-GB" sz="2400" b="1" dirty="0">
                <a:solidFill>
                  <a:srgbClr val="002060"/>
                </a:solidFill>
                <a:latin typeface="+mj-lt"/>
              </a:rPr>
              <a:t>Mistake:</a:t>
            </a:r>
            <a:br>
              <a:rPr lang="en-GB" sz="2400" dirty="0">
                <a:solidFill>
                  <a:srgbClr val="002060"/>
                </a:solidFill>
                <a:latin typeface="+mj-lt"/>
              </a:rPr>
            </a:br>
            <a:r>
              <a:rPr lang="en-GB" sz="2400" dirty="0">
                <a:solidFill>
                  <a:srgbClr val="002060"/>
                </a:solidFill>
                <a:latin typeface="+mj-lt"/>
              </a:rPr>
              <a:t>It is not the case that the claimant has failed to provide sufficient evidence to refute the allegations set forth by the respondent.</a:t>
            </a:r>
          </a:p>
          <a:p>
            <a:endParaRPr lang="en-GB" sz="2400" dirty="0">
              <a:solidFill>
                <a:srgbClr val="002060"/>
              </a:solidFill>
              <a:latin typeface="+mj-lt"/>
            </a:endParaRPr>
          </a:p>
          <a:p>
            <a:r>
              <a:rPr lang="en-GB" sz="2400" b="1" dirty="0">
                <a:solidFill>
                  <a:srgbClr val="002060"/>
                </a:solidFill>
                <a:latin typeface="+mj-lt"/>
              </a:rPr>
              <a:t>Correction:</a:t>
            </a:r>
            <a:br>
              <a:rPr lang="en-GB" sz="2400" dirty="0">
                <a:solidFill>
                  <a:srgbClr val="002060"/>
                </a:solidFill>
                <a:latin typeface="+mj-lt"/>
              </a:rPr>
            </a:br>
            <a:r>
              <a:rPr lang="en-GB" sz="2400" dirty="0">
                <a:solidFill>
                  <a:srgbClr val="002060"/>
                </a:solidFill>
                <a:latin typeface="+mj-lt"/>
              </a:rPr>
              <a:t>The claimant has provided enough evidence to refute the respondent’s allegations.</a:t>
            </a:r>
          </a:p>
        </p:txBody>
      </p:sp>
    </p:spTree>
    <p:extLst>
      <p:ext uri="{BB962C8B-B14F-4D97-AF65-F5344CB8AC3E}">
        <p14:creationId xmlns:p14="http://schemas.microsoft.com/office/powerpoint/2010/main" val="1765048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F46FE-899D-249D-2F68-28328D2720DE}"/>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9EA786EE-4EAD-1332-F68A-A5B160B88A65}"/>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28AC29AA-E3CD-BED9-8DFC-E54BB436F5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255E2D81-57CD-B387-CD21-2FD7905CBADF}"/>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9CE1CBA-9A2B-074D-F76F-091951C5A129}"/>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6FB0294-D632-93AE-77C1-04F978091A84}"/>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6B19FAD-18C2-59FF-FAAB-0BB4315774EE}"/>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0CC4482-6230-F95F-25D8-D5B6FE93AABF}"/>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7AE6EF5-D513-B2A2-B986-A26ADF589C4C}"/>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0152D87-BB8F-455A-3F2B-CB1DF9BC18FB}"/>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0C7AE20A-C042-3C7E-51DA-E22D232EB87C}"/>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4A3701A-11F9-560E-4C58-06F7F4C1B59A}"/>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980E14C-6C54-4414-DB92-0D90A6C45DC7}"/>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11EB430D-8C05-BEC4-54FE-3377B03732CB}"/>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BF47878A-415F-8C55-1DA6-6AB7D1DE7382}"/>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99BD811E-1F03-F423-1C1C-E9EEF823F4E0}"/>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6D41B5A-B190-9BB7-279A-EE15A2F53409}"/>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3AAAB1E-DFD6-2A11-6676-D601047F60B3}"/>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D2E2553F-F7FB-9AC5-0A35-234D5D552645}"/>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471B0A10-AFD6-856B-55F5-3F7FE321CCDB}"/>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AD3768FC-A7A1-18C4-B56A-AEEF3D59FCF3}"/>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D4429337-8E1D-AA36-06A5-D8ED0551B534}"/>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B6B8DE5B-23A5-9C19-773B-61D2A671F28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B1C1A1DD-4503-0433-07C6-DFBB412817C1}"/>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E3934A52-F346-DB74-FC2B-073D28287DB0}"/>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BA573E9F-419F-98F7-0374-21C4A85126D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B069A46-3D7F-2536-7FDB-C6F073686077}"/>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BBE07666-02F9-0F4F-15CD-8F90FBDA754B}"/>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6002AF15-1FA8-E7FF-882C-C9B933F8F413}"/>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C4575A27-BDDE-BD24-E0FA-3DC9EEC5767F}"/>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933F9049-1AC1-3058-3C23-079DFEF6C212}"/>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F9516A6B-3CE1-C3B4-BEB0-8B9C0367C1EB}"/>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7D252F9D-65F5-3994-EBCE-9AC10BEC1EE5}"/>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3C93848-156D-E405-5418-5F6FE692A04B}"/>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4B2FCCA8-7F36-74AF-00B0-2D1485C79D1E}"/>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89B705F1-C266-2C87-7F04-1571EA51172D}"/>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7FCE453C-CCCB-3AEB-C851-D05C6557F2DA}"/>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D0BDE7B-3244-3707-F526-9D2A7E68267F}"/>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E7CADA0-A135-66EA-59AA-9FB127EF7A62}"/>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AC083B50-890C-F181-A82B-833A4728B04D}"/>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9744248A-2DD4-02B9-6D54-911443794727}"/>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72829819-EACC-CA51-A900-A47BD1262283}"/>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5EA56D6A-AA25-0809-9DE7-5D487FE22032}"/>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7CEB3CA4-A70E-199C-67AC-2F727E41DD62}"/>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FD6B440F-2AC3-5CA4-C7AD-0FD1CCE2A54A}"/>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85E77D2-9479-D967-03EC-A9B4BF74648B}"/>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12D59B36-9AE7-AA67-90A5-554A05C4773F}"/>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DA666135-C324-F5AF-A57D-DFE1A162FE2A}"/>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8D828486-902B-7900-72F3-B4AA904DA1F6}"/>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C1679F6E-E964-2861-4E44-A47E11CF5D79}"/>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75FD9DEE-B5C5-A5CC-4155-5AF805341331}"/>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78CDBDDE-FBBD-5EA0-EECD-3868B4E2AC63}"/>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996486EC-DE98-7F25-73AB-38CC574FE208}"/>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50A01371-D93B-C762-155A-F0A46C7A9DBF}"/>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E4F65200-51B1-FFE7-790D-6013FC8BDFD4}"/>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61BA5319-D8EF-D447-23AD-3DC810999873}"/>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65DDA995-D811-FCBB-E82B-C0BE2FBBE57B}"/>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6B03DBF-7CF0-DB56-EFF3-F0D07EBE3DAA}"/>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5056688B-B9AB-9D58-0A5F-67951C183E11}"/>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3C074B21-0125-B8B6-FACD-9AC0F114CB16}"/>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DE278AD8-A8CE-B1D5-3563-500A5F5FC53A}"/>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A25C9F18-A271-E951-F143-3EA82558878D}"/>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CE677236-1046-577D-A77C-B12C1CC7C9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0B2AB3D2-7AAC-6685-99A6-9D421CC9C800}"/>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8CA91EA-391D-D0B1-F7D9-0297758952D9}"/>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FD17F83D-EEED-FCD7-9FE6-154EEE2D3BAB}"/>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3909ACD0-93DF-62EA-4D28-29067F610FA6}"/>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Exercises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7CDB8D03-8A0D-5EF6-7F05-90382F55317B}"/>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5F57F00A-B91B-7E80-FB1D-E5E2A2650C49}"/>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AACBC747-6B6B-0C75-84FD-AAC787FDD73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D1524DB8-9C1D-96EB-E1DC-8A677C029BC4}"/>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AF5AE72-765B-1FC8-8E11-19A2C93B935F}"/>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3BACFB1A-A483-B874-E23A-31FB69EF64A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72EC42C8-35BE-2984-B7B3-57EF44409B21}"/>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72365CA4-8344-72B2-F7D5-04F24D135A60}"/>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DD88CAAF-84A4-9C60-6DD7-17CDF60903F1}"/>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B5430E70-7834-D7C3-D8C2-BF9F6ED57A8E}"/>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49FE6BD5-5133-5792-5F50-B08DB37B4C9B}"/>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F8ADFB07-6395-1A71-12A3-BC7B85346CBC}"/>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81">
            <a:extLst>
              <a:ext uri="{FF2B5EF4-FFF2-40B4-BE49-F238E27FC236}">
                <a16:creationId xmlns:a16="http://schemas.microsoft.com/office/drawing/2014/main" id="{5F808138-6EFC-1EBF-9D67-E77FA71D3D12}"/>
              </a:ext>
            </a:extLst>
          </p:cNvPr>
          <p:cNvSpPr txBox="1"/>
          <p:nvPr/>
        </p:nvSpPr>
        <p:spPr>
          <a:xfrm>
            <a:off x="490704" y="1199503"/>
            <a:ext cx="6093724" cy="2308324"/>
          </a:xfrm>
          <a:prstGeom prst="rect">
            <a:avLst/>
          </a:prstGeom>
          <a:noFill/>
        </p:spPr>
        <p:txBody>
          <a:bodyPr wrap="square">
            <a:spAutoFit/>
          </a:bodyPr>
          <a:lstStyle/>
          <a:p>
            <a:pPr algn="just"/>
            <a:r>
              <a:rPr lang="en-GB" sz="3600" dirty="0">
                <a:solidFill>
                  <a:srgbClr val="002060"/>
                </a:solidFill>
                <a:effectLst/>
                <a:latin typeface="+mj-lt"/>
                <a:ea typeface="Aptos" panose="020B0004020202020204" pitchFamily="34" charset="0"/>
              </a:rPr>
              <a:t>It is not without some measure of uncertainty that the claim might not be entirely devoid of legal merit. </a:t>
            </a:r>
            <a:endParaRPr lang="en-GB" sz="3600" dirty="0">
              <a:solidFill>
                <a:srgbClr val="002060"/>
              </a:solidFill>
              <a:latin typeface="+mj-lt"/>
            </a:endParaRPr>
          </a:p>
        </p:txBody>
      </p:sp>
      <p:sp>
        <p:nvSpPr>
          <p:cNvPr id="2" name="TextBox 1">
            <a:extLst>
              <a:ext uri="{FF2B5EF4-FFF2-40B4-BE49-F238E27FC236}">
                <a16:creationId xmlns:a16="http://schemas.microsoft.com/office/drawing/2014/main" id="{A29CB6F0-1140-E28E-F1E9-8A3F378C1058}"/>
              </a:ext>
            </a:extLst>
          </p:cNvPr>
          <p:cNvSpPr txBox="1"/>
          <p:nvPr/>
        </p:nvSpPr>
        <p:spPr>
          <a:xfrm>
            <a:off x="7498586" y="1452765"/>
            <a:ext cx="4294353" cy="1200329"/>
          </a:xfrm>
          <a:prstGeom prst="rect">
            <a:avLst/>
          </a:prstGeom>
          <a:noFill/>
        </p:spPr>
        <p:txBody>
          <a:bodyPr wrap="square">
            <a:spAutoFit/>
          </a:bodyPr>
          <a:lstStyle/>
          <a:p>
            <a:r>
              <a:rPr lang="en-GB" sz="1800" b="1" dirty="0">
                <a:solidFill>
                  <a:srgbClr val="002060"/>
                </a:solidFill>
                <a:effectLst/>
                <a:latin typeface="+mj-lt"/>
                <a:ea typeface="Aptos" panose="020B0004020202020204" pitchFamily="34" charset="0"/>
              </a:rPr>
              <a:t>Contact me – John James McVeigh – for the free model answer: </a:t>
            </a:r>
          </a:p>
          <a:p>
            <a:endParaRPr lang="en-GB" dirty="0">
              <a:solidFill>
                <a:srgbClr val="002060"/>
              </a:solidFill>
              <a:latin typeface="+mj-lt"/>
              <a:ea typeface="Aptos" panose="020B0004020202020204" pitchFamily="34" charset="0"/>
            </a:endParaRPr>
          </a:p>
          <a:p>
            <a:r>
              <a:rPr lang="en-GB" sz="1800" dirty="0">
                <a:solidFill>
                  <a:srgbClr val="002060"/>
                </a:solidFill>
                <a:effectLst/>
                <a:latin typeface="+mj-lt"/>
                <a:ea typeface="Aptos" panose="020B0004020202020204" pitchFamily="34" charset="0"/>
                <a:hlinkClick r:id="rId6"/>
              </a:rPr>
              <a:t>james@36rules.com</a:t>
            </a:r>
            <a:r>
              <a:rPr lang="en-GB" sz="1800" dirty="0">
                <a:solidFill>
                  <a:srgbClr val="002060"/>
                </a:solidFill>
                <a:effectLst/>
                <a:latin typeface="+mj-lt"/>
                <a:ea typeface="Aptos" panose="020B0004020202020204" pitchFamily="34" charset="0"/>
              </a:rPr>
              <a:t>  </a:t>
            </a:r>
            <a:endParaRPr lang="en-GB" dirty="0"/>
          </a:p>
        </p:txBody>
      </p:sp>
    </p:spTree>
    <p:extLst>
      <p:ext uri="{BB962C8B-B14F-4D97-AF65-F5344CB8AC3E}">
        <p14:creationId xmlns:p14="http://schemas.microsoft.com/office/powerpoint/2010/main" val="696143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AACF08-5BCF-00AF-DD35-2ADC3B2334B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060EB75-BE87-013F-EF3B-18878E8E3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93470B-02FB-4973-8CAA-028BF31408D7}"/>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D91682-E0C2-877F-7C0F-CA5AD4AE6F7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4F10B63-4E2C-2710-1E18-6B61ED286413}"/>
              </a:ext>
            </a:extLst>
          </p:cNvPr>
          <p:cNvSpPr/>
          <p:nvPr/>
        </p:nvSpPr>
        <p:spPr>
          <a:xfrm>
            <a:off x="1038879" y="1377536"/>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C4C255C-F340-F6A4-DB7B-9844A325F740}"/>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3A60C2-1FC3-AA29-3410-3B5ECF6DA25B}"/>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B5CB4C-07D5-46F0-1EF6-C4B7FE3D4A7E}"/>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2881A0C-38C6-C7D8-2B5D-D6B095077F78}"/>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0DFC21D-1435-AE56-3B18-B4B9A8C64AB7}"/>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C3CD80-5121-F96B-FDF9-2E440926CD13}"/>
              </a:ext>
            </a:extLst>
          </p:cNvPr>
          <p:cNvSpPr/>
          <p:nvPr/>
        </p:nvSpPr>
        <p:spPr>
          <a:xfrm>
            <a:off x="1399354" y="181549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A754FE4-A40A-6AF1-28FB-62F71F6128FD}"/>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CFE5FDC-72AA-6A27-749F-F03A13A8E8BA}"/>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53D7CE7-F47C-45A4-66E0-2CAF10C75816}"/>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DF6ACC3-D02B-CD48-961D-B2B972A2FC77}"/>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02BE741-8723-FEBE-63FD-2BE5A7474CC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D0F20E-89A1-130D-9145-736557D0320B}"/>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7E2EB94-ABA7-924D-B038-72D4599D7861}"/>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17D2965-5967-3680-2F22-13B76431B931}"/>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F19CCA9-5869-C92C-A261-95E6C78A0CB0}"/>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321F8E5-C3D2-35A9-9D2F-2A4476C2C1F3}"/>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3D293DF-E614-95A4-0FD5-3EF56F67A4F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7F5CDEC-3D36-CF9E-1ECD-FA27A7335A4A}"/>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53F3783-A92B-C622-FEDA-77CA2ED5428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704D93A-6D94-8EA7-B271-B7ED8F34695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A8DF772-408D-A568-6A8B-91C9703D6071}"/>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294CAA5-C0B8-ADF5-F9AD-96C47ACC3D9E}"/>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56A356D-0018-E29E-9672-48B966CB241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88A9F9F-69EF-9010-C0EC-14637AB50893}"/>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01C3D4B-A558-8379-A535-55992598B88E}"/>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AEFF15C-11D5-618C-535F-AD0C6E23277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BD19F98-D219-C7D0-6FCB-7F0E86B436CB}"/>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599A25-A71A-53FB-9873-C75B99BF7D2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FB959D9-0860-67B0-22BB-DC56E275628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0A5775E-7363-EFEC-9AA8-6A0CD248F3F9}"/>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CA38CF9-5CB4-96F3-4095-9216BCA2090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5D2CC7A-4A98-7F46-EE5B-C5316FEAA7FE}"/>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992E3DC-B9E4-3CAE-48B9-C1DF51E10FCE}"/>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91EC59E9-D34C-D19B-2FBB-9F7B5ECE02F2}"/>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DB3F368-745D-4518-EBCD-6D45C3354EB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B23A1F-B995-3448-5537-1E46AA92265D}"/>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D084333-C247-14BF-B258-4193A79700CF}"/>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CA145E3-7A07-B630-6197-79FD0F87254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DDAD3BD-1A20-DF35-75FE-2067147EBDA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14B24CF-59A0-8EFC-5275-A9108DCAA85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B44F8E5-531C-9EC2-ABA2-11ABA3B9D51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2543C33-708A-27CA-6BF7-1A1850EC9A6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84D4051-D0A8-782E-4170-4E9CB3CCCE71}"/>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C5C8D1E-5DE2-A7DC-D1C6-15830E9A3ACC}"/>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240EB14-6994-A55A-56A0-CF9F0EACF78D}"/>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57D011F-8659-4282-3E35-84739F40E584}"/>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E0E8153-3443-40BC-4851-F7AA787AC40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5AEEF21-CF28-412E-15E0-6CF3A1DE5B3A}"/>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48BF600-7C48-C6C8-3A24-DBBC14064DBA}"/>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51C907D-8C69-3A0E-AD83-AB1D281F3CF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092A526-41FA-6B12-EE49-8D053F45091B}"/>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C1BD46A-0BFD-40A4-B7EF-D1062E8EBE6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DA27CB8-F5EB-3A26-5DB5-516B5CA0C88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7DF873E-B785-7053-6DB3-D6AB102C4A7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147ACE1-4442-7B20-9DF2-7FF1BE104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913761AD-512F-7B20-6372-B5C3D234458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203DB83-72BE-F757-92B0-D3FF7F9E288D}"/>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7. The KISS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61802A4-D10A-F812-A874-D68B7D00B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80" y="1377537"/>
            <a:ext cx="5336965" cy="3785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7" name="Rectangle 66">
            <a:extLst>
              <a:ext uri="{FF2B5EF4-FFF2-40B4-BE49-F238E27FC236}">
                <a16:creationId xmlns:a16="http://schemas.microsoft.com/office/drawing/2014/main" id="{678A9406-7ADB-0954-BEB1-D8CD8BF9F058}"/>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B193F99-A5F5-9851-4B73-7EBFB3D13D6E}"/>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B1E000C-C0DD-72D7-FD02-392ACEC7E5A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632A5C7-6756-43FE-75CF-B1BEA237457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09FAC1-903A-8165-F708-132A3E7EEBD7}"/>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D58716E-A6A3-6F48-B36D-4EDFDEAEBC0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1C6CBE7-0642-9CB2-AA9D-BE29D44137CC}"/>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13A5365-56F4-2015-D865-9BED49AA78A0}"/>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9D98DAF-63C7-0421-A933-7C3EF5CF4AD1}"/>
              </a:ext>
            </a:extLst>
          </p:cNvPr>
          <p:cNvSpPr/>
          <p:nvPr/>
        </p:nvSpPr>
        <p:spPr>
          <a:xfrm>
            <a:off x="1257355" y="1623027"/>
            <a:ext cx="4935943" cy="33919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a:extLst>
              <a:ext uri="{FF2B5EF4-FFF2-40B4-BE49-F238E27FC236}">
                <a16:creationId xmlns:a16="http://schemas.microsoft.com/office/drawing/2014/main" id="{ECC4CD01-6F1D-558C-357C-36C838F745B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7394" y="1232949"/>
            <a:ext cx="5488108" cy="3897157"/>
          </a:xfrm>
          <a:prstGeom prst="rect">
            <a:avLst/>
          </a:prstGeom>
          <a:noFill/>
          <a:ln>
            <a:noFill/>
          </a:ln>
        </p:spPr>
      </p:pic>
      <p:sp>
        <p:nvSpPr>
          <p:cNvPr id="70" name="Rectangle 69">
            <a:extLst>
              <a:ext uri="{FF2B5EF4-FFF2-40B4-BE49-F238E27FC236}">
                <a16:creationId xmlns:a16="http://schemas.microsoft.com/office/drawing/2014/main" id="{C3688913-9F0B-02D0-A9AA-B72D1A5A29EA}"/>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0D1668B1-CB02-138B-463C-4D63426E4F4C}"/>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A3A0007B-967A-739B-706D-F2E8D07F155F}"/>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85" name="Rectangle 84">
            <a:extLst>
              <a:ext uri="{FF2B5EF4-FFF2-40B4-BE49-F238E27FC236}">
                <a16:creationId xmlns:a16="http://schemas.microsoft.com/office/drawing/2014/main" id="{98C6CE1B-9DE9-D4B5-3BF0-313779AA3DDE}"/>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100142CB-644A-D6E8-B809-1B5EAE0768A5}"/>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6CE0D7FD-E4D2-6303-1F55-1D36E2C36BA2}"/>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07/36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713F34C9-0B30-C4BB-CEDC-A7DE56C69ABD}"/>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3821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C61AA-58EE-5676-DFAF-F2CC1EA5C754}"/>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D20CC338-15BE-9A38-E3C0-8955AF4EFA24}"/>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E1F3FF4C-90D6-F6CD-73F6-FCCB1734F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5E6D9546-30B4-6F2C-39CC-FC1ED8ADE012}"/>
              </a:ext>
            </a:extLst>
          </p:cNvPr>
          <p:cNvSpPr/>
          <p:nvPr/>
        </p:nvSpPr>
        <p:spPr>
          <a:xfrm>
            <a:off x="1609725" y="1047750"/>
            <a:ext cx="5772150" cy="1311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E039C3FD-1277-557D-143D-69B4F0CDB996}"/>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7FF09E07-1D49-BF14-C71A-B27FE5F9C322}"/>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0BA458FA-8020-0767-9B45-7449C4F415EB}"/>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88EBFE71-890C-3AC8-0BD1-7443BD3EA6C2}"/>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816DC051-EDAD-FD5B-3A85-212239D08C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DCA9F051-83A3-A3BF-FE0B-0FE52BA70BBF}"/>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11071320-5405-8314-6242-9EB786FA4405}"/>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7. The KISS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B9A11774-DC5E-2A88-4E60-D0FE5D0C3B78}"/>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E3E01BF3-CFD7-74C1-C20C-3F5424CC841A}"/>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CA08E595-CCC4-E6C5-ED14-6C5710B8717A}"/>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07/36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59D3835-ED5E-EB30-FE95-07F07F002AE9}"/>
              </a:ext>
            </a:extLst>
          </p:cNvPr>
          <p:cNvSpPr txBox="1"/>
          <p:nvPr/>
        </p:nvSpPr>
        <p:spPr>
          <a:xfrm>
            <a:off x="563277" y="1200382"/>
            <a:ext cx="6098344" cy="3416320"/>
          </a:xfrm>
          <a:prstGeom prst="rect">
            <a:avLst/>
          </a:prstGeom>
          <a:noFill/>
        </p:spPr>
        <p:txBody>
          <a:bodyPr wrap="square">
            <a:spAutoFit/>
          </a:bodyPr>
          <a:lstStyle/>
          <a:p>
            <a:pPr algn="just"/>
            <a:r>
              <a:rPr lang="en-GB" sz="2400" dirty="0">
                <a:solidFill>
                  <a:srgbClr val="002060"/>
                </a:solidFill>
                <a:latin typeface="+mj-lt"/>
              </a:rPr>
              <a:t>The </a:t>
            </a:r>
            <a:r>
              <a:rPr lang="en-GB" sz="2400" b="1" dirty="0">
                <a:solidFill>
                  <a:srgbClr val="002060"/>
                </a:solidFill>
                <a:latin typeface="+mj-lt"/>
              </a:rPr>
              <a:t>Keep It Simple, Silly (KISS)</a:t>
            </a:r>
            <a:r>
              <a:rPr lang="en-GB" sz="2400" dirty="0">
                <a:solidFill>
                  <a:srgbClr val="002060"/>
                </a:solidFill>
                <a:latin typeface="+mj-lt"/>
              </a:rPr>
              <a:t> principle underscores the importance of brevity and clarity in legal writing. Overly complex sentence structures, excessive qualifiers, and multiple embedded clauses detract from readability. Similarly, using singular nouns when possible (e.g., “each employee” rather than “employees who”) simplifies construction and reduces ambiguity.</a:t>
            </a:r>
          </a:p>
        </p:txBody>
      </p:sp>
    </p:spTree>
    <p:extLst>
      <p:ext uri="{BB962C8B-B14F-4D97-AF65-F5344CB8AC3E}">
        <p14:creationId xmlns:p14="http://schemas.microsoft.com/office/powerpoint/2010/main" val="3168039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BB09D-DEEB-5B7F-5A81-746DE3487FE5}"/>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DCE2A193-4E5F-691C-DF0F-2FAA67DEFAC0}"/>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71F87D8D-F442-D257-4E80-2BB1F396DA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7DF8A782-BD86-EDB7-8C58-9C39BE0D9F19}"/>
              </a:ext>
            </a:extLst>
          </p:cNvPr>
          <p:cNvSpPr/>
          <p:nvPr/>
        </p:nvSpPr>
        <p:spPr>
          <a:xfrm>
            <a:off x="1609725" y="1047750"/>
            <a:ext cx="5772150" cy="1311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C0ABD085-9B99-CE92-B0C2-CC1B2E765437}"/>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87B8084C-2A78-D187-DF51-F4FDB07C3379}"/>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D8119C10-78CE-8395-2D7A-657FE195ADE0}"/>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41697E79-7C99-C00F-6156-C9E2C73B047E}"/>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84E0320A-73E8-9870-1012-BDCFDBEB74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04591C8D-F38A-03A0-E7D1-8C7A9C51ED49}"/>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540672BD-F5B2-4447-943E-564D41A46872}"/>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7. The KISS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C98D2BA6-9015-A216-1626-1A58033A218F}"/>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142A8C9E-09BA-9F13-F9D0-1989A0B38B92}"/>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33438474-569C-7C4A-110F-532F5E29C9C4}"/>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07/36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BD3FDA9-AFD2-4B1F-5E06-731888932027}"/>
              </a:ext>
            </a:extLst>
          </p:cNvPr>
          <p:cNvSpPr txBox="1"/>
          <p:nvPr/>
        </p:nvSpPr>
        <p:spPr>
          <a:xfrm>
            <a:off x="563277" y="1200382"/>
            <a:ext cx="6098344" cy="4154984"/>
          </a:xfrm>
          <a:prstGeom prst="rect">
            <a:avLst/>
          </a:prstGeom>
          <a:noFill/>
        </p:spPr>
        <p:txBody>
          <a:bodyPr wrap="square">
            <a:spAutoFit/>
          </a:bodyPr>
          <a:lstStyle/>
          <a:p>
            <a:r>
              <a:rPr lang="en-GB" sz="2400" b="1" dirty="0">
                <a:solidFill>
                  <a:srgbClr val="002060"/>
                </a:solidFill>
                <a:latin typeface="+mj-lt"/>
              </a:rPr>
              <a:t>Mistake:</a:t>
            </a:r>
            <a:br>
              <a:rPr lang="en-GB" sz="2400" dirty="0">
                <a:solidFill>
                  <a:srgbClr val="002060"/>
                </a:solidFill>
                <a:latin typeface="+mj-lt"/>
              </a:rPr>
            </a:br>
            <a:r>
              <a:rPr lang="en-GB" sz="2400" dirty="0">
                <a:solidFill>
                  <a:srgbClr val="002060"/>
                </a:solidFill>
                <a:latin typeface="+mj-lt"/>
              </a:rPr>
              <a:t>All parties who have executed the agreement and who have obtained the necessary governmental approvals shall be considered eligible for participation in the contractual arrangement.</a:t>
            </a:r>
          </a:p>
          <a:p>
            <a:endParaRPr lang="en-GB" sz="2400" dirty="0">
              <a:solidFill>
                <a:srgbClr val="002060"/>
              </a:solidFill>
              <a:latin typeface="+mj-lt"/>
            </a:endParaRPr>
          </a:p>
          <a:p>
            <a:r>
              <a:rPr lang="en-GB" sz="2400" b="1" dirty="0">
                <a:solidFill>
                  <a:srgbClr val="002060"/>
                </a:solidFill>
                <a:latin typeface="+mj-lt"/>
              </a:rPr>
              <a:t>Correction:</a:t>
            </a:r>
            <a:br>
              <a:rPr lang="en-GB" sz="2400" dirty="0">
                <a:solidFill>
                  <a:srgbClr val="002060"/>
                </a:solidFill>
                <a:latin typeface="+mj-lt"/>
              </a:rPr>
            </a:br>
            <a:r>
              <a:rPr lang="en-GB" sz="2400" dirty="0">
                <a:solidFill>
                  <a:srgbClr val="002060"/>
                </a:solidFill>
                <a:latin typeface="+mj-lt"/>
              </a:rPr>
              <a:t>Any party that signs the agreement and obtains the required approvals may participate in the contract.</a:t>
            </a:r>
          </a:p>
        </p:txBody>
      </p:sp>
    </p:spTree>
    <p:extLst>
      <p:ext uri="{BB962C8B-B14F-4D97-AF65-F5344CB8AC3E}">
        <p14:creationId xmlns:p14="http://schemas.microsoft.com/office/powerpoint/2010/main" val="4260635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AACF08-5BCF-00AF-DD35-2ADC3B2334B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060EB75-BE87-013F-EF3B-18878E8E3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93470B-02FB-4973-8CAA-028BF31408D7}"/>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D91682-E0C2-877F-7C0F-CA5AD4AE6F7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4F10B63-4E2C-2710-1E18-6B61ED286413}"/>
              </a:ext>
            </a:extLst>
          </p:cNvPr>
          <p:cNvSpPr/>
          <p:nvPr/>
        </p:nvSpPr>
        <p:spPr>
          <a:xfrm>
            <a:off x="1038879" y="1377536"/>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C4C255C-F340-F6A4-DB7B-9844A325F740}"/>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3A60C2-1FC3-AA29-3410-3B5ECF6DA25B}"/>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B5CB4C-07D5-46F0-1EF6-C4B7FE3D4A7E}"/>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2881A0C-38C6-C7D8-2B5D-D6B095077F78}"/>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0DFC21D-1435-AE56-3B18-B4B9A8C64AB7}"/>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C3CD80-5121-F96B-FDF9-2E440926CD13}"/>
              </a:ext>
            </a:extLst>
          </p:cNvPr>
          <p:cNvSpPr/>
          <p:nvPr/>
        </p:nvSpPr>
        <p:spPr>
          <a:xfrm>
            <a:off x="1399354" y="181549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A754FE4-A40A-6AF1-28FB-62F71F6128FD}"/>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CFE5FDC-72AA-6A27-749F-F03A13A8E8BA}"/>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53D7CE7-F47C-45A4-66E0-2CAF10C75816}"/>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DF6ACC3-D02B-CD48-961D-B2B972A2FC77}"/>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02BE741-8723-FEBE-63FD-2BE5A7474CC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D0F20E-89A1-130D-9145-736557D0320B}"/>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7E2EB94-ABA7-924D-B038-72D4599D7861}"/>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17D2965-5967-3680-2F22-13B76431B931}"/>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F19CCA9-5869-C92C-A261-95E6C78A0CB0}"/>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321F8E5-C3D2-35A9-9D2F-2A4476C2C1F3}"/>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3D293DF-E614-95A4-0FD5-3EF56F67A4F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7F5CDEC-3D36-CF9E-1ECD-FA27A7335A4A}"/>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53F3783-A92B-C622-FEDA-77CA2ED5428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704D93A-6D94-8EA7-B271-B7ED8F34695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A8DF772-408D-A568-6A8B-91C9703D6071}"/>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294CAA5-C0B8-ADF5-F9AD-96C47ACC3D9E}"/>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56A356D-0018-E29E-9672-48B966CB241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88A9F9F-69EF-9010-C0EC-14637AB50893}"/>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01C3D4B-A558-8379-A535-55992598B88E}"/>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AEFF15C-11D5-618C-535F-AD0C6E23277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BD19F98-D219-C7D0-6FCB-7F0E86B436CB}"/>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599A25-A71A-53FB-9873-C75B99BF7D2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FB959D9-0860-67B0-22BB-DC56E275628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0A5775E-7363-EFEC-9AA8-6A0CD248F3F9}"/>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CA38CF9-5CB4-96F3-4095-9216BCA2090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5D2CC7A-4A98-7F46-EE5B-C5316FEAA7FE}"/>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992E3DC-B9E4-3CAE-48B9-C1DF51E10FCE}"/>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91EC59E9-D34C-D19B-2FBB-9F7B5ECE02F2}"/>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DB3F368-745D-4518-EBCD-6D45C3354EB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B23A1F-B995-3448-5537-1E46AA92265D}"/>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D084333-C247-14BF-B258-4193A79700CF}"/>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CA145E3-7A07-B630-6197-79FD0F87254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DDAD3BD-1A20-DF35-75FE-2067147EBDA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14B24CF-59A0-8EFC-5275-A9108DCAA85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B44F8E5-531C-9EC2-ABA2-11ABA3B9D51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2543C33-708A-27CA-6BF7-1A1850EC9A6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84D4051-D0A8-782E-4170-4E9CB3CCCE71}"/>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C5C8D1E-5DE2-A7DC-D1C6-15830E9A3ACC}"/>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240EB14-6994-A55A-56A0-CF9F0EACF78D}"/>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57D011F-8659-4282-3E35-84739F40E584}"/>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E0E8153-3443-40BC-4851-F7AA787AC40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5AEEF21-CF28-412E-15E0-6CF3A1DE5B3A}"/>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48BF600-7C48-C6C8-3A24-DBBC14064DBA}"/>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51C907D-8C69-3A0E-AD83-AB1D281F3CF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092A526-41FA-6B12-EE49-8D053F45091B}"/>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C1BD46A-0BFD-40A4-B7EF-D1062E8EBE6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DA27CB8-F5EB-3A26-5DB5-516B5CA0C88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7DF873E-B785-7053-6DB3-D6AB102C4A7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147ACE1-4442-7B20-9DF2-7FF1BE104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913761AD-512F-7B20-6372-B5C3D234458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203DB83-72BE-F757-92B0-D3FF7F9E288D}"/>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 The Plain English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AF1281D7-5384-68F1-0C09-BFFD13617CDB}"/>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038046D7-092D-1093-EED4-844B746284C3}"/>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DA67D73D-B86A-8348-A8AB-B9B24D7627D9}"/>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01/36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61802A4-D10A-F812-A874-D68B7D00B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80" y="1377537"/>
            <a:ext cx="5336965" cy="3785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7" name="Rectangle 66">
            <a:extLst>
              <a:ext uri="{FF2B5EF4-FFF2-40B4-BE49-F238E27FC236}">
                <a16:creationId xmlns:a16="http://schemas.microsoft.com/office/drawing/2014/main" id="{678A9406-7ADB-0954-BEB1-D8CD8BF9F058}"/>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B193F99-A5F5-9851-4B73-7EBFB3D13D6E}"/>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B1E000C-C0DD-72D7-FD02-392ACEC7E5A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632A5C7-6756-43FE-75CF-B1BEA237457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09FAC1-903A-8165-F708-132A3E7EEBD7}"/>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D58716E-A6A3-6F48-B36D-4EDFDEAEBC0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1C6CBE7-0642-9CB2-AA9D-BE29D44137CC}"/>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13A5365-56F4-2015-D865-9BED49AA78A0}"/>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9D98DAF-63C7-0421-A933-7C3EF5CF4AD1}"/>
              </a:ext>
            </a:extLst>
          </p:cNvPr>
          <p:cNvSpPr/>
          <p:nvPr/>
        </p:nvSpPr>
        <p:spPr>
          <a:xfrm>
            <a:off x="1257355" y="1623027"/>
            <a:ext cx="4935943" cy="33919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2" name="Picture 81">
            <a:extLst>
              <a:ext uri="{FF2B5EF4-FFF2-40B4-BE49-F238E27FC236}">
                <a16:creationId xmlns:a16="http://schemas.microsoft.com/office/drawing/2014/main" id="{997132C9-D821-D94C-B838-172A5CBA905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6547" y="1329477"/>
            <a:ext cx="5466488" cy="3881805"/>
          </a:xfrm>
          <a:prstGeom prst="rect">
            <a:avLst/>
          </a:prstGeom>
          <a:noFill/>
          <a:ln>
            <a:noFill/>
          </a:ln>
        </p:spPr>
      </p:pic>
      <p:sp>
        <p:nvSpPr>
          <p:cNvPr id="83" name="Rectangle 82">
            <a:extLst>
              <a:ext uri="{FF2B5EF4-FFF2-40B4-BE49-F238E27FC236}">
                <a16:creationId xmlns:a16="http://schemas.microsoft.com/office/drawing/2014/main" id="{A77198AA-8674-9A87-99C8-213974AD4295}"/>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6AE87D7E-AF87-CB3C-A959-0567B5C55E67}"/>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621802EE-4395-796F-7315-052ED6BC3C1F}"/>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6D7F47E4-B16A-8080-CF49-A7E6D6EC9B43}"/>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75093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2E355-EA72-FA43-5663-B82F23D13B74}"/>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86855640-525E-EADE-B27F-AE4824DAAAE1}"/>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18C24A6-6246-1E6E-245C-F5C4929B90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D2B9ECA6-D03C-0533-1679-3759B69578D2}"/>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2D6DCA26-B32F-5F7F-9D17-4453CF810E39}"/>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3C54B1E-468E-CFFC-EF91-3476A6A63E26}"/>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9E879C48-6361-07E6-F936-96C2CE921619}"/>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808171-BB9E-5329-83F2-AA6F1AF4E4AA}"/>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67414BB-5290-60D4-9BAE-8898CE39BAD0}"/>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214CB45-001D-99EF-8AC0-7200428985DC}"/>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1E702776-6C03-99D2-A375-AA611ED2D2AC}"/>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E4D5463-ECBA-0666-2328-4F60C5A396F6}"/>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8D76C96-9447-DE14-DC54-D9BE2588A733}"/>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637E7F7-6566-FC01-7A87-64047959C752}"/>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6DD65BF-4895-7076-E9CF-AFDC91A6228F}"/>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B4FF6B8C-CE5C-4569-CF59-8A1BA9867F08}"/>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42B8BFC-7A71-131D-256D-E71CA7A69298}"/>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ABF163-3E36-95BC-33FF-B466312F0C54}"/>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D7084B4-FFD4-FCA8-3A59-D8BD6F0538AC}"/>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23AF8FBB-C373-EBA2-A679-B8A4808E57F1}"/>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481ADEF-69FC-5992-EFE3-431DC3CC25CE}"/>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D46CA37D-1B59-64CC-0BA9-64848A3C0964}"/>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CF0F065A-E8CC-491E-340E-BF851B7C442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227CA25B-68EE-E216-122F-29586E82CA52}"/>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753FC73-5762-52DF-239B-7F3FBE72294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0AC57C0E-CC6F-F0A2-084F-A03B8DA50606}"/>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25A19999-58E2-4D90-6ACE-690ACDCAA380}"/>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968A542F-2F83-F128-5A7E-89AA9321C3A4}"/>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799A51EA-7C7B-FA3A-41FB-B73017E6733C}"/>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E1BC2C9E-F353-9CBE-174E-1DD3FC0E2333}"/>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7339042-2253-52F9-1FF1-B5966DA0F9BB}"/>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D52899DF-7D3A-3A97-8057-E2178F1CE928}"/>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DA5EFA08-2654-E849-26C5-57E2E92871D4}"/>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69C25545-B0F2-DDC5-7214-57D2CC999B5A}"/>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E134E15D-E989-8B01-08C5-0F6ED6821C6E}"/>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6D276C37-FD90-E966-22EE-33D0B0C70AAE}"/>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D3D0F121-BD0C-3608-ACBF-1292D00ADC5B}"/>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12E4C3AD-F6AE-4537-8B85-639DD3A4C8CA}"/>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F5C25B0D-1B73-46BA-4545-EBA8D8391297}"/>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FC664F1F-EB71-0E5E-9FC5-1CBC3419F779}"/>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844502E2-4F4E-22F0-0C31-1EBAD699983B}"/>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798344F-CA95-0B2F-9690-9B4EAB3075CF}"/>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551ECF4E-BC76-FE0F-344D-B5D044912E2F}"/>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D470E60F-B8D5-0970-F229-2EB233F6D6A2}"/>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1787303C-63EC-1FA8-A4BB-9202F674C46E}"/>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540AA79-596D-124C-1B84-537F282FD5A6}"/>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17E202F6-5EE1-D259-2F8C-A7A7D47795A9}"/>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BD0A0245-930F-8DFC-BBEE-6395CBC27C4F}"/>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2E08A341-7DC9-9C00-2C32-7478E21AD34F}"/>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1F8572B8-773B-232E-4E78-95F965851EB0}"/>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9E58DE8-EC62-5D92-677B-D3AEBAD29394}"/>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ACE4AC35-4AA6-08B2-4BC5-BCAAAD6F8117}"/>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649E5D16-54CD-C552-3827-81C8A00FD6D3}"/>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CB7EF03A-A907-4D94-A94E-F27BFBB04653}"/>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48654856-68F5-61C6-DC68-2856ABDEB8F5}"/>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61AC0B0E-F89C-F6B6-2A0A-C380FBDB151E}"/>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47E5B987-1E1B-9288-B792-F61BAC2EF3BB}"/>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C8C05D81-0F1F-9E6C-FD76-4AFA960479F8}"/>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BBFF907F-7620-B43C-7399-B69617C44439}"/>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C89BAB58-D0BB-BC16-E19C-FD11FA6F0F21}"/>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E3D58ED5-BC53-03E6-8547-D9FC2DEF846D}"/>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E84FC35B-7FAF-B025-05AD-BE5BFC188F93}"/>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3F51645C-27AA-83CE-7F4D-B2E8C66C92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CFFA8CF3-50E5-87F9-BF7C-3023F718A295}"/>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22E6183-C2A8-C7B9-5EF0-832EE5C86942}"/>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52E3F8F5-BB6C-9D14-9D48-8D2DFC7DAF37}"/>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6BD04A7D-DAFA-C4AA-E266-D42A72B8E2D3}"/>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Exercises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DEA30BD0-9CE8-AE4D-6965-80C6F7704086}"/>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FDA838C4-71B4-6652-15B5-E46E5375B126}"/>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BB8EA647-8B43-099A-E744-882494309630}"/>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D4CCB9B2-95C1-0F80-BE00-E82ECE75A5C4}"/>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9C36EE7-B537-6AB1-8738-966055B02781}"/>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FA58AE71-1168-7935-608A-0B003C6615B3}"/>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7E79D4AB-BAF5-D39A-04BA-B1718ADF7739}"/>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CD813A9-B8B7-C767-84D3-DACFEF0A1C46}"/>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D5F6848D-B4B3-7683-584F-664D11EB28A2}"/>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F48FF9FA-D6C0-3BDC-FC1F-3F7FCF4BFC1D}"/>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2D06132F-7352-503E-F4FA-46F79EA35E6A}"/>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B0575C49-35DD-3C6A-133D-51233E353391}"/>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id="{EC356965-9077-3417-E057-CFAB527E6F5B}"/>
              </a:ext>
            </a:extLst>
          </p:cNvPr>
          <p:cNvSpPr txBox="1"/>
          <p:nvPr/>
        </p:nvSpPr>
        <p:spPr>
          <a:xfrm>
            <a:off x="490704" y="1199503"/>
            <a:ext cx="6093724" cy="3970318"/>
          </a:xfrm>
          <a:prstGeom prst="rect">
            <a:avLst/>
          </a:prstGeom>
          <a:noFill/>
        </p:spPr>
        <p:txBody>
          <a:bodyPr wrap="square">
            <a:spAutoFit/>
          </a:bodyPr>
          <a:lstStyle/>
          <a:p>
            <a:pPr algn="just"/>
            <a:r>
              <a:rPr lang="en-GB" sz="3600" dirty="0">
                <a:solidFill>
                  <a:srgbClr val="002060"/>
                </a:solidFill>
                <a:effectLst/>
                <a:latin typeface="+mj-lt"/>
                <a:ea typeface="Aptos" panose="020B0004020202020204" pitchFamily="34" charset="0"/>
              </a:rPr>
              <a:t>The respondent, in light of the allegations as set forth in the plaintiff’s original filing, has undertaken to provide a rebuttal that comprehensively addresses each assertion in its entirety. </a:t>
            </a:r>
            <a:endParaRPr lang="en-GB" sz="3600" dirty="0">
              <a:solidFill>
                <a:srgbClr val="002060"/>
              </a:solidFill>
              <a:latin typeface="+mj-lt"/>
            </a:endParaRPr>
          </a:p>
        </p:txBody>
      </p:sp>
      <p:sp>
        <p:nvSpPr>
          <p:cNvPr id="2" name="TextBox 1">
            <a:extLst>
              <a:ext uri="{FF2B5EF4-FFF2-40B4-BE49-F238E27FC236}">
                <a16:creationId xmlns:a16="http://schemas.microsoft.com/office/drawing/2014/main" id="{EFD23A5C-BD8D-6F84-7F6F-8A8A8A250871}"/>
              </a:ext>
            </a:extLst>
          </p:cNvPr>
          <p:cNvSpPr txBox="1"/>
          <p:nvPr/>
        </p:nvSpPr>
        <p:spPr>
          <a:xfrm>
            <a:off x="7498586" y="1452765"/>
            <a:ext cx="4294353" cy="1200329"/>
          </a:xfrm>
          <a:prstGeom prst="rect">
            <a:avLst/>
          </a:prstGeom>
          <a:noFill/>
        </p:spPr>
        <p:txBody>
          <a:bodyPr wrap="square">
            <a:spAutoFit/>
          </a:bodyPr>
          <a:lstStyle/>
          <a:p>
            <a:r>
              <a:rPr lang="en-GB" sz="1800" b="1" dirty="0">
                <a:solidFill>
                  <a:srgbClr val="002060"/>
                </a:solidFill>
                <a:effectLst/>
                <a:latin typeface="+mj-lt"/>
                <a:ea typeface="Aptos" panose="020B0004020202020204" pitchFamily="34" charset="0"/>
              </a:rPr>
              <a:t>Contact me – John James McVeigh – for the free model answer: </a:t>
            </a:r>
          </a:p>
          <a:p>
            <a:endParaRPr lang="en-GB" dirty="0">
              <a:solidFill>
                <a:srgbClr val="002060"/>
              </a:solidFill>
              <a:latin typeface="+mj-lt"/>
              <a:ea typeface="Aptos" panose="020B0004020202020204" pitchFamily="34" charset="0"/>
            </a:endParaRPr>
          </a:p>
          <a:p>
            <a:r>
              <a:rPr lang="en-GB" sz="1800" dirty="0">
                <a:solidFill>
                  <a:srgbClr val="002060"/>
                </a:solidFill>
                <a:effectLst/>
                <a:latin typeface="+mj-lt"/>
                <a:ea typeface="Aptos" panose="020B0004020202020204" pitchFamily="34" charset="0"/>
                <a:hlinkClick r:id="rId6"/>
              </a:rPr>
              <a:t>james@36rules.com</a:t>
            </a:r>
            <a:r>
              <a:rPr lang="en-GB" sz="1800" dirty="0">
                <a:solidFill>
                  <a:srgbClr val="002060"/>
                </a:solidFill>
                <a:effectLst/>
                <a:latin typeface="+mj-lt"/>
                <a:ea typeface="Aptos" panose="020B0004020202020204" pitchFamily="34" charset="0"/>
              </a:rPr>
              <a:t>  </a:t>
            </a:r>
            <a:endParaRPr lang="en-GB" dirty="0"/>
          </a:p>
        </p:txBody>
      </p:sp>
    </p:spTree>
    <p:extLst>
      <p:ext uri="{BB962C8B-B14F-4D97-AF65-F5344CB8AC3E}">
        <p14:creationId xmlns:p14="http://schemas.microsoft.com/office/powerpoint/2010/main" val="1205185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AACF08-5BCF-00AF-DD35-2ADC3B2334B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060EB75-BE87-013F-EF3B-18878E8E3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93470B-02FB-4973-8CAA-028BF31408D7}"/>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D91682-E0C2-877F-7C0F-CA5AD4AE6F7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4F10B63-4E2C-2710-1E18-6B61ED286413}"/>
              </a:ext>
            </a:extLst>
          </p:cNvPr>
          <p:cNvSpPr/>
          <p:nvPr/>
        </p:nvSpPr>
        <p:spPr>
          <a:xfrm>
            <a:off x="1038879" y="1377536"/>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C4C255C-F340-F6A4-DB7B-9844A325F740}"/>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3A60C2-1FC3-AA29-3410-3B5ECF6DA25B}"/>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B5CB4C-07D5-46F0-1EF6-C4B7FE3D4A7E}"/>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2881A0C-38C6-C7D8-2B5D-D6B095077F78}"/>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0DFC21D-1435-AE56-3B18-B4B9A8C64AB7}"/>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C3CD80-5121-F96B-FDF9-2E440926CD13}"/>
              </a:ext>
            </a:extLst>
          </p:cNvPr>
          <p:cNvSpPr/>
          <p:nvPr/>
        </p:nvSpPr>
        <p:spPr>
          <a:xfrm>
            <a:off x="1399354" y="181549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A754FE4-A40A-6AF1-28FB-62F71F6128FD}"/>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CFE5FDC-72AA-6A27-749F-F03A13A8E8BA}"/>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53D7CE7-F47C-45A4-66E0-2CAF10C75816}"/>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DF6ACC3-D02B-CD48-961D-B2B972A2FC77}"/>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02BE741-8723-FEBE-63FD-2BE5A7474CC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D0F20E-89A1-130D-9145-736557D0320B}"/>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7E2EB94-ABA7-924D-B038-72D4599D7861}"/>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17D2965-5967-3680-2F22-13B76431B931}"/>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F19CCA9-5869-C92C-A261-95E6C78A0CB0}"/>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321F8E5-C3D2-35A9-9D2F-2A4476C2C1F3}"/>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3D293DF-E614-95A4-0FD5-3EF56F67A4F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7F5CDEC-3D36-CF9E-1ECD-FA27A7335A4A}"/>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53F3783-A92B-C622-FEDA-77CA2ED5428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704D93A-6D94-8EA7-B271-B7ED8F34695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A8DF772-408D-A568-6A8B-91C9703D6071}"/>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294CAA5-C0B8-ADF5-F9AD-96C47ACC3D9E}"/>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56A356D-0018-E29E-9672-48B966CB241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88A9F9F-69EF-9010-C0EC-14637AB50893}"/>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01C3D4B-A558-8379-A535-55992598B88E}"/>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AEFF15C-11D5-618C-535F-AD0C6E23277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BD19F98-D219-C7D0-6FCB-7F0E86B436CB}"/>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599A25-A71A-53FB-9873-C75B99BF7D2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FB959D9-0860-67B0-22BB-DC56E275628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0A5775E-7363-EFEC-9AA8-6A0CD248F3F9}"/>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CA38CF9-5CB4-96F3-4095-9216BCA2090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5D2CC7A-4A98-7F46-EE5B-C5316FEAA7FE}"/>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992E3DC-B9E4-3CAE-48B9-C1DF51E10FCE}"/>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91EC59E9-D34C-D19B-2FBB-9F7B5ECE02F2}"/>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DB3F368-745D-4518-EBCD-6D45C3354EB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B23A1F-B995-3448-5537-1E46AA92265D}"/>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D084333-C247-14BF-B258-4193A79700CF}"/>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CA145E3-7A07-B630-6197-79FD0F87254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DDAD3BD-1A20-DF35-75FE-2067147EBDA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14B24CF-59A0-8EFC-5275-A9108DCAA85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B44F8E5-531C-9EC2-ABA2-11ABA3B9D51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2543C33-708A-27CA-6BF7-1A1850EC9A6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84D4051-D0A8-782E-4170-4E9CB3CCCE71}"/>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C5C8D1E-5DE2-A7DC-D1C6-15830E9A3ACC}"/>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240EB14-6994-A55A-56A0-CF9F0EACF78D}"/>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57D011F-8659-4282-3E35-84739F40E584}"/>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E0E8153-3443-40BC-4851-F7AA787AC40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5AEEF21-CF28-412E-15E0-6CF3A1DE5B3A}"/>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48BF600-7C48-C6C8-3A24-DBBC14064DBA}"/>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51C907D-8C69-3A0E-AD83-AB1D281F3CF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092A526-41FA-6B12-EE49-8D053F45091B}"/>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C1BD46A-0BFD-40A4-B7EF-D1062E8EBE6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DA27CB8-F5EB-3A26-5DB5-516B5CA0C88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7DF873E-B785-7053-6DB3-D6AB102C4A7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147ACE1-4442-7B20-9DF2-7FF1BE104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913761AD-512F-7B20-6372-B5C3D234458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203DB83-72BE-F757-92B0-D3FF7F9E288D}"/>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8. The </a:t>
            </a:r>
            <a:r>
              <a:rPr lang="en-US" sz="2700" b="1" dirty="0" err="1">
                <a:solidFill>
                  <a:srgbClr val="352A62"/>
                </a:solidFill>
                <a:latin typeface="Calibri" panose="020F0502020204030204" pitchFamily="34" charset="0"/>
                <a:ea typeface="Calibri" panose="020F0502020204030204" pitchFamily="34" charset="0"/>
                <a:cs typeface="Times New Roman" panose="02020603050405020304" pitchFamily="18" charset="0"/>
              </a:rPr>
              <a:t>He/She</a:t>
            </a:r>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&amp; The Ambiguous He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61802A4-D10A-F812-A874-D68B7D00B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80" y="1377537"/>
            <a:ext cx="5336965" cy="3785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7" name="Rectangle 66">
            <a:extLst>
              <a:ext uri="{FF2B5EF4-FFF2-40B4-BE49-F238E27FC236}">
                <a16:creationId xmlns:a16="http://schemas.microsoft.com/office/drawing/2014/main" id="{678A9406-7ADB-0954-BEB1-D8CD8BF9F058}"/>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B193F99-A5F5-9851-4B73-7EBFB3D13D6E}"/>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B1E000C-C0DD-72D7-FD02-392ACEC7E5A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632A5C7-6756-43FE-75CF-B1BEA237457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09FAC1-903A-8165-F708-132A3E7EEBD7}"/>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D58716E-A6A3-6F48-B36D-4EDFDEAEBC0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1C6CBE7-0642-9CB2-AA9D-BE29D44137CC}"/>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13A5365-56F4-2015-D865-9BED49AA78A0}"/>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9D98DAF-63C7-0421-A933-7C3EF5CF4AD1}"/>
              </a:ext>
            </a:extLst>
          </p:cNvPr>
          <p:cNvSpPr/>
          <p:nvPr/>
        </p:nvSpPr>
        <p:spPr>
          <a:xfrm>
            <a:off x="1257355" y="1623027"/>
            <a:ext cx="4935943" cy="33919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a:extLst>
              <a:ext uri="{FF2B5EF4-FFF2-40B4-BE49-F238E27FC236}">
                <a16:creationId xmlns:a16="http://schemas.microsoft.com/office/drawing/2014/main" id="{FDCC9918-27E2-AD7D-3393-C6E39BAEDCB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4036" y="1301974"/>
            <a:ext cx="5336965" cy="3789829"/>
          </a:xfrm>
          <a:prstGeom prst="rect">
            <a:avLst/>
          </a:prstGeom>
          <a:noFill/>
          <a:ln>
            <a:noFill/>
          </a:ln>
        </p:spPr>
      </p:pic>
      <p:sp>
        <p:nvSpPr>
          <p:cNvPr id="70" name="Rectangle 69">
            <a:extLst>
              <a:ext uri="{FF2B5EF4-FFF2-40B4-BE49-F238E27FC236}">
                <a16:creationId xmlns:a16="http://schemas.microsoft.com/office/drawing/2014/main" id="{C7911486-A38C-0AE2-B5C0-B1B1C2CF5881}"/>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774CDEBC-ABB8-A73D-0891-0C2BBFD3D392}"/>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7B64E1A9-1118-854C-CDEB-7681B374E6A7}"/>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85" name="Rectangle 84">
            <a:extLst>
              <a:ext uri="{FF2B5EF4-FFF2-40B4-BE49-F238E27FC236}">
                <a16:creationId xmlns:a16="http://schemas.microsoft.com/office/drawing/2014/main" id="{D273BC8E-F978-EBF7-CC2E-B33C1B9EB3EC}"/>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8BD69FFF-5288-6A67-5A35-62C6C9C2424B}"/>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4835F698-DA7B-A04E-232A-E8B2B7F52ACA}"/>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08/36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D1D01916-CD6C-67E8-AC04-6FDE9579BC93}"/>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05281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AE622-8E73-88B0-581A-BD7D394CECC6}"/>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00952417-72EB-2D97-876D-FF5E542F7F8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055F098B-327F-B139-2E26-1D200E3016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FAF150AB-B521-D38F-9BFF-EA4B4B234117}"/>
              </a:ext>
            </a:extLst>
          </p:cNvPr>
          <p:cNvSpPr/>
          <p:nvPr/>
        </p:nvSpPr>
        <p:spPr>
          <a:xfrm>
            <a:off x="1609725" y="1047750"/>
            <a:ext cx="5772150" cy="1284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17CA6E9C-0AFF-9571-B862-E5E265188BF1}"/>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E14F5A95-54C5-2F5B-07AC-2678221EA6A4}"/>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4625C104-4534-BCE9-5980-B22EAFF77F86}"/>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22FF5004-5005-EB43-062E-CA7291A6C1D6}"/>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0DF5D9B7-D2E5-DE21-A7C4-0A87485BA3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DADE4BCC-022F-BC07-7E9F-223846889085}"/>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F078094-6671-F25D-0AFC-0DB8608176E6}"/>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8. The </a:t>
            </a:r>
            <a:r>
              <a:rPr lang="en-US" sz="2700" b="1" dirty="0" err="1">
                <a:solidFill>
                  <a:srgbClr val="352A62"/>
                </a:solidFill>
                <a:latin typeface="Calibri" panose="020F0502020204030204" pitchFamily="34" charset="0"/>
                <a:ea typeface="Calibri" panose="020F0502020204030204" pitchFamily="34" charset="0"/>
                <a:cs typeface="Times New Roman" panose="02020603050405020304" pitchFamily="18" charset="0"/>
              </a:rPr>
              <a:t>He/She</a:t>
            </a:r>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&amp; The Ambiguous He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2E2CCE2E-958F-E575-3B4F-19B3D2055E42}"/>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D08CCD65-660B-9211-F998-258C187D5F7A}"/>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714429D9-7F1B-BF9D-EA2B-5A754B746013}"/>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08/36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C37E050-9664-4C30-5598-F4FEC595DB74}"/>
              </a:ext>
            </a:extLst>
          </p:cNvPr>
          <p:cNvSpPr txBox="1"/>
          <p:nvPr/>
        </p:nvSpPr>
        <p:spPr>
          <a:xfrm>
            <a:off x="563277" y="1200382"/>
            <a:ext cx="6098344" cy="3416320"/>
          </a:xfrm>
          <a:prstGeom prst="rect">
            <a:avLst/>
          </a:prstGeom>
          <a:noFill/>
        </p:spPr>
        <p:txBody>
          <a:bodyPr wrap="square">
            <a:spAutoFit/>
          </a:bodyPr>
          <a:lstStyle/>
          <a:p>
            <a:pPr algn="just"/>
            <a:r>
              <a:rPr lang="en-GB" sz="2400" dirty="0">
                <a:solidFill>
                  <a:srgbClr val="002060"/>
                </a:solidFill>
                <a:latin typeface="+mj-lt"/>
              </a:rPr>
              <a:t>Gender-neutral language is essential in modern legal writing to avoid bias and ambiguity. Rather than using clunky constructions such as “he/she” or “his or her,” consider rephrasing sentences to eliminate the need for gendered pronouns. Additionally, avoiding pronouns altogether where clarity requires specificity (e.g., repeating “the plaintiff” instead of using “he”) prevents confusion about referents.</a:t>
            </a:r>
          </a:p>
        </p:txBody>
      </p:sp>
    </p:spTree>
    <p:extLst>
      <p:ext uri="{BB962C8B-B14F-4D97-AF65-F5344CB8AC3E}">
        <p14:creationId xmlns:p14="http://schemas.microsoft.com/office/powerpoint/2010/main" val="779856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0956E-8398-C3B8-A055-276216A49FBD}"/>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7DF43719-75BC-1921-C00C-0AEF1439B549}"/>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274D72C2-64E1-0C73-34C8-A023BC71C9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CA8BD1E3-0BF5-064B-AB43-EDB79CEFEDA9}"/>
              </a:ext>
            </a:extLst>
          </p:cNvPr>
          <p:cNvSpPr/>
          <p:nvPr/>
        </p:nvSpPr>
        <p:spPr>
          <a:xfrm>
            <a:off x="1609725" y="1047750"/>
            <a:ext cx="5772150" cy="1284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09B231E9-400E-4BE2-3ABB-F09939AAB675}"/>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F78F87E-4BED-5FB8-EDFE-DF41FEA6A843}"/>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E456FF8B-CB67-E492-EBF8-6BD5830AB366}"/>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0943106F-E6F9-A64F-2484-2066F6088D0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03D01742-6D21-0D2C-1F44-20FACF98CC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77350F59-F901-B7C7-0150-EA35C5C91B6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56E4B2AF-B682-B335-934A-8271304A4D3D}"/>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8. The </a:t>
            </a:r>
            <a:r>
              <a:rPr lang="en-US" sz="2700" b="1" dirty="0" err="1">
                <a:solidFill>
                  <a:srgbClr val="352A62"/>
                </a:solidFill>
                <a:latin typeface="Calibri" panose="020F0502020204030204" pitchFamily="34" charset="0"/>
                <a:ea typeface="Calibri" panose="020F0502020204030204" pitchFamily="34" charset="0"/>
                <a:cs typeface="Times New Roman" panose="02020603050405020304" pitchFamily="18" charset="0"/>
              </a:rPr>
              <a:t>He/She</a:t>
            </a:r>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&amp; The Ambiguous He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0715BFE7-3815-6385-2621-9BC768FE67A7}"/>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4B7D6FB7-FF46-AADB-B786-D1590548411B}"/>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1F3FEAD3-76AB-4FBF-A201-2C30C624231C}"/>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08/36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FEC34AEB-C11B-A0FB-E66B-238A124125A3}"/>
              </a:ext>
            </a:extLst>
          </p:cNvPr>
          <p:cNvSpPr txBox="1"/>
          <p:nvPr/>
        </p:nvSpPr>
        <p:spPr>
          <a:xfrm>
            <a:off x="563277" y="1200382"/>
            <a:ext cx="6098344" cy="2677656"/>
          </a:xfrm>
          <a:prstGeom prst="rect">
            <a:avLst/>
          </a:prstGeom>
          <a:noFill/>
        </p:spPr>
        <p:txBody>
          <a:bodyPr wrap="square">
            <a:spAutoFit/>
          </a:bodyPr>
          <a:lstStyle/>
          <a:p>
            <a:r>
              <a:rPr lang="en-GB" sz="2400" b="1" dirty="0">
                <a:solidFill>
                  <a:srgbClr val="002060"/>
                </a:solidFill>
                <a:latin typeface="+mj-lt"/>
              </a:rPr>
              <a:t>Mistake:</a:t>
            </a:r>
            <a:br>
              <a:rPr lang="en-GB" sz="2400" dirty="0">
                <a:solidFill>
                  <a:srgbClr val="002060"/>
                </a:solidFill>
                <a:latin typeface="+mj-lt"/>
              </a:rPr>
            </a:br>
            <a:r>
              <a:rPr lang="en-GB" sz="2400" dirty="0">
                <a:solidFill>
                  <a:srgbClr val="002060"/>
                </a:solidFill>
                <a:latin typeface="+mj-lt"/>
              </a:rPr>
              <a:t>The attorney met with the client before the hearing, and he was visibly distressed.</a:t>
            </a:r>
          </a:p>
          <a:p>
            <a:endParaRPr lang="en-GB" sz="2400" dirty="0">
              <a:solidFill>
                <a:srgbClr val="002060"/>
              </a:solidFill>
              <a:latin typeface="+mj-lt"/>
            </a:endParaRPr>
          </a:p>
          <a:p>
            <a:r>
              <a:rPr lang="en-GB" sz="2400" b="1" dirty="0">
                <a:solidFill>
                  <a:srgbClr val="002060"/>
                </a:solidFill>
                <a:latin typeface="+mj-lt"/>
              </a:rPr>
              <a:t>Correction:</a:t>
            </a:r>
            <a:br>
              <a:rPr lang="en-GB" sz="2400" dirty="0">
                <a:solidFill>
                  <a:srgbClr val="002060"/>
                </a:solidFill>
                <a:latin typeface="+mj-lt"/>
              </a:rPr>
            </a:br>
            <a:r>
              <a:rPr lang="en-GB" sz="2400" dirty="0">
                <a:solidFill>
                  <a:srgbClr val="002060"/>
                </a:solidFill>
                <a:latin typeface="+mj-lt"/>
              </a:rPr>
              <a:t>The attorney met with the client before the hearing, and the client was visibly distressed.</a:t>
            </a:r>
          </a:p>
        </p:txBody>
      </p:sp>
    </p:spTree>
    <p:extLst>
      <p:ext uri="{BB962C8B-B14F-4D97-AF65-F5344CB8AC3E}">
        <p14:creationId xmlns:p14="http://schemas.microsoft.com/office/powerpoint/2010/main" val="3186519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92E0D-FC07-AF7A-9F2F-BAD55A140A05}"/>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2F01F55E-459C-87E3-9FF9-7D4062384F86}"/>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F03C6757-1D14-CF9A-008E-F3F71D4667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52C80344-E57A-1C52-1500-46D343CE92D9}"/>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DDB94AA2-D3FC-C75D-AF74-E40E7EA9E630}"/>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B8E155F-DC5D-C0EC-72C7-4BDA687DADDA}"/>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160BDF7-9E3F-7516-8EB2-9CE0CD6B12C4}"/>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997F64C-FAAC-9911-0526-A0C208A64FE8}"/>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1F746B5-69AB-B912-0B72-A1E5DE0D7388}"/>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46A76BDE-8999-231C-226C-4E7578BFB19B}"/>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6F8F5B4-0674-EA0D-C26C-36A2A009A04A}"/>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971B6D0E-6C43-C9D6-8FA2-1BDCF3CFFDD7}"/>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5198FBA-C95E-E691-F684-A6298D8AE0DE}"/>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A053B457-06A5-CEA7-4228-310808062CC0}"/>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568AF4CC-A212-5D38-BD92-9AE7D974A0BF}"/>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15DE5B8-E6B8-8E9F-268D-2BE8C998C7A1}"/>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FEE9F96-8A45-6471-1FE0-29A54AE24A8D}"/>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DAD6921-9B69-66BF-02ED-DBD183E037D2}"/>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A019D755-44DE-13B1-5945-58E42357F479}"/>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B3D232CE-7834-759B-FED2-AABF4731CF06}"/>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4D95BED8-A63E-E054-7ED5-56436031E389}"/>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9529402-BB26-8608-061D-B88C48E55DAB}"/>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739814B-B293-FB9D-F193-79E8DFDA9E90}"/>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D636520-B2BE-54D4-7BC5-CEDE3B5AE1D5}"/>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991F75E0-BB3E-76B0-CB63-47C8DC3C9B3F}"/>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36560961-BE55-8BF4-2356-70271AE7EC6C}"/>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99A4642-365A-76A4-B87A-AF49A95AF95D}"/>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C88030E2-0EEB-99FB-1685-E3412201F06F}"/>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6A898AFF-0229-7A14-C560-0D1EE455AD13}"/>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C89BFC9C-B6A7-F022-7402-C35CAD4D329C}"/>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1F899888-2D32-EAA2-6F14-3F6B587D000A}"/>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CCF2AE6-37BC-3BE2-CB05-B9ACEEB30766}"/>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0E554F9E-391A-5A93-2208-1D105831DBB1}"/>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D1C5D01C-46FC-14CC-B35D-ADE53CB5AE12}"/>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5414437-F00F-A77F-8595-FEEDB9CE1F74}"/>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2F828201-AC4C-B092-A05B-A46098ABA422}"/>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5AC3ED31-9101-39BC-83FD-86D54365DB84}"/>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A4688D8C-7874-8B43-CF8F-0D36F374408A}"/>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918D8780-352A-0A2F-ACAF-82BA712D08C7}"/>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4168A4D3-B336-4295-27E8-5F46FD3C8DD3}"/>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02A9EF7-92F4-E563-DC5A-FBFF8FBC2CE8}"/>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A99A32C-FD55-2623-43A4-B22A6C426998}"/>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C5D689F8-D1D8-DC58-FFDF-018521C106AF}"/>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266618C3-62A8-F02D-D51D-002F8E0EDA50}"/>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16968BDF-1F64-BD0F-2B4E-83DD1B4FE128}"/>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5029ED68-1FFA-7F28-0D81-1D668545879E}"/>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BA931610-31C7-FABE-9512-9906180EF584}"/>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97FF3013-6AD5-C4E1-A098-E0CBC305472A}"/>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8FAE19E7-9126-4071-F108-728DC25E2F47}"/>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3B97AFB5-4A2F-3C34-6A1A-4FE9F62D43D8}"/>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EB80BCFF-70FD-C05A-1BC0-0798D2A966B3}"/>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FAD543F1-3EE5-BFAF-8608-E2B6C0C5C4AC}"/>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07313E31-586D-339D-B3E9-FA358F8E51C9}"/>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5DF52EAD-8B31-CC8D-29C5-3F8BBBECA1C9}"/>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87B10DBB-FCAE-609D-CEB6-4C5BBD97929B}"/>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F3F52DD1-2F5F-1145-7ACB-2530C7C8B576}"/>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B1F4E264-1D81-A56D-7CE4-212448B4CB12}"/>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E58C353C-2522-9E2B-0621-31DB37297EE7}"/>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8C10598C-50CB-D571-A48C-0A9EC4B5F20B}"/>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D8394A9A-E698-4F2D-77E7-0AC3E2F86BB7}"/>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36B07412-B420-2117-BC45-F04812E1979B}"/>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D234306D-E3AA-E618-F452-EDE269A92BF9}"/>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06ECEE43-0889-B3F1-ACEA-5A699467D9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D33EDC48-BF6A-C206-D4BC-7CADF7257052}"/>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FCF2318-7C1D-8449-A276-99AC382B1576}"/>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498083FB-4EAF-09FC-397B-1C9436DA44F9}"/>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D319A04F-EA64-3A9B-E55D-6F2E69E5AE18}"/>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Exercises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BEB9DDFD-7113-DB6E-8563-BD428A52BFBC}"/>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1766D9EB-000F-E8A9-3943-7455B16E1D19}"/>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484D6406-9AC7-1541-1C06-5E44391A4FC8}"/>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D1BA7C11-C4B5-2F7D-AD46-2C22BA3257C1}"/>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FD69DDD-952A-D624-437C-711E1E015C19}"/>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92C0E763-9D2C-D7EB-6A61-8E2296BA964B}"/>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0BA1CFE3-E998-BB6B-97BF-1F4F5AECB13B}"/>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D1489CD5-B2A3-B95D-6A23-59E63E7AF132}"/>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174DC69C-3313-E02E-D7E5-2B0A6E0F33E1}"/>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87A259A3-9F0B-E342-C198-2A5710A4D67F}"/>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F2B2EDD3-7506-2B61-D912-3C9C6D161E53}"/>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E6406BBE-9454-B8E6-F004-7E72C767B7FE}"/>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EC4CB6EB-B247-EB33-7AF1-7FC2689A4AC3}"/>
              </a:ext>
            </a:extLst>
          </p:cNvPr>
          <p:cNvSpPr txBox="1"/>
          <p:nvPr/>
        </p:nvSpPr>
        <p:spPr>
          <a:xfrm>
            <a:off x="490704" y="1199503"/>
            <a:ext cx="6093724" cy="1754326"/>
          </a:xfrm>
          <a:prstGeom prst="rect">
            <a:avLst/>
          </a:prstGeom>
          <a:noFill/>
        </p:spPr>
        <p:txBody>
          <a:bodyPr wrap="square">
            <a:spAutoFit/>
          </a:bodyPr>
          <a:lstStyle/>
          <a:p>
            <a:pPr algn="just"/>
            <a:r>
              <a:rPr lang="en-GB" sz="3600" dirty="0">
                <a:solidFill>
                  <a:srgbClr val="002060"/>
                </a:solidFill>
                <a:effectLst/>
                <a:latin typeface="+mj-lt"/>
                <a:ea typeface="Aptos" panose="020B0004020202020204" pitchFamily="34" charset="0"/>
              </a:rPr>
              <a:t>The attorney conferred with the witness before he submitted the affidavit. </a:t>
            </a:r>
            <a:endParaRPr lang="en-GB" sz="3600" dirty="0">
              <a:solidFill>
                <a:srgbClr val="002060"/>
              </a:solidFill>
              <a:latin typeface="+mj-lt"/>
            </a:endParaRPr>
          </a:p>
        </p:txBody>
      </p:sp>
      <p:sp>
        <p:nvSpPr>
          <p:cNvPr id="60" name="TextBox 59">
            <a:extLst>
              <a:ext uri="{FF2B5EF4-FFF2-40B4-BE49-F238E27FC236}">
                <a16:creationId xmlns:a16="http://schemas.microsoft.com/office/drawing/2014/main" id="{DD9E730E-BB50-D38D-A559-B8675A9E4BE6}"/>
              </a:ext>
            </a:extLst>
          </p:cNvPr>
          <p:cNvSpPr txBox="1"/>
          <p:nvPr/>
        </p:nvSpPr>
        <p:spPr>
          <a:xfrm>
            <a:off x="7498586" y="1452765"/>
            <a:ext cx="4294353" cy="1200329"/>
          </a:xfrm>
          <a:prstGeom prst="rect">
            <a:avLst/>
          </a:prstGeom>
          <a:noFill/>
        </p:spPr>
        <p:txBody>
          <a:bodyPr wrap="square">
            <a:spAutoFit/>
          </a:bodyPr>
          <a:lstStyle/>
          <a:p>
            <a:r>
              <a:rPr lang="en-GB" sz="1800" b="1" dirty="0">
                <a:solidFill>
                  <a:srgbClr val="002060"/>
                </a:solidFill>
                <a:effectLst/>
                <a:latin typeface="+mj-lt"/>
                <a:ea typeface="Aptos" panose="020B0004020202020204" pitchFamily="34" charset="0"/>
              </a:rPr>
              <a:t>Contact me – John James McVeigh – for the free model answer: </a:t>
            </a:r>
          </a:p>
          <a:p>
            <a:endParaRPr lang="en-GB" dirty="0">
              <a:solidFill>
                <a:srgbClr val="002060"/>
              </a:solidFill>
              <a:latin typeface="+mj-lt"/>
              <a:ea typeface="Aptos" panose="020B0004020202020204" pitchFamily="34" charset="0"/>
            </a:endParaRPr>
          </a:p>
          <a:p>
            <a:r>
              <a:rPr lang="en-GB" sz="1800" dirty="0">
                <a:solidFill>
                  <a:srgbClr val="002060"/>
                </a:solidFill>
                <a:effectLst/>
                <a:latin typeface="+mj-lt"/>
                <a:ea typeface="Aptos" panose="020B0004020202020204" pitchFamily="34" charset="0"/>
                <a:hlinkClick r:id="rId6"/>
              </a:rPr>
              <a:t>james@36rules.com</a:t>
            </a:r>
            <a:r>
              <a:rPr lang="en-GB" sz="1800" dirty="0">
                <a:solidFill>
                  <a:srgbClr val="002060"/>
                </a:solidFill>
                <a:effectLst/>
                <a:latin typeface="+mj-lt"/>
                <a:ea typeface="Aptos" panose="020B0004020202020204" pitchFamily="34" charset="0"/>
              </a:rPr>
              <a:t>  </a:t>
            </a:r>
            <a:endParaRPr lang="en-GB" dirty="0"/>
          </a:p>
        </p:txBody>
      </p:sp>
    </p:spTree>
    <p:extLst>
      <p:ext uri="{BB962C8B-B14F-4D97-AF65-F5344CB8AC3E}">
        <p14:creationId xmlns:p14="http://schemas.microsoft.com/office/powerpoint/2010/main" val="2142058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AACF08-5BCF-00AF-DD35-2ADC3B2334B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060EB75-BE87-013F-EF3B-18878E8E3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93470B-02FB-4973-8CAA-028BF31408D7}"/>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D91682-E0C2-877F-7C0F-CA5AD4AE6F7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4F10B63-4E2C-2710-1E18-6B61ED286413}"/>
              </a:ext>
            </a:extLst>
          </p:cNvPr>
          <p:cNvSpPr/>
          <p:nvPr/>
        </p:nvSpPr>
        <p:spPr>
          <a:xfrm>
            <a:off x="1038879" y="1377536"/>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C4C255C-F340-F6A4-DB7B-9844A325F740}"/>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3A60C2-1FC3-AA29-3410-3B5ECF6DA25B}"/>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B5CB4C-07D5-46F0-1EF6-C4B7FE3D4A7E}"/>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2881A0C-38C6-C7D8-2B5D-D6B095077F78}"/>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0DFC21D-1435-AE56-3B18-B4B9A8C64AB7}"/>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C3CD80-5121-F96B-FDF9-2E440926CD13}"/>
              </a:ext>
            </a:extLst>
          </p:cNvPr>
          <p:cNvSpPr/>
          <p:nvPr/>
        </p:nvSpPr>
        <p:spPr>
          <a:xfrm>
            <a:off x="1399354" y="181549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A754FE4-A40A-6AF1-28FB-62F71F6128FD}"/>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CFE5FDC-72AA-6A27-749F-F03A13A8E8BA}"/>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53D7CE7-F47C-45A4-66E0-2CAF10C75816}"/>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DF6ACC3-D02B-CD48-961D-B2B972A2FC77}"/>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02BE741-8723-FEBE-63FD-2BE5A7474CC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D0F20E-89A1-130D-9145-736557D0320B}"/>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7E2EB94-ABA7-924D-B038-72D4599D7861}"/>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17D2965-5967-3680-2F22-13B76431B931}"/>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F19CCA9-5869-C92C-A261-95E6C78A0CB0}"/>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321F8E5-C3D2-35A9-9D2F-2A4476C2C1F3}"/>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3D293DF-E614-95A4-0FD5-3EF56F67A4F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7F5CDEC-3D36-CF9E-1ECD-FA27A7335A4A}"/>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53F3783-A92B-C622-FEDA-77CA2ED5428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704D93A-6D94-8EA7-B271-B7ED8F34695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A8DF772-408D-A568-6A8B-91C9703D6071}"/>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294CAA5-C0B8-ADF5-F9AD-96C47ACC3D9E}"/>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56A356D-0018-E29E-9672-48B966CB241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88A9F9F-69EF-9010-C0EC-14637AB50893}"/>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01C3D4B-A558-8379-A535-55992598B88E}"/>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AEFF15C-11D5-618C-535F-AD0C6E23277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BD19F98-D219-C7D0-6FCB-7F0E86B436CB}"/>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599A25-A71A-53FB-9873-C75B99BF7D2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FB959D9-0860-67B0-22BB-DC56E275628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0A5775E-7363-EFEC-9AA8-6A0CD248F3F9}"/>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CA38CF9-5CB4-96F3-4095-9216BCA2090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5D2CC7A-4A98-7F46-EE5B-C5316FEAA7FE}"/>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992E3DC-B9E4-3CAE-48B9-C1DF51E10FCE}"/>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91EC59E9-D34C-D19B-2FBB-9F7B5ECE02F2}"/>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DB3F368-745D-4518-EBCD-6D45C3354EB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B23A1F-B995-3448-5537-1E46AA92265D}"/>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D084333-C247-14BF-B258-4193A79700CF}"/>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CA145E3-7A07-B630-6197-79FD0F87254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DDAD3BD-1A20-DF35-75FE-2067147EBDA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14B24CF-59A0-8EFC-5275-A9108DCAA85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B44F8E5-531C-9EC2-ABA2-11ABA3B9D51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2543C33-708A-27CA-6BF7-1A1850EC9A6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84D4051-D0A8-782E-4170-4E9CB3CCCE71}"/>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C5C8D1E-5DE2-A7DC-D1C6-15830E9A3ACC}"/>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240EB14-6994-A55A-56A0-CF9F0EACF78D}"/>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57D011F-8659-4282-3E35-84739F40E584}"/>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E0E8153-3443-40BC-4851-F7AA787AC40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5AEEF21-CF28-412E-15E0-6CF3A1DE5B3A}"/>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48BF600-7C48-C6C8-3A24-DBBC14064DBA}"/>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51C907D-8C69-3A0E-AD83-AB1D281F3CF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092A526-41FA-6B12-EE49-8D053F45091B}"/>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C1BD46A-0BFD-40A4-B7EF-D1062E8EBE6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DA27CB8-F5EB-3A26-5DB5-516B5CA0C88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7DF873E-B785-7053-6DB3-D6AB102C4A7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147ACE1-4442-7B20-9DF2-7FF1BE104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913761AD-512F-7B20-6372-B5C3D234458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203DB83-72BE-F757-92B0-D3FF7F9E288D}"/>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9. The UOU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61802A4-D10A-F812-A874-D68B7D00B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80" y="1377537"/>
            <a:ext cx="5336965" cy="3785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7" name="Rectangle 66">
            <a:extLst>
              <a:ext uri="{FF2B5EF4-FFF2-40B4-BE49-F238E27FC236}">
                <a16:creationId xmlns:a16="http://schemas.microsoft.com/office/drawing/2014/main" id="{678A9406-7ADB-0954-BEB1-D8CD8BF9F058}"/>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B193F99-A5F5-9851-4B73-7EBFB3D13D6E}"/>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B1E000C-C0DD-72D7-FD02-392ACEC7E5A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632A5C7-6756-43FE-75CF-B1BEA237457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09FAC1-903A-8165-F708-132A3E7EEBD7}"/>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D58716E-A6A3-6F48-B36D-4EDFDEAEBC0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1C6CBE7-0642-9CB2-AA9D-BE29D44137CC}"/>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13A5365-56F4-2015-D865-9BED49AA78A0}"/>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9D98DAF-63C7-0421-A933-7C3EF5CF4AD1}"/>
              </a:ext>
            </a:extLst>
          </p:cNvPr>
          <p:cNvSpPr/>
          <p:nvPr/>
        </p:nvSpPr>
        <p:spPr>
          <a:xfrm>
            <a:off x="1257355" y="1623027"/>
            <a:ext cx="4935943" cy="33919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a:extLst>
              <a:ext uri="{FF2B5EF4-FFF2-40B4-BE49-F238E27FC236}">
                <a16:creationId xmlns:a16="http://schemas.microsoft.com/office/drawing/2014/main" id="{DD7EC9AA-9649-53DB-3754-A1BB532E845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8465" y="1291051"/>
            <a:ext cx="5410238" cy="3841861"/>
          </a:xfrm>
          <a:prstGeom prst="rect">
            <a:avLst/>
          </a:prstGeom>
          <a:noFill/>
          <a:ln>
            <a:noFill/>
          </a:ln>
        </p:spPr>
      </p:pic>
      <p:sp>
        <p:nvSpPr>
          <p:cNvPr id="70" name="Rectangle 69">
            <a:extLst>
              <a:ext uri="{FF2B5EF4-FFF2-40B4-BE49-F238E27FC236}">
                <a16:creationId xmlns:a16="http://schemas.microsoft.com/office/drawing/2014/main" id="{ABD80FD5-C329-626A-E03E-ABA72C9B6DCF}"/>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1DABB1B2-8703-E2D2-17D1-6BE3E489FAC2}"/>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12BBD74F-DE9A-1101-6953-094D8D6FC58E}"/>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85" name="Rectangle 84">
            <a:extLst>
              <a:ext uri="{FF2B5EF4-FFF2-40B4-BE49-F238E27FC236}">
                <a16:creationId xmlns:a16="http://schemas.microsoft.com/office/drawing/2014/main" id="{58337942-8D71-CCD9-0689-A1725051A628}"/>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733510A6-2A7D-82B5-D96D-082B89675C88}"/>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4318668F-419A-8531-1745-AB4632CE202D}"/>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09/36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488A21D-30D1-E48A-7240-78449E3EEF70}"/>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63520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93D68-5F4F-A0AA-A995-E47AE3AE0414}"/>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A329414A-C513-D0B7-6563-A6FE2DA626CD}"/>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383190E4-39FE-3AC1-310C-F531504076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4708DF7A-B9CC-E94A-36B2-E0D99E15914B}"/>
              </a:ext>
            </a:extLst>
          </p:cNvPr>
          <p:cNvSpPr/>
          <p:nvPr/>
        </p:nvSpPr>
        <p:spPr>
          <a:xfrm>
            <a:off x="1609725" y="1047750"/>
            <a:ext cx="5772150" cy="1311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9A4D6509-1DEF-1F44-F380-15600E7910D9}"/>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DC5005B8-63A5-DBBE-7211-D7AACAFF1B74}"/>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985D2366-EDFA-1DFD-F0F6-0A153BA949CB}"/>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5AB28E82-C828-D9AB-C0F5-23E1D882B0AF}"/>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10E999C4-60FB-D177-4D1C-A58E0F0DA3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A09EAE31-0A05-E9ED-00AA-C111B81D4E8F}"/>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B827143E-94AE-FC98-EEC0-ABDF4181FC79}"/>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9. The UOU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534ED9C4-375D-A72B-423B-96EF0053F39A}"/>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E01AFF85-3C26-1389-3D1F-7BBDC9502BBA}"/>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DC4725DC-019F-0E73-025D-D724867FFB94}"/>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09/36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48796C6-921E-BC5E-C7EA-217D664B6E51}"/>
              </a:ext>
            </a:extLst>
          </p:cNvPr>
          <p:cNvSpPr txBox="1"/>
          <p:nvPr/>
        </p:nvSpPr>
        <p:spPr>
          <a:xfrm>
            <a:off x="563277" y="1200382"/>
            <a:ext cx="6098344" cy="3416320"/>
          </a:xfrm>
          <a:prstGeom prst="rect">
            <a:avLst/>
          </a:prstGeom>
          <a:noFill/>
        </p:spPr>
        <p:txBody>
          <a:bodyPr wrap="square">
            <a:spAutoFit/>
          </a:bodyPr>
          <a:lstStyle/>
          <a:p>
            <a:pPr algn="just"/>
            <a:r>
              <a:rPr lang="en-GB" sz="2400" dirty="0">
                <a:solidFill>
                  <a:srgbClr val="002060"/>
                </a:solidFill>
                <a:latin typeface="+mj-lt"/>
              </a:rPr>
              <a:t>Passive constructions should generally be avoided unless the subject is </a:t>
            </a:r>
            <a:r>
              <a:rPr lang="en-GB" sz="2400" b="1" dirty="0">
                <a:solidFill>
                  <a:srgbClr val="002060"/>
                </a:solidFill>
                <a:latin typeface="+mj-lt"/>
              </a:rPr>
              <a:t>Unknown, Obvious, or Unimportant (UOU)</a:t>
            </a:r>
            <a:r>
              <a:rPr lang="en-GB" sz="2400" dirty="0">
                <a:solidFill>
                  <a:srgbClr val="002060"/>
                </a:solidFill>
                <a:latin typeface="+mj-lt"/>
              </a:rPr>
              <a:t> to the reader. In cases where the actor is clear or necessary for precision, the active voice should be used (e.g., “The court dismissed the case” instead of “The case was dismissed”). However, if the actor is irrelevant (e.g., “The statute was repealed in 1995”), the passive voice may be appropriate.</a:t>
            </a:r>
          </a:p>
        </p:txBody>
      </p:sp>
    </p:spTree>
    <p:extLst>
      <p:ext uri="{BB962C8B-B14F-4D97-AF65-F5344CB8AC3E}">
        <p14:creationId xmlns:p14="http://schemas.microsoft.com/office/powerpoint/2010/main" val="74608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D2B04-FE51-1888-528F-855D56D7D10A}"/>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36D8E89E-D953-C5E7-6947-A2569F4F3F86}"/>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0E790D0E-6B48-A402-5B4A-AB20CAFD5F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4000C3F1-D587-9F77-3378-5E378BDC13A3}"/>
              </a:ext>
            </a:extLst>
          </p:cNvPr>
          <p:cNvSpPr/>
          <p:nvPr/>
        </p:nvSpPr>
        <p:spPr>
          <a:xfrm>
            <a:off x="1609725" y="1047750"/>
            <a:ext cx="5772150" cy="1311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B494440F-7A1F-8DB8-B806-D57AE8220289}"/>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8168CAD6-4AA6-AE52-555C-8A49B29CAF03}"/>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22163EBA-B1C2-2BEC-84AA-2F07A35C04C7}"/>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BA94BABF-E8FE-E862-BC60-13C8B5AC18ED}"/>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C66F1FC7-3E10-78A9-1FFC-E5E723405E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5E47ECDB-B433-C152-137F-80A49AB54FAA}"/>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9DCFC49D-3DC8-DD34-3E4D-AD578B1CE253}"/>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9. The UOU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11BFF660-4BD2-5F03-39FC-DE92C89F1369}"/>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66F57DC6-7EDA-E89D-CEF6-2B2A94F7BC90}"/>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C89A0E79-6C7A-8AE2-CED3-9295E5828A84}"/>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09/36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444002C-B367-1FA8-414E-92973A687141}"/>
              </a:ext>
            </a:extLst>
          </p:cNvPr>
          <p:cNvSpPr txBox="1"/>
          <p:nvPr/>
        </p:nvSpPr>
        <p:spPr>
          <a:xfrm>
            <a:off x="563277" y="1200382"/>
            <a:ext cx="6098344" cy="3416320"/>
          </a:xfrm>
          <a:prstGeom prst="rect">
            <a:avLst/>
          </a:prstGeom>
          <a:noFill/>
        </p:spPr>
        <p:txBody>
          <a:bodyPr wrap="square">
            <a:spAutoFit/>
          </a:bodyPr>
          <a:lstStyle/>
          <a:p>
            <a:r>
              <a:rPr lang="en-GB" sz="2400" b="1" dirty="0">
                <a:solidFill>
                  <a:srgbClr val="002060"/>
                </a:solidFill>
                <a:latin typeface="+mj-lt"/>
              </a:rPr>
              <a:t>Mistake:</a:t>
            </a:r>
            <a:br>
              <a:rPr lang="en-GB" sz="2400" dirty="0">
                <a:solidFill>
                  <a:srgbClr val="002060"/>
                </a:solidFill>
                <a:latin typeface="+mj-lt"/>
              </a:rPr>
            </a:br>
            <a:r>
              <a:rPr lang="en-GB" sz="2400" dirty="0">
                <a:solidFill>
                  <a:srgbClr val="002060"/>
                </a:solidFill>
                <a:latin typeface="+mj-lt"/>
              </a:rPr>
              <a:t>An amendment to the contract must be executed by the parties prior to any modification of the obligations arising thereunder.</a:t>
            </a:r>
          </a:p>
          <a:p>
            <a:endParaRPr lang="en-GB" sz="2400" dirty="0">
              <a:solidFill>
                <a:srgbClr val="002060"/>
              </a:solidFill>
              <a:latin typeface="+mj-lt"/>
            </a:endParaRPr>
          </a:p>
          <a:p>
            <a:r>
              <a:rPr lang="en-GB" sz="2400" b="1" dirty="0">
                <a:solidFill>
                  <a:srgbClr val="002060"/>
                </a:solidFill>
                <a:latin typeface="+mj-lt"/>
              </a:rPr>
              <a:t>Correction:</a:t>
            </a:r>
            <a:br>
              <a:rPr lang="en-GB" sz="2400" dirty="0">
                <a:solidFill>
                  <a:srgbClr val="002060"/>
                </a:solidFill>
                <a:latin typeface="+mj-lt"/>
              </a:rPr>
            </a:br>
            <a:r>
              <a:rPr lang="en-GB" sz="2400" dirty="0">
                <a:solidFill>
                  <a:srgbClr val="002060"/>
                </a:solidFill>
                <a:latin typeface="+mj-lt"/>
              </a:rPr>
              <a:t>The parties must amend the contract before modifying their obligations.</a:t>
            </a:r>
          </a:p>
        </p:txBody>
      </p:sp>
    </p:spTree>
    <p:extLst>
      <p:ext uri="{BB962C8B-B14F-4D97-AF65-F5344CB8AC3E}">
        <p14:creationId xmlns:p14="http://schemas.microsoft.com/office/powerpoint/2010/main" val="1834809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4DD1E-7112-56AC-8678-CF78F1F51DF4}"/>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C3B9B033-02A5-FC95-0488-527A9F133AB2}"/>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0425BD4-F8D8-185E-DED1-5E046BE9B6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3CD3D104-E283-7147-EE79-BDCD3D997144}"/>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132E0177-3F4E-B0BA-375B-10FF7014C44E}"/>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2E6B4A0-6ED7-4C83-1C56-E95B37CF4D50}"/>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B838A9C-B0CF-06D5-3568-C74F52304D57}"/>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012702C-4A74-1D2F-0B1C-AEB400FFD8AE}"/>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4AB86CB-0412-8599-0C89-B0D14375581B}"/>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896ED79-84A5-EFF5-57B2-2A7CC399DE6C}"/>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6E689A6-07EC-8F72-F051-47A08156DC75}"/>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86973AA-CB81-ACC3-41E2-A11C0627A758}"/>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A5A51097-8AC8-4346-26CD-D85E72B8E987}"/>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1F12812-4B1F-211A-C407-D3CA60582E7B}"/>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E2CE28DE-523D-DB4D-FBB0-1C37483746B7}"/>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EE7BDA8-B493-5EE9-1C42-56F0969DCBDE}"/>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21A0ACD-CCF0-E892-BE07-CCEB99825975}"/>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A36A414C-5E03-45F7-339A-66D190757095}"/>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89CA7C5-963E-BD1A-5690-08260127CA05}"/>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B5D6C500-489F-24F4-39FC-A17D4F76FD32}"/>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05DA8D02-2E89-FFFF-B71E-65F8DD90458D}"/>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98A1C5F4-6030-D5E3-C6C8-1ADD951E6240}"/>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F07408DF-6BA9-957D-D270-A1C24892898C}"/>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AEC8D1EC-B20D-939F-9995-3188612179C6}"/>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42D5C920-3AD4-50A1-5B8E-634D78AB08E6}"/>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4926E316-9C8F-73E5-9BE7-3F17008AD72B}"/>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F0404FC8-8707-9329-D01F-476C4990076F}"/>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6CB8F50A-605C-BCA7-29F3-3F0F0229BF73}"/>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55391102-7791-DA96-A716-5288F4379173}"/>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00EEA70A-7189-452E-D28C-0450A34D9DA9}"/>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B78B53C6-CD0D-88B4-3700-39C929663A80}"/>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881E7190-2B7C-9F93-2EED-669591D698C5}"/>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54BDCCC8-C9E3-B0FC-2790-83D8D5B4690A}"/>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F9F0F24-E57B-3E09-203A-9A87768F10AD}"/>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CE96CC60-55E7-9F54-818E-D3A124CFBFA4}"/>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ED9026C0-2663-8353-FABB-EF1383F7A90F}"/>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2513B524-5D46-FF19-297E-64ADCBBFA73E}"/>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C2E030BA-623D-5747-A504-531E26296155}"/>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46E1C05C-C65F-5897-7BB9-125AF2D8F232}"/>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B8C7C9D2-872D-7D11-E67C-27DDEBBEB489}"/>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13588958-834C-A8B1-C0C6-95BA8617338C}"/>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D2CE1455-FF2E-ABC3-6F55-BE2E0BE31770}"/>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FC78962D-842F-DB63-89DD-265B682285E7}"/>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FF4AE02-0E35-E712-46D3-2B17D81EB326}"/>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3E21E64A-7770-03EC-A01F-5BB6683B8E26}"/>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EBCD8E2-EE88-07FF-5BFF-EA32A95A92D9}"/>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2698DB51-DA8A-D105-70E1-8621831C5FA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2DEADA2A-16D3-75FF-88B7-CCD688C149EB}"/>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27300110-9E60-BC15-7064-99F50F807BAD}"/>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91393844-8F15-18DA-52C9-81FD70D4FBAA}"/>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F43DC949-3211-D2D6-DD57-E84A9430AC0B}"/>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3BFD3833-065A-99DC-25A2-2AC990ED2B1B}"/>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7375FAEF-CCCB-C18F-BB92-A12B617FF24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3C2789E2-AC01-1CDC-D473-88CCE1170EBE}"/>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BD2F7364-C5CC-356A-FC6B-DA73B7952C44}"/>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E0EA0952-AC4B-9912-CED9-760CF98E7A46}"/>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826ABBF1-756E-120C-04CD-0B0C43700AD1}"/>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6BFF8C58-4EDD-3DA4-1105-ED4A177C4F51}"/>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28D87E3F-418F-671D-9F92-44C74FE16787}"/>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4C0AEBB-9E4A-D74B-1B43-3D06EF04C132}"/>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8058BFDA-8C15-452A-0438-AB26EFA80A19}"/>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358B5CB0-3FA7-8436-CD93-AC29AA31150E}"/>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68CEA2FA-0A11-46FA-3F37-7ECAAC8938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4ABA37C4-CFF5-D11F-B705-7CA82B5CA62B}"/>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9F1584B-4EDC-4950-258C-0DE0ED7B7730}"/>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F53C8EBE-441B-353A-9AB9-ED5B31DDA3D1}"/>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78382425-E0CC-65DC-3384-B6886463E107}"/>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Exercises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117815A4-50C2-8500-B63F-3578EEE49E30}"/>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79E9E41A-ACA4-8A6B-0B4B-724665B0CACD}"/>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6182002B-DFBB-8280-6404-6E282B3E0ADB}"/>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E329A685-79A6-BA77-AA2C-1393B776364A}"/>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A2809BCF-F62B-5905-032F-5BF4A7AA158C}"/>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9388CEF4-ACD6-B3B0-04C4-3612430418E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20250A97-CB37-716C-D8C4-080054778021}"/>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956BD1AE-B77C-032C-4912-511AEC51CB48}"/>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C69E3F37-D1E2-9E13-5C97-41CFF3806D97}"/>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5336DB84-65E1-A3A3-A1C0-1077D4E2F105}"/>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8EFB2BC7-27AB-2B17-1AB5-22E5162FC669}"/>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97E3DE8D-8E49-8AB5-1116-14529C9EC2D9}"/>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08BA875A-0679-D684-6CFF-398FE8DBEB44}"/>
              </a:ext>
            </a:extLst>
          </p:cNvPr>
          <p:cNvSpPr txBox="1"/>
          <p:nvPr/>
        </p:nvSpPr>
        <p:spPr>
          <a:xfrm>
            <a:off x="490704" y="1199503"/>
            <a:ext cx="6093724" cy="2308324"/>
          </a:xfrm>
          <a:prstGeom prst="rect">
            <a:avLst/>
          </a:prstGeom>
          <a:noFill/>
        </p:spPr>
        <p:txBody>
          <a:bodyPr wrap="square">
            <a:spAutoFit/>
          </a:bodyPr>
          <a:lstStyle/>
          <a:p>
            <a:pPr algn="just"/>
            <a:r>
              <a:rPr lang="en-GB" sz="3600" dirty="0">
                <a:solidFill>
                  <a:srgbClr val="002060"/>
                </a:solidFill>
                <a:effectLst/>
                <a:latin typeface="+mj-lt"/>
                <a:ea typeface="Aptos" panose="020B0004020202020204" pitchFamily="34" charset="0"/>
              </a:rPr>
              <a:t>The closing argument was presented by the defence counsel with an emphasis on procedural impropriety. </a:t>
            </a:r>
            <a:endParaRPr lang="en-GB" sz="3600" dirty="0">
              <a:solidFill>
                <a:srgbClr val="002060"/>
              </a:solidFill>
              <a:latin typeface="+mj-lt"/>
            </a:endParaRPr>
          </a:p>
        </p:txBody>
      </p:sp>
      <p:sp>
        <p:nvSpPr>
          <p:cNvPr id="60" name="TextBox 59">
            <a:extLst>
              <a:ext uri="{FF2B5EF4-FFF2-40B4-BE49-F238E27FC236}">
                <a16:creationId xmlns:a16="http://schemas.microsoft.com/office/drawing/2014/main" id="{2ABE5C7F-0DDF-8174-EA3E-22B9F0F856E9}"/>
              </a:ext>
            </a:extLst>
          </p:cNvPr>
          <p:cNvSpPr txBox="1"/>
          <p:nvPr/>
        </p:nvSpPr>
        <p:spPr>
          <a:xfrm>
            <a:off x="7498586" y="1452765"/>
            <a:ext cx="4294353" cy="1200329"/>
          </a:xfrm>
          <a:prstGeom prst="rect">
            <a:avLst/>
          </a:prstGeom>
          <a:noFill/>
        </p:spPr>
        <p:txBody>
          <a:bodyPr wrap="square">
            <a:spAutoFit/>
          </a:bodyPr>
          <a:lstStyle/>
          <a:p>
            <a:r>
              <a:rPr lang="en-GB" sz="1800" b="1" dirty="0">
                <a:solidFill>
                  <a:srgbClr val="002060"/>
                </a:solidFill>
                <a:effectLst/>
                <a:latin typeface="+mj-lt"/>
                <a:ea typeface="Aptos" panose="020B0004020202020204" pitchFamily="34" charset="0"/>
              </a:rPr>
              <a:t>Contact me – John James McVeigh – for the free model answer: </a:t>
            </a:r>
          </a:p>
          <a:p>
            <a:endParaRPr lang="en-GB" dirty="0">
              <a:solidFill>
                <a:srgbClr val="002060"/>
              </a:solidFill>
              <a:latin typeface="+mj-lt"/>
              <a:ea typeface="Aptos" panose="020B0004020202020204" pitchFamily="34" charset="0"/>
            </a:endParaRPr>
          </a:p>
          <a:p>
            <a:r>
              <a:rPr lang="en-GB" sz="1800" dirty="0">
                <a:solidFill>
                  <a:srgbClr val="002060"/>
                </a:solidFill>
                <a:effectLst/>
                <a:latin typeface="+mj-lt"/>
                <a:ea typeface="Aptos" panose="020B0004020202020204" pitchFamily="34" charset="0"/>
                <a:hlinkClick r:id="rId6"/>
              </a:rPr>
              <a:t>james@36rules.com</a:t>
            </a:r>
            <a:r>
              <a:rPr lang="en-GB" sz="1800" dirty="0">
                <a:solidFill>
                  <a:srgbClr val="002060"/>
                </a:solidFill>
                <a:effectLst/>
                <a:latin typeface="+mj-lt"/>
                <a:ea typeface="Aptos" panose="020B0004020202020204" pitchFamily="34" charset="0"/>
              </a:rPr>
              <a:t>  </a:t>
            </a:r>
            <a:endParaRPr lang="en-GB" dirty="0"/>
          </a:p>
        </p:txBody>
      </p:sp>
    </p:spTree>
    <p:extLst>
      <p:ext uri="{BB962C8B-B14F-4D97-AF65-F5344CB8AC3E}">
        <p14:creationId xmlns:p14="http://schemas.microsoft.com/office/powerpoint/2010/main" val="24018896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AACF08-5BCF-00AF-DD35-2ADC3B2334B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060EB75-BE87-013F-EF3B-18878E8E3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93470B-02FB-4973-8CAA-028BF31408D7}"/>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D91682-E0C2-877F-7C0F-CA5AD4AE6F7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4F10B63-4E2C-2710-1E18-6B61ED286413}"/>
              </a:ext>
            </a:extLst>
          </p:cNvPr>
          <p:cNvSpPr/>
          <p:nvPr/>
        </p:nvSpPr>
        <p:spPr>
          <a:xfrm>
            <a:off x="1038879" y="1377536"/>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C4C255C-F340-F6A4-DB7B-9844A325F740}"/>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3A60C2-1FC3-AA29-3410-3B5ECF6DA25B}"/>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B5CB4C-07D5-46F0-1EF6-C4B7FE3D4A7E}"/>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2881A0C-38C6-C7D8-2B5D-D6B095077F78}"/>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0DFC21D-1435-AE56-3B18-B4B9A8C64AB7}"/>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C3CD80-5121-F96B-FDF9-2E440926CD13}"/>
              </a:ext>
            </a:extLst>
          </p:cNvPr>
          <p:cNvSpPr/>
          <p:nvPr/>
        </p:nvSpPr>
        <p:spPr>
          <a:xfrm>
            <a:off x="1399354" y="181549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A754FE4-A40A-6AF1-28FB-62F71F6128FD}"/>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CFE5FDC-72AA-6A27-749F-F03A13A8E8BA}"/>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53D7CE7-F47C-45A4-66E0-2CAF10C75816}"/>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DF6ACC3-D02B-CD48-961D-B2B972A2FC77}"/>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02BE741-8723-FEBE-63FD-2BE5A7474CC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D0F20E-89A1-130D-9145-736557D0320B}"/>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7E2EB94-ABA7-924D-B038-72D4599D7861}"/>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17D2965-5967-3680-2F22-13B76431B931}"/>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F19CCA9-5869-C92C-A261-95E6C78A0CB0}"/>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321F8E5-C3D2-35A9-9D2F-2A4476C2C1F3}"/>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3D293DF-E614-95A4-0FD5-3EF56F67A4F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7F5CDEC-3D36-CF9E-1ECD-FA27A7335A4A}"/>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53F3783-A92B-C622-FEDA-77CA2ED5428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704D93A-6D94-8EA7-B271-B7ED8F34695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A8DF772-408D-A568-6A8B-91C9703D6071}"/>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294CAA5-C0B8-ADF5-F9AD-96C47ACC3D9E}"/>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56A356D-0018-E29E-9672-48B966CB241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88A9F9F-69EF-9010-C0EC-14637AB50893}"/>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01C3D4B-A558-8379-A535-55992598B88E}"/>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AEFF15C-11D5-618C-535F-AD0C6E23277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BD19F98-D219-C7D0-6FCB-7F0E86B436CB}"/>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599A25-A71A-53FB-9873-C75B99BF7D2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FB959D9-0860-67B0-22BB-DC56E275628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0A5775E-7363-EFEC-9AA8-6A0CD248F3F9}"/>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CA38CF9-5CB4-96F3-4095-9216BCA2090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5D2CC7A-4A98-7F46-EE5B-C5316FEAA7FE}"/>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992E3DC-B9E4-3CAE-48B9-C1DF51E10FCE}"/>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91EC59E9-D34C-D19B-2FBB-9F7B5ECE02F2}"/>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DB3F368-745D-4518-EBCD-6D45C3354EB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B23A1F-B995-3448-5537-1E46AA92265D}"/>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D084333-C247-14BF-B258-4193A79700CF}"/>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CA145E3-7A07-B630-6197-79FD0F87254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DDAD3BD-1A20-DF35-75FE-2067147EBDA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14B24CF-59A0-8EFC-5275-A9108DCAA85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B44F8E5-531C-9EC2-ABA2-11ABA3B9D51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2543C33-708A-27CA-6BF7-1A1850EC9A6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84D4051-D0A8-782E-4170-4E9CB3CCCE71}"/>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C5C8D1E-5DE2-A7DC-D1C6-15830E9A3ACC}"/>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240EB14-6994-A55A-56A0-CF9F0EACF78D}"/>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57D011F-8659-4282-3E35-84739F40E584}"/>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E0E8153-3443-40BC-4851-F7AA787AC40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5AEEF21-CF28-412E-15E0-6CF3A1DE5B3A}"/>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48BF600-7C48-C6C8-3A24-DBBC14064DBA}"/>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51C907D-8C69-3A0E-AD83-AB1D281F3CF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092A526-41FA-6B12-EE49-8D053F45091B}"/>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C1BD46A-0BFD-40A4-B7EF-D1062E8EBE6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DA27CB8-F5EB-3A26-5DB5-516B5CA0C88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7DF873E-B785-7053-6DB3-D6AB102C4A7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147ACE1-4442-7B20-9DF2-7FF1BE104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913761AD-512F-7B20-6372-B5C3D234458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203DB83-72BE-F757-92B0-D3FF7F9E288D}"/>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10. The Topics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61802A4-D10A-F812-A874-D68B7D00B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80" y="1377537"/>
            <a:ext cx="5336965" cy="3785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7" name="Rectangle 66">
            <a:extLst>
              <a:ext uri="{FF2B5EF4-FFF2-40B4-BE49-F238E27FC236}">
                <a16:creationId xmlns:a16="http://schemas.microsoft.com/office/drawing/2014/main" id="{678A9406-7ADB-0954-BEB1-D8CD8BF9F058}"/>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B193F99-A5F5-9851-4B73-7EBFB3D13D6E}"/>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B1E000C-C0DD-72D7-FD02-392ACEC7E5A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632A5C7-6756-43FE-75CF-B1BEA237457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09FAC1-903A-8165-F708-132A3E7EEBD7}"/>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D58716E-A6A3-6F48-B36D-4EDFDEAEBC0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1C6CBE7-0642-9CB2-AA9D-BE29D44137CC}"/>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13A5365-56F4-2015-D865-9BED49AA78A0}"/>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9D98DAF-63C7-0421-A933-7C3EF5CF4AD1}"/>
              </a:ext>
            </a:extLst>
          </p:cNvPr>
          <p:cNvSpPr/>
          <p:nvPr/>
        </p:nvSpPr>
        <p:spPr>
          <a:xfrm>
            <a:off x="1257355" y="1623027"/>
            <a:ext cx="4935943" cy="33919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a:extLst>
              <a:ext uri="{FF2B5EF4-FFF2-40B4-BE49-F238E27FC236}">
                <a16:creationId xmlns:a16="http://schemas.microsoft.com/office/drawing/2014/main" id="{66E29397-6087-B750-521C-4A518E06508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0641" y="1281750"/>
            <a:ext cx="5370598" cy="3813712"/>
          </a:xfrm>
          <a:prstGeom prst="rect">
            <a:avLst/>
          </a:prstGeom>
          <a:noFill/>
          <a:ln>
            <a:noFill/>
          </a:ln>
        </p:spPr>
      </p:pic>
      <p:sp>
        <p:nvSpPr>
          <p:cNvPr id="70" name="Rectangle 69">
            <a:extLst>
              <a:ext uri="{FF2B5EF4-FFF2-40B4-BE49-F238E27FC236}">
                <a16:creationId xmlns:a16="http://schemas.microsoft.com/office/drawing/2014/main" id="{8147D379-A351-F798-3773-21723142FA01}"/>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BDDE347E-31BB-E037-7996-2BC007DBE4F5}"/>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C78D41AC-3941-91B3-C820-5B4BAF46D559}"/>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85" name="Rectangle 84">
            <a:extLst>
              <a:ext uri="{FF2B5EF4-FFF2-40B4-BE49-F238E27FC236}">
                <a16:creationId xmlns:a16="http://schemas.microsoft.com/office/drawing/2014/main" id="{CE1622E4-35A7-5CB2-B03C-B5D54F11DBAB}"/>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95AEE0C4-2DA1-9448-70CD-C7467EE3527B}"/>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763D040A-ACAD-D7AC-B96C-955D7AB57339}"/>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10/36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FD8AE673-D374-F2C3-4C18-DF621379F9DB}"/>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3794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88DDE-67EA-F58D-4149-2E0746827C98}"/>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629F7177-87BC-325A-A556-164B023CB411}"/>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F67281F8-A77D-E12F-126F-5C8DEF21B7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32A1F8B8-76C5-FA00-78FA-9FC03E5DFCAD}"/>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260CD19B-87C5-224B-49C3-DEE5A14FFE97}"/>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9CE56A5-EE34-6F50-44F3-F72BF8F4A48F}"/>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F98B2A-84F4-2912-A00D-B761CBC5AFFF}"/>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B01D098E-1A45-83D4-6390-946469F6C064}"/>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188DEF6-94B0-24AC-0D41-8E709EB6004C}"/>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43262B0-0962-59DA-36B5-A039653481A4}"/>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F755654-5D20-A53D-1C41-C167B0FCD10B}"/>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E3D06BE-4CF3-02C1-0930-482402D37B2D}"/>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A49F235-7AE2-3C79-D4B9-C5587D21763D}"/>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D0659D7-E8FC-7F41-783A-640388145B3D}"/>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B106E5B4-F55A-1BEE-24E8-5C6E6EF8F8AC}"/>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D059CC5-99B2-91FF-98BC-BFC9E5524472}"/>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1AD6355-B350-443A-C7CF-ACBABBC1F430}"/>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A89B86EA-091F-A918-3D5D-2A1DAA6E4965}"/>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9E40924E-E849-38B3-45EA-B0862DD8180A}"/>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D8543539-7A5A-659E-547F-49AC0B5D1B92}"/>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976D0922-2B1A-6547-659D-B9B49F555C99}"/>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41C8D7A7-84F5-27FF-5DAF-D933A0130E18}"/>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64C2AE77-F507-A025-2804-D1F06A9E7582}"/>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383915E-9B14-A067-DBC5-C59474735B3F}"/>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8D30FE3D-647E-C6E6-EB80-6011C5957B30}"/>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EB399192-5B20-2465-571F-49EF38E5A5FA}"/>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3C2C5B1A-2303-0D15-05D0-511A462EDB08}"/>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6BB1D7B2-8315-BBA9-3BC8-28D76DCD4C41}"/>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2E840570-BA32-FB37-3C31-531462E79F88}"/>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EA0DB2F4-8C7F-4808-A2F8-842BFB91C3A0}"/>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77000701-685C-63B3-0167-9E48456FF30D}"/>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5036C870-008B-FDC3-0DFA-93F755BEAFE2}"/>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09B2A4BC-2611-2E0F-6ED9-7B1F7BF27D7E}"/>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8946BC4E-9C8A-DFD2-53BC-AAC359FE6454}"/>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ECA91D09-65EF-AECC-FC3E-CE680C1F563D}"/>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523D08A3-447C-E53F-7FCB-DB67419110DA}"/>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035168A4-53B5-7661-D5DB-6D9EABC50603}"/>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1FF06698-ECD5-DDE0-4C1B-B83828955C16}"/>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BA8390C0-708B-7A56-D5E9-8D478A54A214}"/>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F014D2D6-C7F4-14A2-FF6F-C213FFA61333}"/>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ACD113CE-3393-94DB-7915-D44E89920488}"/>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C23CC9F1-B4BC-1BC2-DEA4-7EF3878840EA}"/>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12FD25E6-0BB6-96D8-159F-10A3FA566D28}"/>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46D314D4-9955-14DE-8C75-AB1124F897CC}"/>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FC4A751B-F176-FE87-A4CF-6781C4071451}"/>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61B10A72-6D3B-2951-632F-FEC0AF3F31CF}"/>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37DAE236-D5B5-7C92-16BC-0F80C9ED0685}"/>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EA6B249A-8AF1-C89D-A878-A6028810AA8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AACF3517-1D2D-11FF-04F0-881B68B9CBFA}"/>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EB3662B8-C08E-2603-B5C9-92C3F72FD631}"/>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BDDB7AFA-FB58-93E0-EC42-C4ED36707879}"/>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EDA1A947-1414-8C04-4FB5-6A3A193A45A9}"/>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A9A9F91F-8DC8-E8C5-A9E6-4FDCA9CFF27E}"/>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3F66633B-756C-BB0E-664E-F7DFD3FD9EB4}"/>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1D2F148D-F552-7B8D-A4F7-5C883F199C2D}"/>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F066DF29-AFB6-1360-4F29-2707D46E0F9C}"/>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AEFF8164-0AE2-81BC-AC35-292A954DFD1F}"/>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F3E06810-DA9F-A2B8-3B84-97D9DDF595C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BCF45950-B712-A6EF-EE20-0A1B48BDE8CF}"/>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0D068E23-B342-D0D4-DDC8-038BC20DFD0E}"/>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B8E41C32-49F9-563C-B69E-37779F069EF6}"/>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C2D201E-3AB1-1712-9880-390BB09975E2}"/>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7D834D97-15BA-4312-A4AE-33052310CE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23781669-0F49-8B99-3D0A-77FB4B4971F9}"/>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8EB00052-F88B-42A1-1F82-41E3EC5E2508}"/>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 The Plain English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509452A-9DAF-9364-736C-9936FE20D430}"/>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0EFCA6EF-E271-DBF0-8DEF-5A3EDE288D84}"/>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9B5ED22B-4084-1D1A-E62E-11A3F1D967F5}"/>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01/36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53B0BF75-F661-50D3-43BA-883753C24B2C}"/>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A53D3C41-4209-4DCA-9DA9-4C723778E0C2}"/>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523FA798-B0F1-0676-BC85-63AD3024259B}"/>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55BBA848-8C13-7D43-E1DF-560C8A5590BC}"/>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0DC80D09-2925-552D-762D-B513D57770B3}"/>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E9C8EB59-73D9-FBAE-0B0A-E4782C28769C}"/>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8320CFF4-375D-15D6-0B60-3E64A072295E}"/>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BA13CF0D-DBEA-CEBB-D189-5317B274E1DC}"/>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2CA0B952-F11D-3321-F52A-A839FF5AF9C6}"/>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921D71E0-2113-7E5D-F055-15CB717336CC}"/>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5F25649A-A41D-6B67-EFBC-CDC6A844A1A4}"/>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AFD779A3-612C-7913-03A2-358FDD110B68}"/>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a:extLst>
              <a:ext uri="{FF2B5EF4-FFF2-40B4-BE49-F238E27FC236}">
                <a16:creationId xmlns:a16="http://schemas.microsoft.com/office/drawing/2014/main" id="{6E5C0726-4516-3BD8-8416-272D0CAE09C2}"/>
              </a:ext>
            </a:extLst>
          </p:cNvPr>
          <p:cNvSpPr txBox="1"/>
          <p:nvPr/>
        </p:nvSpPr>
        <p:spPr>
          <a:xfrm>
            <a:off x="563277" y="1200382"/>
            <a:ext cx="6098344" cy="4154984"/>
          </a:xfrm>
          <a:prstGeom prst="rect">
            <a:avLst/>
          </a:prstGeom>
          <a:noFill/>
        </p:spPr>
        <p:txBody>
          <a:bodyPr wrap="square">
            <a:spAutoFit/>
          </a:bodyPr>
          <a:lstStyle/>
          <a:p>
            <a:pPr algn="just"/>
            <a:r>
              <a:rPr lang="en-GB" sz="2400" dirty="0">
                <a:solidFill>
                  <a:srgbClr val="002060"/>
                </a:solidFill>
                <a:latin typeface="+mj-lt"/>
              </a:rPr>
              <a:t>Legal writing must prioritize clarity and accessibility, avoiding archaic language and unnecessary legal jargon that can obscure meaning. Terms like “heretofore” or “aforementioned” may appear formal, but they often hinder comprehension and should be replaced with straightforward phrasing. The goal is to ensure that the intended audience—whether a judge, client, or opposing counsel—can easily grasp the message without unnecessary complexity.</a:t>
            </a:r>
          </a:p>
        </p:txBody>
      </p:sp>
    </p:spTree>
    <p:extLst>
      <p:ext uri="{BB962C8B-B14F-4D97-AF65-F5344CB8AC3E}">
        <p14:creationId xmlns:p14="http://schemas.microsoft.com/office/powerpoint/2010/main" val="351793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7B418-AAFB-3714-BAC1-8BBB7D07AE67}"/>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8F1F346D-B27E-D3A4-52D8-ADE83CFA7AC6}"/>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B430ABA9-56B5-C4A5-5B90-9A60BADD68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4B2B62C5-D354-5DAB-EB4C-5BBD59D462CF}"/>
              </a:ext>
            </a:extLst>
          </p:cNvPr>
          <p:cNvSpPr/>
          <p:nvPr/>
        </p:nvSpPr>
        <p:spPr>
          <a:xfrm>
            <a:off x="1609725" y="1047750"/>
            <a:ext cx="5772150" cy="1160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4E23AC6-499F-8A98-A8E5-6DF9961E4E79}"/>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52548F23-DBF4-75B0-8776-D489ED8DCB03}"/>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BC17BC6A-7E4A-5A4A-4214-2F1A718E51FA}"/>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C23AD61-F755-3E88-7B67-B05DEC8BA3A8}"/>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75987EE6-8ABA-46B0-4149-870E04CB42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5B1017FB-F937-1DFF-3331-9A3F81682CD5}"/>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683C3011-6444-51A7-158F-DEBF7065EFD1}"/>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10. The Topics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03BD6EAD-B6F1-D412-4416-39E55439B43D}"/>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4D6EDA2B-072B-5985-3589-F9B86A5024F9}"/>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DFC5E3A5-FD68-932C-3F3B-C5AE884745A8}"/>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10/36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960A3AD5-A87F-C75B-3C3C-929485C76CA4}"/>
              </a:ext>
            </a:extLst>
          </p:cNvPr>
          <p:cNvSpPr txBox="1"/>
          <p:nvPr/>
        </p:nvSpPr>
        <p:spPr>
          <a:xfrm>
            <a:off x="563277" y="1200382"/>
            <a:ext cx="6098344" cy="3785652"/>
          </a:xfrm>
          <a:prstGeom prst="rect">
            <a:avLst/>
          </a:prstGeom>
          <a:noFill/>
        </p:spPr>
        <p:txBody>
          <a:bodyPr wrap="square">
            <a:spAutoFit/>
          </a:bodyPr>
          <a:lstStyle/>
          <a:p>
            <a:pPr algn="just"/>
            <a:r>
              <a:rPr lang="en-GB" sz="2400" dirty="0">
                <a:solidFill>
                  <a:srgbClr val="002060"/>
                </a:solidFill>
                <a:latin typeface="+mj-lt"/>
              </a:rPr>
              <a:t>Each paragraph in legal writing should begin with a </a:t>
            </a:r>
            <a:r>
              <a:rPr lang="en-GB" sz="2400" b="1" dirty="0">
                <a:solidFill>
                  <a:srgbClr val="002060"/>
                </a:solidFill>
                <a:latin typeface="+mj-lt"/>
              </a:rPr>
              <a:t>clear topic sentence</a:t>
            </a:r>
            <a:r>
              <a:rPr lang="en-GB" sz="2400" dirty="0">
                <a:solidFill>
                  <a:srgbClr val="002060"/>
                </a:solidFill>
                <a:latin typeface="+mj-lt"/>
              </a:rPr>
              <a:t> that introduces the paragraph’s main idea. Well-structured topic sentences allow readers—especially judges and opposing counsel—to quickly grasp the key arguments without needing to decipher disorganized text. A legal document should be structured so that reading only the topic sentences provides a coherent overview of the argument.</a:t>
            </a:r>
          </a:p>
        </p:txBody>
      </p:sp>
    </p:spTree>
    <p:extLst>
      <p:ext uri="{BB962C8B-B14F-4D97-AF65-F5344CB8AC3E}">
        <p14:creationId xmlns:p14="http://schemas.microsoft.com/office/powerpoint/2010/main" val="5886738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9D8EF-E6BD-0EA1-E2B9-2E56A48CC44C}"/>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C29AE9CA-1E2B-F0E0-01CB-447D266DCBB6}"/>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8E42822-0AC4-8486-403F-1D0303FAC5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DC7F8F00-C470-C5D8-CED5-C4F7BF4C942B}"/>
              </a:ext>
            </a:extLst>
          </p:cNvPr>
          <p:cNvSpPr/>
          <p:nvPr/>
        </p:nvSpPr>
        <p:spPr>
          <a:xfrm>
            <a:off x="1609725" y="1047750"/>
            <a:ext cx="5772150" cy="1160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DFA537A1-F808-939C-1CAB-39262AC502E8}"/>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69A6F6F1-1D42-4187-5FEC-5AE5835D3EAB}"/>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41E87A82-8C3B-4F9A-7D7E-43FA088AF87D}"/>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96D23E2E-179A-AC03-8959-60AA2C851024}"/>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F33E97A8-F8E9-A551-F14C-D6890870D0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270BBBC3-2A70-510C-4CEB-B526E788036C}"/>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57BAAB4D-871C-B0C5-A298-BD7F30E71C16}"/>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10. The Topics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2F8C7626-E624-E846-5DD9-1EEC03C3BA2C}"/>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807C22DE-8340-12BF-43A7-EB02B83B9BCA}"/>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31D74CB8-38D6-0359-313A-B257600C0F92}"/>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10/36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8028009-A920-9E96-A55B-3C0EA3615E7C}"/>
              </a:ext>
            </a:extLst>
          </p:cNvPr>
          <p:cNvSpPr txBox="1"/>
          <p:nvPr/>
        </p:nvSpPr>
        <p:spPr>
          <a:xfrm>
            <a:off x="563277" y="1200382"/>
            <a:ext cx="6098344" cy="4524315"/>
          </a:xfrm>
          <a:prstGeom prst="rect">
            <a:avLst/>
          </a:prstGeom>
          <a:noFill/>
        </p:spPr>
        <p:txBody>
          <a:bodyPr wrap="square">
            <a:spAutoFit/>
          </a:bodyPr>
          <a:lstStyle/>
          <a:p>
            <a:r>
              <a:rPr lang="en-GB" sz="2400" b="1" dirty="0">
                <a:solidFill>
                  <a:srgbClr val="002060"/>
                </a:solidFill>
                <a:latin typeface="+mj-lt"/>
              </a:rPr>
              <a:t>Mistake:</a:t>
            </a:r>
            <a:br>
              <a:rPr lang="en-GB" sz="2400" dirty="0">
                <a:solidFill>
                  <a:srgbClr val="002060"/>
                </a:solidFill>
                <a:latin typeface="+mj-lt"/>
              </a:rPr>
            </a:br>
            <a:r>
              <a:rPr lang="en-GB" sz="2400" dirty="0">
                <a:solidFill>
                  <a:srgbClr val="002060"/>
                </a:solidFill>
                <a:latin typeface="+mj-lt"/>
              </a:rPr>
              <a:t>The defendant, having reviewed the terms of the settlement offer and consulted with legal counsel, was ultimately persuaded to accept the proposal, despite initial reluctance due to concerns about financial exposure.</a:t>
            </a:r>
          </a:p>
          <a:p>
            <a:endParaRPr lang="en-GB" sz="2400" dirty="0">
              <a:solidFill>
                <a:srgbClr val="002060"/>
              </a:solidFill>
              <a:latin typeface="+mj-lt"/>
            </a:endParaRPr>
          </a:p>
          <a:p>
            <a:r>
              <a:rPr lang="en-GB" sz="2400" b="1" dirty="0">
                <a:solidFill>
                  <a:srgbClr val="002060"/>
                </a:solidFill>
                <a:latin typeface="+mj-lt"/>
              </a:rPr>
              <a:t>Correction:</a:t>
            </a:r>
            <a:br>
              <a:rPr lang="en-GB" sz="2400" dirty="0">
                <a:solidFill>
                  <a:srgbClr val="002060"/>
                </a:solidFill>
                <a:latin typeface="+mj-lt"/>
              </a:rPr>
            </a:br>
            <a:r>
              <a:rPr lang="en-GB" sz="2400" dirty="0">
                <a:solidFill>
                  <a:srgbClr val="002060"/>
                </a:solidFill>
                <a:latin typeface="+mj-lt"/>
              </a:rPr>
              <a:t>After reviewing the settlement terms and consulting counsel, the defendant accepted the proposal despite initial concerns about financial exposure.</a:t>
            </a:r>
          </a:p>
        </p:txBody>
      </p:sp>
    </p:spTree>
    <p:extLst>
      <p:ext uri="{BB962C8B-B14F-4D97-AF65-F5344CB8AC3E}">
        <p14:creationId xmlns:p14="http://schemas.microsoft.com/office/powerpoint/2010/main" val="3462351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F714E-CDAB-5373-518B-088CED829F89}"/>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00462D56-6CD6-B4F9-B29E-718356AFE982}"/>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66B9EFF7-CC3D-92DC-2728-94B27D9456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8D9A7F12-AFFC-5AFF-4A83-B65DBEDD304D}"/>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AAF6430C-3A9D-519A-1A4F-84F29D276785}"/>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DB7E13D-5D9D-F9C0-1BEC-914DABBD0032}"/>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08684A3-DCF6-F789-3CCD-2C0522A5A314}"/>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8F10AD4-F311-62A0-5F84-CE1FF09CC0E9}"/>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83F9586-30A5-7C66-2935-11BFF94E7896}"/>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255087F-2AA2-88B9-6335-100E2466FF92}"/>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9844F54-A165-B7DF-F9B6-8931828D74EB}"/>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0625185-4E05-EFF2-F3AF-E19DA55609A0}"/>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51BE6D17-8C58-97FA-946C-4D61DC3A332A}"/>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42545236-00CC-16E7-FCB1-B4A708800019}"/>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26F9339-6161-8E4E-6C77-838235D2BB63}"/>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7FD66B9-F0E0-34D8-0A2C-C140DEAA47F3}"/>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5CBC169-7401-5DC9-BBD0-4F8C652E7BCB}"/>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FF7A1A39-EDD9-6672-6537-8A539A6B04E9}"/>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3ABC1699-468D-81E4-8505-60260225A83D}"/>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07D6FB1F-EC96-1031-36A9-F27625AEB7C0}"/>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EB2C04A2-AD49-E1FD-7A15-698BBDBB5EB7}"/>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610B630E-66B5-CD5A-C058-375DB117F24D}"/>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3E4E6903-95FB-9946-C489-9D1AA70BE9C8}"/>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2C74D924-887C-6B98-28F4-497F358AE8F2}"/>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5B66E831-004C-972A-8FE4-C1A8C7295754}"/>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AAF52825-E45D-666A-FCD5-773A5A2162B3}"/>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7434B20-4A0D-C9EC-1450-7B92F5013A8D}"/>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B40C845F-7376-5F92-0B77-2BBB3590D006}"/>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4DF1E43B-9650-9E3A-18E1-CEE1B242F38B}"/>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81426211-BEF5-7623-10A2-54F90BAB0EE6}"/>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67CC3F6F-1A8E-74EB-8BFA-111E6D630A14}"/>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90C62BC4-08D5-DA49-FEAA-9BC4C8B0CD05}"/>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CC81DECB-75CE-D46A-B145-8178D293801E}"/>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4616E2C-C3ED-7AB8-9ECC-4097D8FCEA28}"/>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165C30E5-9E40-86E9-EE95-BE365723443F}"/>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C1FCE23B-7975-14B1-8FAB-6F896EC870CA}"/>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2A18E97D-2A77-4790-4442-3B3F42AB4E0D}"/>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C20E09AD-62E2-FCF3-01C5-BAECE06C9908}"/>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C282D9C5-96D6-6B30-5F77-6A96553AA98A}"/>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3B498FC9-0305-5232-5A98-2C515FDCF328}"/>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75A968BF-911F-42A0-9376-8B57DE4F9117}"/>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D1EF76E1-BE25-E0AB-0DE4-2B4E41387A7F}"/>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4F7015AA-2FDF-8AD0-4F21-E2E3A2E885A0}"/>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C33A0A79-68E2-AC66-013C-03ED442D8F68}"/>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66505C95-AA4C-FAD6-94BB-56972472E2C2}"/>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D1060E44-1FC0-A379-F983-420CB35BE93D}"/>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FA4963A5-DF37-98AA-444E-47E965521F2E}"/>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650C98C-C323-FA60-57CE-A287C60E3042}"/>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58D42461-1BA9-2501-F256-C11900A5DD08}"/>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2F4B41FC-CEDE-AE0B-B93A-B5B0E57DC350}"/>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B4BF8854-5170-34BE-5C9C-C5C2106F652E}"/>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AAF93C10-E9D7-69AB-BF10-2BFDC977E96D}"/>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D527AEAC-7743-D178-9548-16BA4F4F0D2F}"/>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BE14CF5D-78E2-B996-C5FD-E652FCB3AE3C}"/>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0458C366-FAE7-9EF1-9DF3-4147A1A33377}"/>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7FEC0F44-20F1-7FF0-E8A6-F58117999B17}"/>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A4C1C4CD-9528-4684-AA8A-78CC2D6937A4}"/>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EC0B4041-29F2-B7D2-DB13-67C8927F85DE}"/>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A77D6B58-367A-9EA8-9D3A-D8B4B581095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C1D5C661-E700-B8E6-45BB-E554DAA5304E}"/>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B0A07810-3344-486C-56F1-39BFB11AE0EA}"/>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444836A8-64A5-97C6-DF9D-DBF3C789A61E}"/>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0788E51-B4A4-A537-E207-02312C54E0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B5D25365-5962-D530-EE57-BFBC9BDCD01E}"/>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ABF9F16-4943-4355-6654-20D76CB5FF42}"/>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769218BF-379F-0B7B-58DB-F4520BB7EBA5}"/>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748A7400-731B-8013-E308-2A13965AFDDF}"/>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Exercises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740F037E-F695-4647-D516-082AE82EFBD7}"/>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4DDB414E-72B3-0B05-71DF-17BB60E53204}"/>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DC25373D-FD8D-5341-37A1-616ED587B0EA}"/>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D85D960E-C714-A998-6430-AF44BA432E97}"/>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C5761C1-B551-32CC-7317-3B299EA9531E}"/>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E9455807-87CC-DDE1-4E62-CA4B4AC1630E}"/>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AD1FD761-A0E2-C2ED-D557-B21AE00BA151}"/>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7003EE9-6DB2-3926-E709-BB7849C09A78}"/>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01F25AC1-D0B5-15C0-1802-42375D51E0E1}"/>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24668DD3-3117-05A6-EDBB-D81F2B768FFE}"/>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4318139E-D5A7-531E-CC18-1749FC2F8E19}"/>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DA23E762-BA42-B975-9208-6FD6BEE29C78}"/>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7F6F233-7B03-8E4E-D11C-5E328BC109F7}"/>
              </a:ext>
            </a:extLst>
          </p:cNvPr>
          <p:cNvSpPr txBox="1"/>
          <p:nvPr/>
        </p:nvSpPr>
        <p:spPr>
          <a:xfrm>
            <a:off x="490704" y="1199503"/>
            <a:ext cx="6093724" cy="2862322"/>
          </a:xfrm>
          <a:prstGeom prst="rect">
            <a:avLst/>
          </a:prstGeom>
          <a:noFill/>
        </p:spPr>
        <p:txBody>
          <a:bodyPr wrap="square">
            <a:spAutoFit/>
          </a:bodyPr>
          <a:lstStyle/>
          <a:p>
            <a:pPr algn="just"/>
            <a:r>
              <a:rPr lang="en-GB" sz="3600" dirty="0">
                <a:solidFill>
                  <a:srgbClr val="002060"/>
                </a:solidFill>
                <a:effectLst/>
                <a:latin typeface="+mj-lt"/>
                <a:ea typeface="Aptos" panose="020B0004020202020204" pitchFamily="34" charset="0"/>
              </a:rPr>
              <a:t>The contract included multiple ambiguous terms. The defendant disputed several clauses. The court interpreted them. </a:t>
            </a:r>
            <a:endParaRPr lang="en-GB" sz="3600" dirty="0">
              <a:solidFill>
                <a:srgbClr val="002060"/>
              </a:solidFill>
              <a:latin typeface="+mj-lt"/>
            </a:endParaRPr>
          </a:p>
        </p:txBody>
      </p:sp>
      <p:sp>
        <p:nvSpPr>
          <p:cNvPr id="60" name="TextBox 59">
            <a:extLst>
              <a:ext uri="{FF2B5EF4-FFF2-40B4-BE49-F238E27FC236}">
                <a16:creationId xmlns:a16="http://schemas.microsoft.com/office/drawing/2014/main" id="{9105B45B-F054-955E-9597-78DD3542DA3A}"/>
              </a:ext>
            </a:extLst>
          </p:cNvPr>
          <p:cNvSpPr txBox="1"/>
          <p:nvPr/>
        </p:nvSpPr>
        <p:spPr>
          <a:xfrm>
            <a:off x="7498586" y="1452765"/>
            <a:ext cx="4294353" cy="1200329"/>
          </a:xfrm>
          <a:prstGeom prst="rect">
            <a:avLst/>
          </a:prstGeom>
          <a:noFill/>
        </p:spPr>
        <p:txBody>
          <a:bodyPr wrap="square">
            <a:spAutoFit/>
          </a:bodyPr>
          <a:lstStyle/>
          <a:p>
            <a:r>
              <a:rPr lang="en-GB" sz="1800" b="1" dirty="0">
                <a:solidFill>
                  <a:srgbClr val="002060"/>
                </a:solidFill>
                <a:effectLst/>
                <a:latin typeface="+mj-lt"/>
                <a:ea typeface="Aptos" panose="020B0004020202020204" pitchFamily="34" charset="0"/>
              </a:rPr>
              <a:t>Contact me – John James McVeigh – for the free model answer: </a:t>
            </a:r>
          </a:p>
          <a:p>
            <a:endParaRPr lang="en-GB" dirty="0">
              <a:solidFill>
                <a:srgbClr val="002060"/>
              </a:solidFill>
              <a:latin typeface="+mj-lt"/>
              <a:ea typeface="Aptos" panose="020B0004020202020204" pitchFamily="34" charset="0"/>
            </a:endParaRPr>
          </a:p>
          <a:p>
            <a:r>
              <a:rPr lang="en-GB" sz="1800" dirty="0">
                <a:solidFill>
                  <a:srgbClr val="002060"/>
                </a:solidFill>
                <a:effectLst/>
                <a:latin typeface="+mj-lt"/>
                <a:ea typeface="Aptos" panose="020B0004020202020204" pitchFamily="34" charset="0"/>
                <a:hlinkClick r:id="rId6"/>
              </a:rPr>
              <a:t>james@36rules.com</a:t>
            </a:r>
            <a:r>
              <a:rPr lang="en-GB" sz="1800" dirty="0">
                <a:solidFill>
                  <a:srgbClr val="002060"/>
                </a:solidFill>
                <a:effectLst/>
                <a:latin typeface="+mj-lt"/>
                <a:ea typeface="Aptos" panose="020B0004020202020204" pitchFamily="34" charset="0"/>
              </a:rPr>
              <a:t>  </a:t>
            </a:r>
            <a:endParaRPr lang="en-GB" dirty="0"/>
          </a:p>
        </p:txBody>
      </p:sp>
    </p:spTree>
    <p:extLst>
      <p:ext uri="{BB962C8B-B14F-4D97-AF65-F5344CB8AC3E}">
        <p14:creationId xmlns:p14="http://schemas.microsoft.com/office/powerpoint/2010/main" val="22578163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AACF08-5BCF-00AF-DD35-2ADC3B2334B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060EB75-BE87-013F-EF3B-18878E8E3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93470B-02FB-4973-8CAA-028BF31408D7}"/>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D91682-E0C2-877F-7C0F-CA5AD4AE6F7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4F10B63-4E2C-2710-1E18-6B61ED286413}"/>
              </a:ext>
            </a:extLst>
          </p:cNvPr>
          <p:cNvSpPr/>
          <p:nvPr/>
        </p:nvSpPr>
        <p:spPr>
          <a:xfrm>
            <a:off x="1038879" y="1377536"/>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C4C255C-F340-F6A4-DB7B-9844A325F740}"/>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3A60C2-1FC3-AA29-3410-3B5ECF6DA25B}"/>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B5CB4C-07D5-46F0-1EF6-C4B7FE3D4A7E}"/>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2881A0C-38C6-C7D8-2B5D-D6B095077F78}"/>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0DFC21D-1435-AE56-3B18-B4B9A8C64AB7}"/>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C3CD80-5121-F96B-FDF9-2E440926CD13}"/>
              </a:ext>
            </a:extLst>
          </p:cNvPr>
          <p:cNvSpPr/>
          <p:nvPr/>
        </p:nvSpPr>
        <p:spPr>
          <a:xfrm>
            <a:off x="1399354" y="181549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A754FE4-A40A-6AF1-28FB-62F71F6128FD}"/>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CFE5FDC-72AA-6A27-749F-F03A13A8E8BA}"/>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53D7CE7-F47C-45A4-66E0-2CAF10C75816}"/>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DF6ACC3-D02B-CD48-961D-B2B972A2FC77}"/>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02BE741-8723-FEBE-63FD-2BE5A7474CC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D0F20E-89A1-130D-9145-736557D0320B}"/>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7E2EB94-ABA7-924D-B038-72D4599D7861}"/>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17D2965-5967-3680-2F22-13B76431B931}"/>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F19CCA9-5869-C92C-A261-95E6C78A0CB0}"/>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321F8E5-C3D2-35A9-9D2F-2A4476C2C1F3}"/>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3D293DF-E614-95A4-0FD5-3EF56F67A4F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7F5CDEC-3D36-CF9E-1ECD-FA27A7335A4A}"/>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53F3783-A92B-C622-FEDA-77CA2ED5428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704D93A-6D94-8EA7-B271-B7ED8F34695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A8DF772-408D-A568-6A8B-91C9703D6071}"/>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294CAA5-C0B8-ADF5-F9AD-96C47ACC3D9E}"/>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56A356D-0018-E29E-9672-48B966CB241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88A9F9F-69EF-9010-C0EC-14637AB50893}"/>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01C3D4B-A558-8379-A535-55992598B88E}"/>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AEFF15C-11D5-618C-535F-AD0C6E23277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BD19F98-D219-C7D0-6FCB-7F0E86B436CB}"/>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599A25-A71A-53FB-9873-C75B99BF7D2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FB959D9-0860-67B0-22BB-DC56E275628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0A5775E-7363-EFEC-9AA8-6A0CD248F3F9}"/>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CA38CF9-5CB4-96F3-4095-9216BCA2090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5D2CC7A-4A98-7F46-EE5B-C5316FEAA7FE}"/>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992E3DC-B9E4-3CAE-48B9-C1DF51E10FCE}"/>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91EC59E9-D34C-D19B-2FBB-9F7B5ECE02F2}"/>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DB3F368-745D-4518-EBCD-6D45C3354EB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B23A1F-B995-3448-5537-1E46AA92265D}"/>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D084333-C247-14BF-B258-4193A79700CF}"/>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CA145E3-7A07-B630-6197-79FD0F87254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DDAD3BD-1A20-DF35-75FE-2067147EBDA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14B24CF-59A0-8EFC-5275-A9108DCAA85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B44F8E5-531C-9EC2-ABA2-11ABA3B9D51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2543C33-708A-27CA-6BF7-1A1850EC9A6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84D4051-D0A8-782E-4170-4E9CB3CCCE71}"/>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C5C8D1E-5DE2-A7DC-D1C6-15830E9A3ACC}"/>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240EB14-6994-A55A-56A0-CF9F0EACF78D}"/>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57D011F-8659-4282-3E35-84739F40E584}"/>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E0E8153-3443-40BC-4851-F7AA787AC40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5AEEF21-CF28-412E-15E0-6CF3A1DE5B3A}"/>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48BF600-7C48-C6C8-3A24-DBBC14064DBA}"/>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51C907D-8C69-3A0E-AD83-AB1D281F3CF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092A526-41FA-6B12-EE49-8D053F45091B}"/>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C1BD46A-0BFD-40A4-B7EF-D1062E8EBE6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DA27CB8-F5EB-3A26-5DB5-516B5CA0C88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7DF873E-B785-7053-6DB3-D6AB102C4A7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147ACE1-4442-7B20-9DF2-7FF1BE104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913761AD-512F-7B20-6372-B5C3D234458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203DB83-72BE-F757-92B0-D3FF7F9E288D}"/>
              </a:ext>
            </a:extLst>
          </p:cNvPr>
          <p:cNvSpPr txBox="1"/>
          <p:nvPr/>
        </p:nvSpPr>
        <p:spPr>
          <a:xfrm>
            <a:off x="7853553" y="1819619"/>
            <a:ext cx="3866767"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11. The Parallelisms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61802A4-D10A-F812-A874-D68B7D00B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80" y="1377537"/>
            <a:ext cx="5336965" cy="3785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7" name="Rectangle 66">
            <a:extLst>
              <a:ext uri="{FF2B5EF4-FFF2-40B4-BE49-F238E27FC236}">
                <a16:creationId xmlns:a16="http://schemas.microsoft.com/office/drawing/2014/main" id="{678A9406-7ADB-0954-BEB1-D8CD8BF9F058}"/>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B193F99-A5F5-9851-4B73-7EBFB3D13D6E}"/>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B1E000C-C0DD-72D7-FD02-392ACEC7E5A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632A5C7-6756-43FE-75CF-B1BEA237457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09FAC1-903A-8165-F708-132A3E7EEBD7}"/>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D58716E-A6A3-6F48-B36D-4EDFDEAEBC0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1C6CBE7-0642-9CB2-AA9D-BE29D44137CC}"/>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13A5365-56F4-2015-D865-9BED49AA78A0}"/>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9D98DAF-63C7-0421-A933-7C3EF5CF4AD1}"/>
              </a:ext>
            </a:extLst>
          </p:cNvPr>
          <p:cNvSpPr/>
          <p:nvPr/>
        </p:nvSpPr>
        <p:spPr>
          <a:xfrm>
            <a:off x="1257355" y="1623027"/>
            <a:ext cx="4935943" cy="33919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a:extLst>
              <a:ext uri="{FF2B5EF4-FFF2-40B4-BE49-F238E27FC236}">
                <a16:creationId xmlns:a16="http://schemas.microsoft.com/office/drawing/2014/main" id="{9363C520-5525-67CF-7FB0-EBC0AFBB5F8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4570" y="1350914"/>
            <a:ext cx="5356669" cy="3803821"/>
          </a:xfrm>
          <a:prstGeom prst="rect">
            <a:avLst/>
          </a:prstGeom>
          <a:noFill/>
          <a:ln>
            <a:noFill/>
          </a:ln>
        </p:spPr>
      </p:pic>
      <p:sp>
        <p:nvSpPr>
          <p:cNvPr id="70" name="Rectangle 69">
            <a:extLst>
              <a:ext uri="{FF2B5EF4-FFF2-40B4-BE49-F238E27FC236}">
                <a16:creationId xmlns:a16="http://schemas.microsoft.com/office/drawing/2014/main" id="{66A9FCF1-5761-15E6-6CA9-E6904278493D}"/>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3FD4DADB-3585-5F7C-F957-9B81D980BC2C}"/>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8F39FB67-8DCF-302B-139E-F28D01816044}"/>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85" name="Rectangle 84">
            <a:extLst>
              <a:ext uri="{FF2B5EF4-FFF2-40B4-BE49-F238E27FC236}">
                <a16:creationId xmlns:a16="http://schemas.microsoft.com/office/drawing/2014/main" id="{C6BF29AB-7690-7EC0-85D0-08BBACFAA3FC}"/>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A6BC4EE2-847E-637F-A3EA-D30938D65D34}"/>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D3E40C79-6DD9-F009-B8DF-12B49C0640B9}"/>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11/36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91DCCE6A-6D2A-E5CD-82A8-BA91FA1495B2}"/>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6546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7C46E-6A92-EA3F-574F-11B357C86EEA}"/>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D7DB08DB-6913-9E13-06C2-740A354DF49C}"/>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998A3939-B827-FD0E-D69D-8B4C5D1803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63D3D3EA-122C-BE05-FF9D-2A662D64D55B}"/>
              </a:ext>
            </a:extLst>
          </p:cNvPr>
          <p:cNvSpPr/>
          <p:nvPr/>
        </p:nvSpPr>
        <p:spPr>
          <a:xfrm>
            <a:off x="1609725" y="1047750"/>
            <a:ext cx="5772150" cy="1160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DC4BF443-4D64-325E-9A81-01C46612B6DC}"/>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731D249-1083-0418-FA53-1137E40155F0}"/>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3B337098-87EF-FE68-6077-E0391BDCFD3B}"/>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1D26FD67-71A3-90D1-7F9E-0679A9AC56FE}"/>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3659697E-59BA-E20F-3ABB-58235E5B0E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DB8E1278-C570-8253-A575-E1F2CAF188C4}"/>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DDBC3A3D-9B5A-4589-E6B5-83E821B40C22}"/>
              </a:ext>
            </a:extLst>
          </p:cNvPr>
          <p:cNvSpPr txBox="1"/>
          <p:nvPr/>
        </p:nvSpPr>
        <p:spPr>
          <a:xfrm>
            <a:off x="7853553" y="1819619"/>
            <a:ext cx="3866767"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11. The Parallelisms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E43EFF24-082C-D50F-BCD7-8813A9E72022}"/>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ED42D19F-0D93-D698-718A-16D2B01BB4B8}"/>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69A958A5-92FC-2C72-B056-AC4F119F847C}"/>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11/36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90C8275-ACE6-9AD1-8B37-1350ED367ACE}"/>
              </a:ext>
            </a:extLst>
          </p:cNvPr>
          <p:cNvSpPr txBox="1"/>
          <p:nvPr/>
        </p:nvSpPr>
        <p:spPr>
          <a:xfrm>
            <a:off x="563277" y="1200382"/>
            <a:ext cx="6098344" cy="3785652"/>
          </a:xfrm>
          <a:prstGeom prst="rect">
            <a:avLst/>
          </a:prstGeom>
          <a:noFill/>
        </p:spPr>
        <p:txBody>
          <a:bodyPr wrap="square">
            <a:spAutoFit/>
          </a:bodyPr>
          <a:lstStyle/>
          <a:p>
            <a:pPr algn="just"/>
            <a:r>
              <a:rPr lang="en-GB" sz="2400" dirty="0">
                <a:solidFill>
                  <a:srgbClr val="002060"/>
                </a:solidFill>
                <a:latin typeface="+mj-lt"/>
              </a:rPr>
              <a:t>Parallel sentence structures improve clarity, especially in lists or multi-part clauses. Inconsistent structures, such as “The court considered the evidence, reviewed the testimonies, and was ruling on the case,” disrupt flow and comprehension. Ensuring grammatical consistency within a list (e.g., “considered the evidence, reviewed the testimonies, and ruled on the case”) enhances readability and professionalism.</a:t>
            </a:r>
          </a:p>
        </p:txBody>
      </p:sp>
    </p:spTree>
    <p:extLst>
      <p:ext uri="{BB962C8B-B14F-4D97-AF65-F5344CB8AC3E}">
        <p14:creationId xmlns:p14="http://schemas.microsoft.com/office/powerpoint/2010/main" val="28225445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7AC0B-9F0E-78E3-F091-678835F64059}"/>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00662D04-B6B9-31D5-2160-672FE0CBB555}"/>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92749502-81C0-E892-6265-7FC873D7BE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5DB3CC27-4B27-BD19-2BDA-781680BAC723}"/>
              </a:ext>
            </a:extLst>
          </p:cNvPr>
          <p:cNvSpPr/>
          <p:nvPr/>
        </p:nvSpPr>
        <p:spPr>
          <a:xfrm>
            <a:off x="1609725" y="1047750"/>
            <a:ext cx="5772150" cy="1160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217D330F-9C8E-F180-DB60-4D3B276959F9}"/>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3BC63FFD-FAEE-A182-F0E5-DA835891EA1D}"/>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C183D49-4761-CE3D-E36A-0BC9EF18AFFA}"/>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3DD36F61-BFE7-F394-4A23-BA919B8C882A}"/>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61B3CE19-AD01-A364-2F51-4C863AA9EF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E3A31914-C9D0-56A4-11E0-21F8827D2233}"/>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056B1337-68EB-328D-89F7-F8CC0C658805}"/>
              </a:ext>
            </a:extLst>
          </p:cNvPr>
          <p:cNvSpPr txBox="1"/>
          <p:nvPr/>
        </p:nvSpPr>
        <p:spPr>
          <a:xfrm>
            <a:off x="7853553" y="1819619"/>
            <a:ext cx="3866767"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11. The Parallelisms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15B1F5A1-A36C-D6A3-F3FC-E1E87F27FDCB}"/>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75194C71-E3FD-6BA5-E70B-8B11B95B03DF}"/>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5C10EB9A-A080-8520-DA7E-9226C05F0761}"/>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11/36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105E19B-3398-2F6C-02FF-8EAD28337453}"/>
              </a:ext>
            </a:extLst>
          </p:cNvPr>
          <p:cNvSpPr txBox="1"/>
          <p:nvPr/>
        </p:nvSpPr>
        <p:spPr>
          <a:xfrm>
            <a:off x="563277" y="1200382"/>
            <a:ext cx="6098344" cy="3785652"/>
          </a:xfrm>
          <a:prstGeom prst="rect">
            <a:avLst/>
          </a:prstGeom>
          <a:noFill/>
        </p:spPr>
        <p:txBody>
          <a:bodyPr wrap="square">
            <a:spAutoFit/>
          </a:bodyPr>
          <a:lstStyle/>
          <a:p>
            <a:r>
              <a:rPr lang="en-GB" sz="2400" b="1" dirty="0">
                <a:solidFill>
                  <a:srgbClr val="002060"/>
                </a:solidFill>
                <a:latin typeface="+mj-lt"/>
              </a:rPr>
              <a:t>Mistake:</a:t>
            </a:r>
            <a:br>
              <a:rPr lang="en-GB" sz="2400" dirty="0">
                <a:solidFill>
                  <a:srgbClr val="002060"/>
                </a:solidFill>
                <a:latin typeface="+mj-lt"/>
              </a:rPr>
            </a:br>
            <a:r>
              <a:rPr lang="en-GB" sz="2400" dirty="0">
                <a:solidFill>
                  <a:srgbClr val="002060"/>
                </a:solidFill>
                <a:latin typeface="+mj-lt"/>
              </a:rPr>
              <a:t>The arbitration clause requires that the parties submit disputes in writing, attend a preliminary mediation session, and that binding arbitration follows.</a:t>
            </a:r>
          </a:p>
          <a:p>
            <a:endParaRPr lang="en-GB" sz="2400" dirty="0">
              <a:solidFill>
                <a:srgbClr val="002060"/>
              </a:solidFill>
              <a:latin typeface="+mj-lt"/>
            </a:endParaRPr>
          </a:p>
          <a:p>
            <a:r>
              <a:rPr lang="en-GB" sz="2400" b="1" dirty="0">
                <a:solidFill>
                  <a:srgbClr val="002060"/>
                </a:solidFill>
                <a:latin typeface="+mj-lt"/>
              </a:rPr>
              <a:t>Correction:</a:t>
            </a:r>
            <a:br>
              <a:rPr lang="en-GB" sz="2400" dirty="0">
                <a:solidFill>
                  <a:srgbClr val="002060"/>
                </a:solidFill>
                <a:latin typeface="+mj-lt"/>
              </a:rPr>
            </a:br>
            <a:r>
              <a:rPr lang="en-GB" sz="2400" dirty="0">
                <a:solidFill>
                  <a:srgbClr val="002060"/>
                </a:solidFill>
                <a:latin typeface="+mj-lt"/>
              </a:rPr>
              <a:t>The arbitration clause requires that the parties submit disputes in writing, attend mediation, and undergo binding arbitration.</a:t>
            </a:r>
          </a:p>
        </p:txBody>
      </p:sp>
    </p:spTree>
    <p:extLst>
      <p:ext uri="{BB962C8B-B14F-4D97-AF65-F5344CB8AC3E}">
        <p14:creationId xmlns:p14="http://schemas.microsoft.com/office/powerpoint/2010/main" val="9526083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FE410-6A96-A453-9C66-CDF92E0B992D}"/>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F611697B-8AC5-4F53-7EFA-31B638D5224F}"/>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D5D37806-95ED-4454-53B6-0EF245985A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CF9A54DA-1775-9F05-DF97-1AFA4B852CE3}"/>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8341BCC1-D4FB-FE4E-6B9D-B6BCDEDD706C}"/>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9762976-0E4C-D799-6DA5-88CBFBDB1BA7}"/>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7BEDF9C-C963-D322-B25D-74FAC30C6929}"/>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DCA7EDB-EB39-B81C-5A17-9FC74F4B5D6A}"/>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5A6DB25-FBDE-4F9C-DD2C-9128382107D1}"/>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5A79B70-58B8-EE33-C329-EDE09DBFFCD6}"/>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4BE1821-D02B-4B0A-3733-40B2E91B547F}"/>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9D2B74A0-B747-F3B7-B8C7-FE3226141E18}"/>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FC6DFC12-26A5-B8C3-3F8E-CE5D5C35E1B2}"/>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A7EE1EA-6FD6-9A53-5F59-1426967E698F}"/>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8C684C2-0BB2-3E3B-E1C7-4700F0712967}"/>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9BC52B4A-DCE4-3223-5536-285FDEEF29BF}"/>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F807F13E-7F6A-9C84-0F91-CD901C763C8A}"/>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74C8B738-B04E-86C3-D6E3-EC648ED278E4}"/>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A163256-524F-B909-335A-2082FDE4B492}"/>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47DA0F69-5B76-6E8D-91A8-A28F327FB705}"/>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ED4436CA-2AE0-BD9D-6598-36BDADDF48BA}"/>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48ED59EA-7F34-4717-3DD3-298ED2EE8E04}"/>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64E64404-368B-AAAC-7076-3AC7D09E4334}"/>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C6A59B0B-DAC5-4CBC-2BC1-BB5C1070318D}"/>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14CCE7-4483-6189-8519-1440DB32024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6AFFB596-04A6-F0D4-ECFB-B56CDD4A9D6D}"/>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3D11FECD-9691-30BE-5E2F-11523C4A160F}"/>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C5ED589E-53F5-1AE6-FA26-3A66DAE40A9A}"/>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4787162B-3E30-2FF9-C73D-D2B9C26842EB}"/>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3F80967C-43E6-4511-8BA2-869CD42F7500}"/>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D831CE82-0822-92FC-A029-306E13FAD63D}"/>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F3FDF95E-5744-10AD-BF55-556A75D16714}"/>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D60561CA-982A-61F2-4150-721FC47CA05D}"/>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F16F6011-95DC-DB5B-FB69-5AC27EF0A668}"/>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D3D4D776-1954-8A41-324C-DD57C2A95973}"/>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0740B846-5EA3-B854-B7E2-80B270921E7C}"/>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0C13E77-4731-D8B7-8E53-07586A399911}"/>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B367E90B-6E09-FF06-429E-258E9544FD2C}"/>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50D70CB4-E84D-EC44-41F1-7A9F57290ABC}"/>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5E0713FD-42EF-4220-56FF-885649B4908D}"/>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1059476D-8743-3B79-4F1D-4BF5E5AD1C03}"/>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D9B99603-1E58-F1B2-7151-CC2B700265E3}"/>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39BC4B-305C-CD18-5E8F-ADE3F50FD4B9}"/>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93DE1F7-BBB7-18DE-EA98-6C405F630A89}"/>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7972A7B2-8A28-E8B7-8F86-8605921BA97F}"/>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7E34055-81D2-9D39-F2E6-92FA37202EAE}"/>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C2FE94CC-6F68-1906-3414-2CB3B5FBC6B3}"/>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29C5EAD0-E61C-7756-4061-BD1C024DE971}"/>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E88ACF57-CA48-50B2-6503-1BBFF5C08705}"/>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D4E9249B-13A5-D0BC-365F-1C19E5B80D6C}"/>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D2A13251-8143-9AAF-CAD7-520BBE29A861}"/>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1C36694-6AE3-B949-BE97-04DC29B4DFDA}"/>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9054F986-2AA3-1CDB-EC9F-31176D1BD2E5}"/>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A96A61CF-3D46-24DC-D793-BB0FA2287237}"/>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BD6237EC-87DF-ADFC-26DB-96742476D90F}"/>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76398A27-2324-DAB4-44DF-2591A7BC2840}"/>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315AEC76-0166-E03B-8377-40B21A661AB6}"/>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0D40B5C3-6339-19A5-E5EE-189DDE4BF7C7}"/>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22990F04-4B08-DCDB-7707-A3C73E3FC77D}"/>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95E7900B-E944-07E8-56D8-C0F628254E8B}"/>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E738F8E-A269-6480-E1DF-A259471C3DD2}"/>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97ABFA7D-21D3-3291-09A5-7B88A807A6A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BC38F4D3-8A80-F2FA-4F83-808A3A97AC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EDABA81F-A010-6923-8900-5F9378F626FB}"/>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E98A75E-68B5-5C62-66CF-8577E76A722C}"/>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A3D00849-C5B7-11EA-A3BD-C7826F08CA08}"/>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31D9525A-9648-251F-6296-5BB89E4C432E}"/>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Exercises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D0977F2B-5087-D822-48BB-33176636C5EE}"/>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0B29161A-4E34-C2B1-AC14-6A8B0E4A0B72}"/>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850B6827-E21F-A80C-03F7-8A4B4A802B1E}"/>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361DC69-3711-1F8C-5957-51160D5E9EB4}"/>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85640D7-0955-BA76-4BEE-19BF5C88C6AF}"/>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B7E68C80-59DE-83CC-F98E-AA8B3871E3A2}"/>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D1EF9395-6306-7383-ACAB-8AB003AA958E}"/>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0B9ABC96-F7BF-07E0-6FD4-81414C784B62}"/>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499C9B65-57B6-D7E0-DD7E-E244D1C5277F}"/>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966C2132-4482-B44C-3C4F-227F5308BE65}"/>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27AD5501-384B-2BD5-D922-AF7CB0A50FCC}"/>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9C1DF21F-3C47-8904-B269-798F34DE6796}"/>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A828D4C-D87F-7706-839B-C90C1E63F05F}"/>
              </a:ext>
            </a:extLst>
          </p:cNvPr>
          <p:cNvSpPr txBox="1"/>
          <p:nvPr/>
        </p:nvSpPr>
        <p:spPr>
          <a:xfrm>
            <a:off x="490704" y="1199503"/>
            <a:ext cx="6093724" cy="2862322"/>
          </a:xfrm>
          <a:prstGeom prst="rect">
            <a:avLst/>
          </a:prstGeom>
          <a:noFill/>
        </p:spPr>
        <p:txBody>
          <a:bodyPr wrap="square">
            <a:spAutoFit/>
          </a:bodyPr>
          <a:lstStyle/>
          <a:p>
            <a:pPr algn="just"/>
            <a:r>
              <a:rPr lang="en-GB" sz="3600" dirty="0">
                <a:solidFill>
                  <a:srgbClr val="002060"/>
                </a:solidFill>
                <a:effectLst/>
                <a:latin typeface="+mj-lt"/>
                <a:ea typeface="Aptos" panose="020B0004020202020204" pitchFamily="34" charset="0"/>
              </a:rPr>
              <a:t>The plaintiff was asked to present evidence, to articulate his argument clearly, and his </a:t>
            </a:r>
            <a:r>
              <a:rPr lang="en-GB" sz="3600" dirty="0" err="1">
                <a:solidFill>
                  <a:srgbClr val="002060"/>
                </a:solidFill>
                <a:effectLst/>
                <a:latin typeface="+mj-lt"/>
                <a:ea typeface="Aptos" panose="020B0004020202020204" pitchFamily="34" charset="0"/>
              </a:rPr>
              <a:t>demeanor</a:t>
            </a:r>
            <a:r>
              <a:rPr lang="en-GB" sz="3600" dirty="0">
                <a:solidFill>
                  <a:srgbClr val="002060"/>
                </a:solidFill>
                <a:effectLst/>
                <a:latin typeface="+mj-lt"/>
                <a:ea typeface="Aptos" panose="020B0004020202020204" pitchFamily="34" charset="0"/>
              </a:rPr>
              <a:t> should be composed. </a:t>
            </a:r>
            <a:endParaRPr lang="en-GB" sz="3600" dirty="0">
              <a:solidFill>
                <a:srgbClr val="002060"/>
              </a:solidFill>
              <a:latin typeface="+mj-lt"/>
            </a:endParaRPr>
          </a:p>
        </p:txBody>
      </p:sp>
      <p:sp>
        <p:nvSpPr>
          <p:cNvPr id="60" name="TextBox 59">
            <a:extLst>
              <a:ext uri="{FF2B5EF4-FFF2-40B4-BE49-F238E27FC236}">
                <a16:creationId xmlns:a16="http://schemas.microsoft.com/office/drawing/2014/main" id="{F0D68A61-352A-7158-C352-F075FD71414C}"/>
              </a:ext>
            </a:extLst>
          </p:cNvPr>
          <p:cNvSpPr txBox="1"/>
          <p:nvPr/>
        </p:nvSpPr>
        <p:spPr>
          <a:xfrm>
            <a:off x="7498586" y="1452765"/>
            <a:ext cx="4294353" cy="1200329"/>
          </a:xfrm>
          <a:prstGeom prst="rect">
            <a:avLst/>
          </a:prstGeom>
          <a:noFill/>
        </p:spPr>
        <p:txBody>
          <a:bodyPr wrap="square">
            <a:spAutoFit/>
          </a:bodyPr>
          <a:lstStyle/>
          <a:p>
            <a:r>
              <a:rPr lang="en-GB" sz="1800" b="1" dirty="0">
                <a:solidFill>
                  <a:srgbClr val="002060"/>
                </a:solidFill>
                <a:effectLst/>
                <a:latin typeface="+mj-lt"/>
                <a:ea typeface="Aptos" panose="020B0004020202020204" pitchFamily="34" charset="0"/>
              </a:rPr>
              <a:t>Contact me – John James McVeigh – for the free model answer: </a:t>
            </a:r>
          </a:p>
          <a:p>
            <a:endParaRPr lang="en-GB" dirty="0">
              <a:solidFill>
                <a:srgbClr val="002060"/>
              </a:solidFill>
              <a:latin typeface="+mj-lt"/>
              <a:ea typeface="Aptos" panose="020B0004020202020204" pitchFamily="34" charset="0"/>
            </a:endParaRPr>
          </a:p>
          <a:p>
            <a:r>
              <a:rPr lang="en-GB" sz="1800" dirty="0">
                <a:solidFill>
                  <a:srgbClr val="002060"/>
                </a:solidFill>
                <a:effectLst/>
                <a:latin typeface="+mj-lt"/>
                <a:ea typeface="Aptos" panose="020B0004020202020204" pitchFamily="34" charset="0"/>
                <a:hlinkClick r:id="rId6"/>
              </a:rPr>
              <a:t>james@36rules.com</a:t>
            </a:r>
            <a:r>
              <a:rPr lang="en-GB" sz="1800" dirty="0">
                <a:solidFill>
                  <a:srgbClr val="002060"/>
                </a:solidFill>
                <a:effectLst/>
                <a:latin typeface="+mj-lt"/>
                <a:ea typeface="Aptos" panose="020B0004020202020204" pitchFamily="34" charset="0"/>
              </a:rPr>
              <a:t>  </a:t>
            </a:r>
            <a:endParaRPr lang="en-GB" dirty="0"/>
          </a:p>
        </p:txBody>
      </p:sp>
    </p:spTree>
    <p:extLst>
      <p:ext uri="{BB962C8B-B14F-4D97-AF65-F5344CB8AC3E}">
        <p14:creationId xmlns:p14="http://schemas.microsoft.com/office/powerpoint/2010/main" val="22830051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AACF08-5BCF-00AF-DD35-2ADC3B2334B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060EB75-BE87-013F-EF3B-18878E8E3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93470B-02FB-4973-8CAA-028BF31408D7}"/>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D91682-E0C2-877F-7C0F-CA5AD4AE6F7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4F10B63-4E2C-2710-1E18-6B61ED286413}"/>
              </a:ext>
            </a:extLst>
          </p:cNvPr>
          <p:cNvSpPr/>
          <p:nvPr/>
        </p:nvSpPr>
        <p:spPr>
          <a:xfrm>
            <a:off x="1038879" y="1377536"/>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C4C255C-F340-F6A4-DB7B-9844A325F740}"/>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3A60C2-1FC3-AA29-3410-3B5ECF6DA25B}"/>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B5CB4C-07D5-46F0-1EF6-C4B7FE3D4A7E}"/>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2881A0C-38C6-C7D8-2B5D-D6B095077F78}"/>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0DFC21D-1435-AE56-3B18-B4B9A8C64AB7}"/>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C3CD80-5121-F96B-FDF9-2E440926CD13}"/>
              </a:ext>
            </a:extLst>
          </p:cNvPr>
          <p:cNvSpPr/>
          <p:nvPr/>
        </p:nvSpPr>
        <p:spPr>
          <a:xfrm>
            <a:off x="1399354" y="181549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A754FE4-A40A-6AF1-28FB-62F71F6128FD}"/>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CFE5FDC-72AA-6A27-749F-F03A13A8E8BA}"/>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53D7CE7-F47C-45A4-66E0-2CAF10C75816}"/>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DF6ACC3-D02B-CD48-961D-B2B972A2FC77}"/>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02BE741-8723-FEBE-63FD-2BE5A7474CC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D0F20E-89A1-130D-9145-736557D0320B}"/>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7E2EB94-ABA7-924D-B038-72D4599D7861}"/>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17D2965-5967-3680-2F22-13B76431B931}"/>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F19CCA9-5869-C92C-A261-95E6C78A0CB0}"/>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321F8E5-C3D2-35A9-9D2F-2A4476C2C1F3}"/>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3D293DF-E614-95A4-0FD5-3EF56F67A4F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7F5CDEC-3D36-CF9E-1ECD-FA27A7335A4A}"/>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53F3783-A92B-C622-FEDA-77CA2ED5428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704D93A-6D94-8EA7-B271-B7ED8F34695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A8DF772-408D-A568-6A8B-91C9703D6071}"/>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294CAA5-C0B8-ADF5-F9AD-96C47ACC3D9E}"/>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56A356D-0018-E29E-9672-48B966CB241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88A9F9F-69EF-9010-C0EC-14637AB50893}"/>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01C3D4B-A558-8379-A535-55992598B88E}"/>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AEFF15C-11D5-618C-535F-AD0C6E23277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BD19F98-D219-C7D0-6FCB-7F0E86B436CB}"/>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599A25-A71A-53FB-9873-C75B99BF7D2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FB959D9-0860-67B0-22BB-DC56E275628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0A5775E-7363-EFEC-9AA8-6A0CD248F3F9}"/>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CA38CF9-5CB4-96F3-4095-9216BCA2090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5D2CC7A-4A98-7F46-EE5B-C5316FEAA7FE}"/>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992E3DC-B9E4-3CAE-48B9-C1DF51E10FCE}"/>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91EC59E9-D34C-D19B-2FBB-9F7B5ECE02F2}"/>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DB3F368-745D-4518-EBCD-6D45C3354EB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B23A1F-B995-3448-5537-1E46AA92265D}"/>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D084333-C247-14BF-B258-4193A79700CF}"/>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CA145E3-7A07-B630-6197-79FD0F87254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DDAD3BD-1A20-DF35-75FE-2067147EBDA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14B24CF-59A0-8EFC-5275-A9108DCAA85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B44F8E5-531C-9EC2-ABA2-11ABA3B9D51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2543C33-708A-27CA-6BF7-1A1850EC9A6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84D4051-D0A8-782E-4170-4E9CB3CCCE71}"/>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C5C8D1E-5DE2-A7DC-D1C6-15830E9A3ACC}"/>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240EB14-6994-A55A-56A0-CF9F0EACF78D}"/>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57D011F-8659-4282-3E35-84739F40E584}"/>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E0E8153-3443-40BC-4851-F7AA787AC40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5AEEF21-CF28-412E-15E0-6CF3A1DE5B3A}"/>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48BF600-7C48-C6C8-3A24-DBBC14064DBA}"/>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51C907D-8C69-3A0E-AD83-AB1D281F3CF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092A526-41FA-6B12-EE49-8D053F45091B}"/>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C1BD46A-0BFD-40A4-B7EF-D1062E8EBE6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DA27CB8-F5EB-3A26-5DB5-516B5CA0C88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7DF873E-B785-7053-6DB3-D6AB102C4A7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147ACE1-4442-7B20-9DF2-7FF1BE104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913761AD-512F-7B20-6372-B5C3D234458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203DB83-72BE-F757-92B0-D3FF7F9E288D}"/>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12. The Semicolons Rules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61802A4-D10A-F812-A874-D68B7D00B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80" y="1377537"/>
            <a:ext cx="5336965" cy="3785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7" name="Rectangle 66">
            <a:extLst>
              <a:ext uri="{FF2B5EF4-FFF2-40B4-BE49-F238E27FC236}">
                <a16:creationId xmlns:a16="http://schemas.microsoft.com/office/drawing/2014/main" id="{678A9406-7ADB-0954-BEB1-D8CD8BF9F058}"/>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B193F99-A5F5-9851-4B73-7EBFB3D13D6E}"/>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B1E000C-C0DD-72D7-FD02-392ACEC7E5A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632A5C7-6756-43FE-75CF-B1BEA237457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09FAC1-903A-8165-F708-132A3E7EEBD7}"/>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D58716E-A6A3-6F48-B36D-4EDFDEAEBC0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1C6CBE7-0642-9CB2-AA9D-BE29D44137CC}"/>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13A5365-56F4-2015-D865-9BED49AA78A0}"/>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9D98DAF-63C7-0421-A933-7C3EF5CF4AD1}"/>
              </a:ext>
            </a:extLst>
          </p:cNvPr>
          <p:cNvSpPr/>
          <p:nvPr/>
        </p:nvSpPr>
        <p:spPr>
          <a:xfrm>
            <a:off x="1257355" y="1623027"/>
            <a:ext cx="4935943" cy="33919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a:extLst>
              <a:ext uri="{FF2B5EF4-FFF2-40B4-BE49-F238E27FC236}">
                <a16:creationId xmlns:a16="http://schemas.microsoft.com/office/drawing/2014/main" id="{045917D3-2669-FA5D-8642-D3FB73A7A64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5408" y="1310993"/>
            <a:ext cx="5395231" cy="3831204"/>
          </a:xfrm>
          <a:prstGeom prst="rect">
            <a:avLst/>
          </a:prstGeom>
          <a:noFill/>
          <a:ln>
            <a:noFill/>
          </a:ln>
        </p:spPr>
      </p:pic>
      <p:sp>
        <p:nvSpPr>
          <p:cNvPr id="70" name="Rectangle 69">
            <a:extLst>
              <a:ext uri="{FF2B5EF4-FFF2-40B4-BE49-F238E27FC236}">
                <a16:creationId xmlns:a16="http://schemas.microsoft.com/office/drawing/2014/main" id="{21B42AC4-C647-15FA-CA82-B6A8B4AE344C}"/>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0F8B144B-D646-AB2E-A974-26619BA95C5B}"/>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28B655E8-9F95-313E-85E6-0E7A4ED7B3F1}"/>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85" name="Rectangle 84">
            <a:extLst>
              <a:ext uri="{FF2B5EF4-FFF2-40B4-BE49-F238E27FC236}">
                <a16:creationId xmlns:a16="http://schemas.microsoft.com/office/drawing/2014/main" id="{A9CC329F-8765-3E05-4BB7-0EDDBFA0EE92}"/>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D104BB40-FFA0-EB85-8707-A52B31AEC64B}"/>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5ABE0890-0C67-751E-6669-7D4FA1D46640}"/>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12/36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D9D56A98-404B-136F-C546-8BBCDB97A549}"/>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2755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C9B13-A69F-537A-7C1C-341474686CE5}"/>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5A9488BC-83BD-AFD6-F080-57D95E0F0A3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E509D97B-581C-0C30-8706-8BE9E0C412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2AE53D15-D779-0CE7-9559-295B8C5E3265}"/>
              </a:ext>
            </a:extLst>
          </p:cNvPr>
          <p:cNvSpPr/>
          <p:nvPr/>
        </p:nvSpPr>
        <p:spPr>
          <a:xfrm>
            <a:off x="1609725" y="1047750"/>
            <a:ext cx="5772150" cy="127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745635ED-158D-D5DD-5FAB-E4DA1C613A35}"/>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494E8DCF-80D5-DD39-06DE-0B98E899777C}"/>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C218CD4F-BCDD-8A91-3EB9-7C9332427ECF}"/>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55078EBB-703D-6BDA-16A9-64E21A84A13D}"/>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6AF02343-787C-C108-1BF6-72E269EB86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709A1563-995E-A36B-449C-F6AD0EBEBB63}"/>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471AB0F5-5CF2-7C34-9C45-361F180A93D5}"/>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12. The Semicolons Rules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6A2EA3E8-9A49-850A-8AE1-CA30B0A4359D}"/>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87A04C82-4063-B8E1-BD0C-448153AB499D}"/>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4E5F7C3B-12EA-A175-C739-32206536A0D3}"/>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12/36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11D73CE-6875-5E55-531E-6D87B1CA8806}"/>
              </a:ext>
            </a:extLst>
          </p:cNvPr>
          <p:cNvSpPr txBox="1"/>
          <p:nvPr/>
        </p:nvSpPr>
        <p:spPr>
          <a:xfrm>
            <a:off x="563277" y="1200382"/>
            <a:ext cx="6098344" cy="3785652"/>
          </a:xfrm>
          <a:prstGeom prst="rect">
            <a:avLst/>
          </a:prstGeom>
          <a:noFill/>
        </p:spPr>
        <p:txBody>
          <a:bodyPr wrap="square">
            <a:spAutoFit/>
          </a:bodyPr>
          <a:lstStyle/>
          <a:p>
            <a:pPr algn="just"/>
            <a:r>
              <a:rPr lang="en-GB" sz="2400" dirty="0">
                <a:solidFill>
                  <a:srgbClr val="002060"/>
                </a:solidFill>
                <a:latin typeface="+mj-lt"/>
              </a:rPr>
              <a:t>The </a:t>
            </a:r>
            <a:r>
              <a:rPr lang="en-GB" sz="2400" b="1" dirty="0">
                <a:solidFill>
                  <a:srgbClr val="002060"/>
                </a:solidFill>
                <a:latin typeface="+mj-lt"/>
              </a:rPr>
              <a:t>semi-colon</a:t>
            </a:r>
            <a:r>
              <a:rPr lang="en-GB" sz="2400" dirty="0">
                <a:solidFill>
                  <a:srgbClr val="002060"/>
                </a:solidFill>
                <a:latin typeface="+mj-lt"/>
              </a:rPr>
              <a:t> serves two primary functions in legal writing: separating closely related independent clauses and organizing complex lists. Unlike a comma, which signals a slight pause, or a period, which ends a thought, the semi-colon allows for continuity while preserving distinction. Proper use of this punctuation improves flow and prevents ambiguity, particularly in lengthy legal provisions.</a:t>
            </a:r>
          </a:p>
        </p:txBody>
      </p:sp>
    </p:spTree>
    <p:extLst>
      <p:ext uri="{BB962C8B-B14F-4D97-AF65-F5344CB8AC3E}">
        <p14:creationId xmlns:p14="http://schemas.microsoft.com/office/powerpoint/2010/main" val="31775982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4FC44-6563-6F9A-003D-6E6E77454F8F}"/>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2C297FA5-F260-142F-FB9F-ACCBD4C61CA2}"/>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64AED26F-6686-0864-0BBF-BF9C0F7CD8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8F12122B-EEFE-364D-FF56-18BB986D05AC}"/>
              </a:ext>
            </a:extLst>
          </p:cNvPr>
          <p:cNvSpPr/>
          <p:nvPr/>
        </p:nvSpPr>
        <p:spPr>
          <a:xfrm>
            <a:off x="1609725" y="1047750"/>
            <a:ext cx="5772150" cy="127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D13CA280-7786-2CFE-6B2A-05A0DDC4F375}"/>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75BB1256-E931-5DDD-789D-4C34CD88472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8ADD2FFB-6AFA-B54A-4F8E-DEA29C15CD57}"/>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387F0B7E-71CF-193D-EE52-E1D3274C11F3}"/>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CC3523A4-D82A-3357-08B4-642FF7749C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64C8CB77-367B-F511-09D1-86479B70A580}"/>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D5B7A801-EBC7-2C0D-D2C0-39FFBED88CB4}"/>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12. The Semicolons Rules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E6A4FD8A-5A47-53F1-444D-341A46952670}"/>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5F208346-A675-88B3-0EB7-55514CC743B0}"/>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056312CE-77DC-723A-40C7-231EF718F84A}"/>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12/36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B564F214-BE41-15E5-739E-C281087B6663}"/>
              </a:ext>
            </a:extLst>
          </p:cNvPr>
          <p:cNvSpPr txBox="1"/>
          <p:nvPr/>
        </p:nvSpPr>
        <p:spPr>
          <a:xfrm>
            <a:off x="563277" y="1200382"/>
            <a:ext cx="6098344" cy="2677656"/>
          </a:xfrm>
          <a:prstGeom prst="rect">
            <a:avLst/>
          </a:prstGeom>
          <a:noFill/>
        </p:spPr>
        <p:txBody>
          <a:bodyPr wrap="square">
            <a:spAutoFit/>
          </a:bodyPr>
          <a:lstStyle/>
          <a:p>
            <a:r>
              <a:rPr lang="en-GB" sz="2400" b="1" dirty="0">
                <a:solidFill>
                  <a:srgbClr val="002060"/>
                </a:solidFill>
                <a:latin typeface="+mj-lt"/>
              </a:rPr>
              <a:t>Mistake:</a:t>
            </a:r>
            <a:br>
              <a:rPr lang="en-GB" sz="2400" dirty="0">
                <a:solidFill>
                  <a:srgbClr val="002060"/>
                </a:solidFill>
                <a:latin typeface="+mj-lt"/>
              </a:rPr>
            </a:br>
            <a:r>
              <a:rPr lang="en-GB" sz="2400" dirty="0">
                <a:solidFill>
                  <a:srgbClr val="002060"/>
                </a:solidFill>
                <a:latin typeface="+mj-lt"/>
              </a:rPr>
              <a:t>The plaintiff filed the motion, however, the court has not ruled on it.</a:t>
            </a:r>
          </a:p>
          <a:p>
            <a:endParaRPr lang="en-GB" sz="2400" dirty="0">
              <a:solidFill>
                <a:srgbClr val="002060"/>
              </a:solidFill>
              <a:latin typeface="+mj-lt"/>
            </a:endParaRPr>
          </a:p>
          <a:p>
            <a:r>
              <a:rPr lang="en-GB" sz="2400" b="1" dirty="0">
                <a:solidFill>
                  <a:srgbClr val="002060"/>
                </a:solidFill>
                <a:latin typeface="+mj-lt"/>
              </a:rPr>
              <a:t>Correction:</a:t>
            </a:r>
            <a:br>
              <a:rPr lang="en-GB" sz="2400" dirty="0">
                <a:solidFill>
                  <a:srgbClr val="002060"/>
                </a:solidFill>
                <a:latin typeface="+mj-lt"/>
              </a:rPr>
            </a:br>
            <a:r>
              <a:rPr lang="en-GB" sz="2400" dirty="0">
                <a:solidFill>
                  <a:srgbClr val="002060"/>
                </a:solidFill>
                <a:latin typeface="+mj-lt"/>
              </a:rPr>
              <a:t>The plaintiff filed the motion; however, the court has not ruled on it.</a:t>
            </a:r>
          </a:p>
        </p:txBody>
      </p:sp>
    </p:spTree>
    <p:extLst>
      <p:ext uri="{BB962C8B-B14F-4D97-AF65-F5344CB8AC3E}">
        <p14:creationId xmlns:p14="http://schemas.microsoft.com/office/powerpoint/2010/main" val="3043758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BE7DD-FBD0-74B8-F3BA-2B3971776AB4}"/>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C410CEB9-0C9C-AE6E-6226-EF32BF4B3F13}"/>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E0DB4125-C180-1EA5-2C31-8D80ABE41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FF447411-332D-0E8D-0EE7-144861F1FEC6}"/>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84140D23-54E8-5ECF-87FA-60481D1BF15E}"/>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63731295-7DC8-BEEF-CAF7-28E801D25A72}"/>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BB7E381-F393-9CAE-BAD8-8FA6778F0FF6}"/>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BA7594B-DED5-81DB-162F-F8CDB18A0FFC}"/>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D67ECFB-9826-28E7-DC53-A0233B2FFD20}"/>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7603D9-0D73-5247-43EF-A4E0F68947D0}"/>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42F5AEF1-F4B0-2E2C-C2B2-38F0268331DE}"/>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B21A85B-D323-B559-D3E4-436A9E1C1A06}"/>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14240B70-CC2D-06CC-AFF2-C12E0CA1FBE3}"/>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A912E87E-1785-EBE0-4E79-93ACA72D40FD}"/>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F191C55-4EF6-D422-BC09-C71A1A868228}"/>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F3D7721F-D61E-59B7-E541-E17EFE49FC17}"/>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6C8DAEF5-0EBD-7052-C7C1-47CFA4A673F9}"/>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EF591EA8-BCE4-09F2-D4D6-FF24B3671828}"/>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52632533-433A-FB66-7CF4-76EC0EC83451}"/>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FC929912-BD32-0F7F-1252-4D47FE67E11D}"/>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DAB901D0-38A1-5BCB-D662-485F4058508A}"/>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33361AA4-AEC0-FDF3-A476-A241DEFD3F14}"/>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711CF5C2-6715-4159-DB4D-21E73EE473DF}"/>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7C3AF283-3D67-63A4-373A-997B815AE6DF}"/>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C8300BE2-FB0A-9B8A-199E-3CAB0AFE5D16}"/>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3B0C5DEB-5C0D-7F95-328C-65174576EF6C}"/>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F2428F19-9187-07CD-0562-BBFBA3D27AC3}"/>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612676E2-6DDC-F221-3402-B06E112B0A9F}"/>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7DE100BA-0485-D253-8144-A533ED038692}"/>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708F48B5-35B5-2A2F-0A03-025B1508A1DE}"/>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6F7E942E-31BB-4944-3B99-5F93A20F354E}"/>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644260F-30FF-D9BE-F097-89AC184B2BE2}"/>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0DC26CE0-73EE-6F9F-0264-0982A194592A}"/>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F50CA74B-4305-B386-D7F7-821F801E275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A2343DA8-614D-F39B-3091-34961F52FBFC}"/>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9C14A292-D6AB-F50E-201F-EAF9F69A7C08}"/>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AB8E2135-9C4B-0353-503B-32D8193C8A9C}"/>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6C6BE0DB-186B-77D0-1960-E0047E17E4E2}"/>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D9522C70-75F0-B840-E6B4-BBDAB08917E3}"/>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C93234E9-991F-8A56-8BE1-72608BEBAD6A}"/>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F2952B79-FD7A-A125-C07F-9EBADC29D84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ED03955D-81FB-29EE-C1BD-8F7CB73113BB}"/>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B4B6676A-FC89-35DC-43D5-7F5D87B1EC99}"/>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6C00A334-188A-A4F7-7F64-8919904BC1DC}"/>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E417DFDB-92B7-2918-AB46-67DF2BF03B7D}"/>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75FD5B4D-E856-3D72-2F29-A65C6DB5956F}"/>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683FDB3C-4507-0B8E-0C97-45DC02941774}"/>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82679BA0-14DA-107C-6AFB-431A7ECC5967}"/>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AC4EF5FF-3648-9E04-B29C-A243AFE963F0}"/>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2103B800-2FE9-9812-6554-7B8B83E9DFF6}"/>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C7377847-376E-89D8-CFC3-B5D4C9D48FE8}"/>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7E99F400-6F09-807A-D282-0B2FD385425E}"/>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466575C7-D73F-E117-392A-50F0A67541CF}"/>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1C48A206-C7EA-AC8A-49D4-55451FF62E02}"/>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EEC0FCF5-7223-F992-AF5A-B111AAC92D4D}"/>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AF1662B9-9571-D44C-B52A-1217A7539B06}"/>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AF903AD1-6DF7-575A-4C74-B9148D1C9362}"/>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594EFB89-4AF7-1FBD-3846-A2BF7EF0DA4E}"/>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FDB8F399-FFAB-AE58-8EA4-6B20BE8AF434}"/>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DE896BE8-B795-0AF6-9E62-84405045856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D7DF7604-552B-B3A6-4F8D-304F821D3E67}"/>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9E1450AD-CB51-C82D-6993-BA57680B967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1E781E5C-4F9E-810F-CB79-F65F11F7AF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65C20D9C-63B6-2A0D-39B3-3B6736711A8B}"/>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DF57EBA1-D478-A753-E102-0B4787E8C4AC}"/>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 The Plain English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4A93020E-34E7-3D5D-1474-D773718D6595}"/>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783135C9-C270-7C61-087B-B1AE259671BF}"/>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C21FB098-D5E8-D502-61FC-AE9F9FFB826B}"/>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01/36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887800B0-86F7-8B8C-92EF-4F7176C20565}"/>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C759326B-24A2-52BB-9216-3658D3464E53}"/>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0F16A897-D1E3-32F8-39E5-4E94BDAAF904}"/>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04637771-AD26-D12B-8B15-E8FE9A8CFCA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55828D9-5CC1-68E4-E63F-43DA64CEA3CB}"/>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A9CF296-22DD-B7DF-C5BA-2CBC76EE52A8}"/>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A274196C-6131-3A47-CAEF-2ED7382CD345}"/>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AD8B6240-7256-0A5D-3042-EBE8185D75A3}"/>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A7305C7B-FDCA-B8AF-F3EF-A49E25FB3594}"/>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E31174CD-57FF-6C7C-AD66-8C19D56719F8}"/>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A9D22659-6E97-5869-DD18-ED40FF0DC644}"/>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A043ACE9-E8EF-257D-798E-9119AAD0168A}"/>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a:extLst>
              <a:ext uri="{FF2B5EF4-FFF2-40B4-BE49-F238E27FC236}">
                <a16:creationId xmlns:a16="http://schemas.microsoft.com/office/drawing/2014/main" id="{33F0CB84-5232-71FC-EDB1-9E2D62F1A014}"/>
              </a:ext>
            </a:extLst>
          </p:cNvPr>
          <p:cNvSpPr txBox="1"/>
          <p:nvPr/>
        </p:nvSpPr>
        <p:spPr>
          <a:xfrm>
            <a:off x="563277" y="1200382"/>
            <a:ext cx="6098344" cy="3785652"/>
          </a:xfrm>
          <a:prstGeom prst="rect">
            <a:avLst/>
          </a:prstGeom>
          <a:noFill/>
        </p:spPr>
        <p:txBody>
          <a:bodyPr wrap="square">
            <a:spAutoFit/>
          </a:bodyPr>
          <a:lstStyle/>
          <a:p>
            <a:r>
              <a:rPr lang="en-GB" sz="2400" b="1" dirty="0">
                <a:solidFill>
                  <a:srgbClr val="002060"/>
                </a:solidFill>
                <a:latin typeface="+mj-lt"/>
              </a:rPr>
              <a:t>Mistake:</a:t>
            </a:r>
            <a:br>
              <a:rPr lang="en-GB" sz="2400" dirty="0">
                <a:solidFill>
                  <a:srgbClr val="002060"/>
                </a:solidFill>
                <a:latin typeface="+mj-lt"/>
              </a:rPr>
            </a:br>
            <a:r>
              <a:rPr lang="en-GB" sz="2400" dirty="0">
                <a:solidFill>
                  <a:srgbClr val="002060"/>
                </a:solidFill>
                <a:latin typeface="+mj-lt"/>
              </a:rPr>
              <a:t>Pursuant to the foregoing contractual provisions and in accordance with the principles articulated therein, it is deemed appropriate to proceed with the execution of the obligations set forth.</a:t>
            </a:r>
          </a:p>
          <a:p>
            <a:endParaRPr lang="en-GB" sz="2400" dirty="0">
              <a:solidFill>
                <a:srgbClr val="002060"/>
              </a:solidFill>
              <a:latin typeface="+mj-lt"/>
            </a:endParaRPr>
          </a:p>
          <a:p>
            <a:r>
              <a:rPr lang="en-GB" sz="2400" b="1" dirty="0">
                <a:solidFill>
                  <a:srgbClr val="002060"/>
                </a:solidFill>
                <a:latin typeface="+mj-lt"/>
              </a:rPr>
              <a:t>Correction:</a:t>
            </a:r>
            <a:br>
              <a:rPr lang="en-GB" sz="2400" dirty="0">
                <a:solidFill>
                  <a:srgbClr val="002060"/>
                </a:solidFill>
                <a:latin typeface="+mj-lt"/>
              </a:rPr>
            </a:br>
            <a:r>
              <a:rPr lang="en-GB" sz="2400" dirty="0">
                <a:solidFill>
                  <a:srgbClr val="002060"/>
                </a:solidFill>
                <a:latin typeface="+mj-lt"/>
              </a:rPr>
              <a:t>Under the contract’s terms, it is appropriate to proceed with performance.</a:t>
            </a:r>
          </a:p>
        </p:txBody>
      </p:sp>
    </p:spTree>
    <p:extLst>
      <p:ext uri="{BB962C8B-B14F-4D97-AF65-F5344CB8AC3E}">
        <p14:creationId xmlns:p14="http://schemas.microsoft.com/office/powerpoint/2010/main" val="10923666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ACAD9-B8EF-70EE-537F-85CD65F9E1A8}"/>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850F03B4-5D59-0187-A8CD-3B3084D471A1}"/>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7F01DB08-E4D1-D5F7-9D8A-72AB71E3AA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037CBF2D-BE5E-FD4E-A388-204F3060F1E9}"/>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C1D1DDEC-3217-C03C-C865-8F944A53A964}"/>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D6C27FA-2552-1F01-7FA2-9F28799DD219}"/>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3C755C8-A8F4-EE78-D508-FAD2B9B2DBEA}"/>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FE0985F-B5FB-916E-EC4C-2D28743B8F05}"/>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3F1CB89-63C1-250E-3416-BDE0FD440064}"/>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47B5ECA4-7076-11CC-4D42-FE79BD0B3405}"/>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05F4083A-16E2-C972-A31E-5E2ECA708E62}"/>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607C144-14EF-2DE9-96AD-E473C9E51292}"/>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057AF21-5E3D-6ADA-C222-37EB460D63C7}"/>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275B998-09A4-9D11-5D29-A1395D668269}"/>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A4C83744-0387-568B-38AC-A4F4C61F27CF}"/>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03BF067-6230-926C-96FC-9A34A50BFCB0}"/>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47E91D8-AD36-5D4D-4776-2385591997BC}"/>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53EA76D3-A67A-CC60-062E-F29A1AA3B990}"/>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D9022BE-A615-E3F6-02B4-5EC833A4DC65}"/>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29DE6135-21FA-7F48-BD77-9EF059AE4498}"/>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E7B73EEC-AB3F-6876-052F-F85DD7B88D22}"/>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3011786-1562-2467-13DA-3378536A02B3}"/>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587D0615-E977-B0D5-69D0-4199840D7D3E}"/>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4DB293B0-E5A1-2B08-1BCC-70BB1CDF9E2B}"/>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1BE47FA7-C2BB-06CC-C0E3-BBCDDD24DE93}"/>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9D91FFFF-6BA5-5306-18B2-D886321EBF56}"/>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D162B4EC-0768-8485-D806-8B4E21F45EBE}"/>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EEAAD298-B375-21DE-0A71-74254F15E5D5}"/>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2633B-AED5-C263-AFBD-9898E393860C}"/>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EE76E5A8-F712-21F1-1D59-64EAB53D27F6}"/>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2E1A2AC3-1978-F011-F315-EC0E67D4C7C0}"/>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4DBD81BB-9397-4F5F-45F6-D1A3C33F5A91}"/>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190AD785-D5C6-E850-776C-C823776931AF}"/>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3043D5C9-C24A-C0DD-F684-A2B0B7AFAE8D}"/>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E4530338-D8AA-E8CD-7693-5B1A53F5AE05}"/>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6BC7859A-06D8-EFDA-5320-761AC57E4EFD}"/>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6E17D05A-9175-1375-BE1E-31C03D422CC1}"/>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215B9D56-2B3D-2E24-AB37-400539C8771E}"/>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366B2487-47F7-0DF3-268E-4566AFACDE5D}"/>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B3D15315-0137-578F-CC4E-74CA519F9560}"/>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EDB467F6-6EFF-72F9-FC7A-3045BFCBEF47}"/>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C6BF0CDF-CFE1-0FF9-646A-C9C13DE8F58A}"/>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8EF74B9A-4256-A3FE-756F-885C47FFC40C}"/>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28786E7-F1B6-BA79-B77D-A3857F2BAD8C}"/>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CB6B8D8E-3FF5-42BF-582E-64FEC54B153D}"/>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D309415F-A914-DB03-518B-4D18FBCF6E59}"/>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C901B2EA-7F11-E174-B594-372833E9393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479FFF59-16C6-301E-2E8C-CC5E9F6F65E0}"/>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B4D78BD8-CE65-BFF2-36F1-C407746A8944}"/>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01487F3-E989-74E3-2119-A51BB4F2297A}"/>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E8DB67C-D1BE-E669-11A3-D9FE268DAAEB}"/>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5145E7A0-95D5-E728-A328-82FA3BC964F2}"/>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536EE21B-CEDA-6146-36CF-CC7C4ACA37B1}"/>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096CE7F5-DC55-CADB-3071-09B122F3902A}"/>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AFC93717-05EE-63B9-5811-ACE5C3BED3DE}"/>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84358496-D42E-5B5E-E3FF-768340C1BC28}"/>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9BF1DD14-A1F3-F49E-D9DE-F3D6EEB29B19}"/>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B1F1894E-A460-9428-E1DA-D50D4F3FC1ED}"/>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4D43BEE1-975D-738A-50DB-F2F7FE0DFF53}"/>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C159EB16-818A-5BBE-E05B-359765E478A2}"/>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8E4674D9-91D2-921B-AA6D-810E23F5D10E}"/>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B8EC477F-E149-BA24-7BE2-3530E0D52008}"/>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85449A1F-942A-9778-B65F-3562A9B673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1C05BC9E-B14B-8DCA-0310-1D036D641AD5}"/>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B3E5E3B-C072-3DFE-B001-C7A988A51F02}"/>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19AFE626-FE35-CE4F-494D-B424AF8688D4}"/>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3D4D029F-7470-5FE4-DB8C-1101205843A3}"/>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Exercises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60C9C4AB-9987-20C8-92CB-15281F843481}"/>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F7F5AF28-7649-3286-D716-F430274AD5B7}"/>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0056275A-449B-B90E-3727-5A807681757A}"/>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A11F4AA3-F604-70A6-0C5E-2ED4E9746F91}"/>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AC5133B9-F76B-927F-2414-202D74D93BF3}"/>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2ECA7EE8-B6ED-AEC0-6F88-718BD046883C}"/>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8BB5260D-0991-8088-938C-3FF725B99CF6}"/>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64370DD7-E3C1-02D9-8A2B-F97B5D44E326}"/>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B5C425D9-244A-314B-34EB-C96180BA7736}"/>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B351354F-BB5A-B4F5-9681-F8784295F601}"/>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703B0E60-6851-BD6E-091D-BA747923A6D7}"/>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00CB3A2D-76BC-DB39-2184-C4AFC6BD9362}"/>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00F6B98-CC97-739F-2287-165274D7FEA9}"/>
              </a:ext>
            </a:extLst>
          </p:cNvPr>
          <p:cNvSpPr txBox="1"/>
          <p:nvPr/>
        </p:nvSpPr>
        <p:spPr>
          <a:xfrm>
            <a:off x="490704" y="1199503"/>
            <a:ext cx="6093724" cy="2308324"/>
          </a:xfrm>
          <a:prstGeom prst="rect">
            <a:avLst/>
          </a:prstGeom>
          <a:noFill/>
        </p:spPr>
        <p:txBody>
          <a:bodyPr wrap="square">
            <a:spAutoFit/>
          </a:bodyPr>
          <a:lstStyle/>
          <a:p>
            <a:pPr algn="just"/>
            <a:r>
              <a:rPr lang="en-GB" sz="3600" dirty="0">
                <a:solidFill>
                  <a:srgbClr val="002060"/>
                </a:solidFill>
                <a:effectLst/>
                <a:latin typeface="+mj-lt"/>
                <a:ea typeface="Aptos" panose="020B0004020202020204" pitchFamily="34" charset="0"/>
              </a:rPr>
              <a:t>The defendant appealed the ruling; however the court upheld the original decision without modification. </a:t>
            </a:r>
            <a:endParaRPr lang="en-GB" sz="3600" dirty="0">
              <a:solidFill>
                <a:srgbClr val="002060"/>
              </a:solidFill>
              <a:latin typeface="+mj-lt"/>
            </a:endParaRPr>
          </a:p>
        </p:txBody>
      </p:sp>
      <p:sp>
        <p:nvSpPr>
          <p:cNvPr id="60" name="TextBox 59">
            <a:extLst>
              <a:ext uri="{FF2B5EF4-FFF2-40B4-BE49-F238E27FC236}">
                <a16:creationId xmlns:a16="http://schemas.microsoft.com/office/drawing/2014/main" id="{9290EC98-5FCB-0713-6903-E2004C2A5224}"/>
              </a:ext>
            </a:extLst>
          </p:cNvPr>
          <p:cNvSpPr txBox="1"/>
          <p:nvPr/>
        </p:nvSpPr>
        <p:spPr>
          <a:xfrm>
            <a:off x="7498586" y="1452765"/>
            <a:ext cx="4294353" cy="1200329"/>
          </a:xfrm>
          <a:prstGeom prst="rect">
            <a:avLst/>
          </a:prstGeom>
          <a:noFill/>
        </p:spPr>
        <p:txBody>
          <a:bodyPr wrap="square">
            <a:spAutoFit/>
          </a:bodyPr>
          <a:lstStyle/>
          <a:p>
            <a:r>
              <a:rPr lang="en-GB" sz="1800" b="1" dirty="0">
                <a:solidFill>
                  <a:srgbClr val="002060"/>
                </a:solidFill>
                <a:effectLst/>
                <a:latin typeface="+mj-lt"/>
                <a:ea typeface="Aptos" panose="020B0004020202020204" pitchFamily="34" charset="0"/>
              </a:rPr>
              <a:t>Contact me – John James McVeigh – for the free model answer: </a:t>
            </a:r>
          </a:p>
          <a:p>
            <a:endParaRPr lang="en-GB" dirty="0">
              <a:solidFill>
                <a:srgbClr val="002060"/>
              </a:solidFill>
              <a:latin typeface="+mj-lt"/>
              <a:ea typeface="Aptos" panose="020B0004020202020204" pitchFamily="34" charset="0"/>
            </a:endParaRPr>
          </a:p>
          <a:p>
            <a:r>
              <a:rPr lang="en-GB" sz="1800" dirty="0">
                <a:solidFill>
                  <a:srgbClr val="002060"/>
                </a:solidFill>
                <a:effectLst/>
                <a:latin typeface="+mj-lt"/>
                <a:ea typeface="Aptos" panose="020B0004020202020204" pitchFamily="34" charset="0"/>
                <a:hlinkClick r:id="rId6"/>
              </a:rPr>
              <a:t>james@36rules.com</a:t>
            </a:r>
            <a:r>
              <a:rPr lang="en-GB" sz="1800" dirty="0">
                <a:solidFill>
                  <a:srgbClr val="002060"/>
                </a:solidFill>
                <a:effectLst/>
                <a:latin typeface="+mj-lt"/>
                <a:ea typeface="Aptos" panose="020B0004020202020204" pitchFamily="34" charset="0"/>
              </a:rPr>
              <a:t>  </a:t>
            </a:r>
            <a:endParaRPr lang="en-GB" dirty="0"/>
          </a:p>
        </p:txBody>
      </p:sp>
    </p:spTree>
    <p:extLst>
      <p:ext uri="{BB962C8B-B14F-4D97-AF65-F5344CB8AC3E}">
        <p14:creationId xmlns:p14="http://schemas.microsoft.com/office/powerpoint/2010/main" val="28056514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AACF08-5BCF-00AF-DD35-2ADC3B2334B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060EB75-BE87-013F-EF3B-18878E8E3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93470B-02FB-4973-8CAA-028BF31408D7}"/>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D91682-E0C2-877F-7C0F-CA5AD4AE6F7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4F10B63-4E2C-2710-1E18-6B61ED286413}"/>
              </a:ext>
            </a:extLst>
          </p:cNvPr>
          <p:cNvSpPr/>
          <p:nvPr/>
        </p:nvSpPr>
        <p:spPr>
          <a:xfrm>
            <a:off x="1038879" y="1377536"/>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C4C255C-F340-F6A4-DB7B-9844A325F740}"/>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3A60C2-1FC3-AA29-3410-3B5ECF6DA25B}"/>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B5CB4C-07D5-46F0-1EF6-C4B7FE3D4A7E}"/>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2881A0C-38C6-C7D8-2B5D-D6B095077F78}"/>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0DFC21D-1435-AE56-3B18-B4B9A8C64AB7}"/>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C3CD80-5121-F96B-FDF9-2E440926CD13}"/>
              </a:ext>
            </a:extLst>
          </p:cNvPr>
          <p:cNvSpPr/>
          <p:nvPr/>
        </p:nvSpPr>
        <p:spPr>
          <a:xfrm>
            <a:off x="1399354" y="181549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A754FE4-A40A-6AF1-28FB-62F71F6128FD}"/>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CFE5FDC-72AA-6A27-749F-F03A13A8E8BA}"/>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53D7CE7-F47C-45A4-66E0-2CAF10C75816}"/>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DF6ACC3-D02B-CD48-961D-B2B972A2FC77}"/>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02BE741-8723-FEBE-63FD-2BE5A7474CC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D0F20E-89A1-130D-9145-736557D0320B}"/>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7E2EB94-ABA7-924D-B038-72D4599D7861}"/>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17D2965-5967-3680-2F22-13B76431B931}"/>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F19CCA9-5869-C92C-A261-95E6C78A0CB0}"/>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321F8E5-C3D2-35A9-9D2F-2A4476C2C1F3}"/>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3D293DF-E614-95A4-0FD5-3EF56F67A4F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7F5CDEC-3D36-CF9E-1ECD-FA27A7335A4A}"/>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53F3783-A92B-C622-FEDA-77CA2ED5428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704D93A-6D94-8EA7-B271-B7ED8F34695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A8DF772-408D-A568-6A8B-91C9703D6071}"/>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294CAA5-C0B8-ADF5-F9AD-96C47ACC3D9E}"/>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56A356D-0018-E29E-9672-48B966CB241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88A9F9F-69EF-9010-C0EC-14637AB50893}"/>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01C3D4B-A558-8379-A535-55992598B88E}"/>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AEFF15C-11D5-618C-535F-AD0C6E23277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BD19F98-D219-C7D0-6FCB-7F0E86B436CB}"/>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599A25-A71A-53FB-9873-C75B99BF7D2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FB959D9-0860-67B0-22BB-DC56E275628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0A5775E-7363-EFEC-9AA8-6A0CD248F3F9}"/>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CA38CF9-5CB4-96F3-4095-9216BCA2090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5D2CC7A-4A98-7F46-EE5B-C5316FEAA7FE}"/>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992E3DC-B9E4-3CAE-48B9-C1DF51E10FCE}"/>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91EC59E9-D34C-D19B-2FBB-9F7B5ECE02F2}"/>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DB3F368-745D-4518-EBCD-6D45C3354EB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B23A1F-B995-3448-5537-1E46AA92265D}"/>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D084333-C247-14BF-B258-4193A79700CF}"/>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CA145E3-7A07-B630-6197-79FD0F87254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DDAD3BD-1A20-DF35-75FE-2067147EBDA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14B24CF-59A0-8EFC-5275-A9108DCAA85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B44F8E5-531C-9EC2-ABA2-11ABA3B9D51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2543C33-708A-27CA-6BF7-1A1850EC9A6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84D4051-D0A8-782E-4170-4E9CB3CCCE71}"/>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C5C8D1E-5DE2-A7DC-D1C6-15830E9A3ACC}"/>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240EB14-6994-A55A-56A0-CF9F0EACF78D}"/>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57D011F-8659-4282-3E35-84739F40E584}"/>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E0E8153-3443-40BC-4851-F7AA787AC40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5AEEF21-CF28-412E-15E0-6CF3A1DE5B3A}"/>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48BF600-7C48-C6C8-3A24-DBBC14064DBA}"/>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51C907D-8C69-3A0E-AD83-AB1D281F3CF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092A526-41FA-6B12-EE49-8D053F45091B}"/>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C1BD46A-0BFD-40A4-B7EF-D1062E8EBE6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DA27CB8-F5EB-3A26-5DB5-516B5CA0C88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7DF873E-B785-7053-6DB3-D6AB102C4A7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147ACE1-4442-7B20-9DF2-7FF1BE104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913761AD-512F-7B20-6372-B5C3D234458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203DB83-72BE-F757-92B0-D3FF7F9E288D}"/>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13. The Connectors &amp; Signposts Rules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61802A4-D10A-F812-A874-D68B7D00B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80" y="1377537"/>
            <a:ext cx="5336965" cy="3785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7" name="Rectangle 66">
            <a:extLst>
              <a:ext uri="{FF2B5EF4-FFF2-40B4-BE49-F238E27FC236}">
                <a16:creationId xmlns:a16="http://schemas.microsoft.com/office/drawing/2014/main" id="{678A9406-7ADB-0954-BEB1-D8CD8BF9F058}"/>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B193F99-A5F5-9851-4B73-7EBFB3D13D6E}"/>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B1E000C-C0DD-72D7-FD02-392ACEC7E5A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632A5C7-6756-43FE-75CF-B1BEA237457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09FAC1-903A-8165-F708-132A3E7EEBD7}"/>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D58716E-A6A3-6F48-B36D-4EDFDEAEBC0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1C6CBE7-0642-9CB2-AA9D-BE29D44137CC}"/>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13A5365-56F4-2015-D865-9BED49AA78A0}"/>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9D98DAF-63C7-0421-A933-7C3EF5CF4AD1}"/>
              </a:ext>
            </a:extLst>
          </p:cNvPr>
          <p:cNvSpPr/>
          <p:nvPr/>
        </p:nvSpPr>
        <p:spPr>
          <a:xfrm>
            <a:off x="1257355" y="1623027"/>
            <a:ext cx="4935943" cy="33919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a:extLst>
              <a:ext uri="{FF2B5EF4-FFF2-40B4-BE49-F238E27FC236}">
                <a16:creationId xmlns:a16="http://schemas.microsoft.com/office/drawing/2014/main" id="{3266A531-0A0C-B5DE-4C11-7FBEA2FA038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6305" y="1272262"/>
            <a:ext cx="5428164" cy="3854590"/>
          </a:xfrm>
          <a:prstGeom prst="rect">
            <a:avLst/>
          </a:prstGeom>
          <a:noFill/>
          <a:ln>
            <a:noFill/>
          </a:ln>
        </p:spPr>
      </p:pic>
      <p:sp>
        <p:nvSpPr>
          <p:cNvPr id="70" name="Rectangle 69">
            <a:extLst>
              <a:ext uri="{FF2B5EF4-FFF2-40B4-BE49-F238E27FC236}">
                <a16:creationId xmlns:a16="http://schemas.microsoft.com/office/drawing/2014/main" id="{5F7C3475-6A6A-8F38-6373-DE3AE8D1335D}"/>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65325D2B-1D03-9BC3-D741-8D4088797D18}"/>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20FD7D9E-5A80-FC70-AB60-2F4CC028E729}"/>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85" name="Rectangle 84">
            <a:extLst>
              <a:ext uri="{FF2B5EF4-FFF2-40B4-BE49-F238E27FC236}">
                <a16:creationId xmlns:a16="http://schemas.microsoft.com/office/drawing/2014/main" id="{1B7F56F5-8DAC-04C1-1651-3262A1732B86}"/>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25596AD1-6A98-9315-84F5-11E638A24091}"/>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A2B6A0F6-2C48-88AC-7DFD-B6F6D2A79390}"/>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13/36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F91219C4-71FF-4762-E261-37236E86DB47}"/>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03678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F3BB4-2960-5FB2-763E-7EBBDD862180}"/>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4888D382-F765-B8D1-10CA-65B8B093BEC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905BB23C-126A-EAC5-98CF-5FCA977326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52198150-720E-02F7-7B20-71B051105036}"/>
              </a:ext>
            </a:extLst>
          </p:cNvPr>
          <p:cNvSpPr/>
          <p:nvPr/>
        </p:nvSpPr>
        <p:spPr>
          <a:xfrm>
            <a:off x="1609725" y="1047750"/>
            <a:ext cx="5772150" cy="1284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B26EB6E2-CD84-91E7-2B68-E915A6D86C42}"/>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49E7789D-3244-1D3F-20D4-A20EE0F41D37}"/>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C5BA42E8-EE30-937C-5A83-2994E967D762}"/>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EA9E09BF-F43B-37A3-64AF-74B7D49A5C7D}"/>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B3A48804-116C-A519-4309-37D985F69A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23CAC7D3-7C8E-93FA-E951-245CB4715143}"/>
              </a:ext>
            </a:extLst>
          </p:cNvPr>
          <p:cNvSpPr/>
          <p:nvPr/>
        </p:nvSpPr>
        <p:spPr>
          <a:xfrm>
            <a:off x="7454449" y="1377535"/>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B644DEEA-40F9-7F27-907E-6FF0E4A37F16}"/>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13. The Connectors &amp; Signposts Rules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17CAAF64-91A8-B095-810F-50B060FF73BB}"/>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1E8F0811-5DC4-F290-0409-38AE8C6887F5}"/>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3356F439-FC02-CE16-CEDE-4B1A5442A751}"/>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13/36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17AAA670-C2E9-152B-B3E3-39AF7284F428}"/>
              </a:ext>
            </a:extLst>
          </p:cNvPr>
          <p:cNvSpPr txBox="1"/>
          <p:nvPr/>
        </p:nvSpPr>
        <p:spPr>
          <a:xfrm>
            <a:off x="563277" y="1200382"/>
            <a:ext cx="6098344" cy="3046988"/>
          </a:xfrm>
          <a:prstGeom prst="rect">
            <a:avLst/>
          </a:prstGeom>
          <a:noFill/>
        </p:spPr>
        <p:txBody>
          <a:bodyPr wrap="square">
            <a:spAutoFit/>
          </a:bodyPr>
          <a:lstStyle/>
          <a:p>
            <a:pPr algn="just"/>
            <a:r>
              <a:rPr lang="en-GB" sz="2400" dirty="0">
                <a:solidFill>
                  <a:srgbClr val="002060"/>
                </a:solidFill>
                <a:latin typeface="+mj-lt"/>
              </a:rPr>
              <a:t>Legal arguments should be </a:t>
            </a:r>
            <a:r>
              <a:rPr lang="en-GB" sz="2400" b="1" dirty="0">
                <a:solidFill>
                  <a:srgbClr val="002060"/>
                </a:solidFill>
                <a:latin typeface="+mj-lt"/>
              </a:rPr>
              <a:t>coherently connected</a:t>
            </a:r>
            <a:r>
              <a:rPr lang="en-GB" sz="2400" dirty="0">
                <a:solidFill>
                  <a:srgbClr val="002060"/>
                </a:solidFill>
                <a:latin typeface="+mj-lt"/>
              </a:rPr>
              <a:t> through appropriate transitions (e.g., “therefore,” “however,” “in contrast”). Without these linguistic signposts, readers may struggle to follow the logic of an argument. Using appropriate connectors ensures that legal reasoning unfolds in a structured and persuasive manner.</a:t>
            </a:r>
          </a:p>
        </p:txBody>
      </p:sp>
    </p:spTree>
    <p:extLst>
      <p:ext uri="{BB962C8B-B14F-4D97-AF65-F5344CB8AC3E}">
        <p14:creationId xmlns:p14="http://schemas.microsoft.com/office/powerpoint/2010/main" val="18766116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7FA7E-AB0F-0F91-740F-B96F354CD561}"/>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59AA0746-1AAC-B5E4-D336-AAAE03A18579}"/>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DC7076BC-7A6E-E937-2199-B05877F4F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2C6D8B82-33B5-01D0-DFEF-E37BEE80022C}"/>
              </a:ext>
            </a:extLst>
          </p:cNvPr>
          <p:cNvSpPr/>
          <p:nvPr/>
        </p:nvSpPr>
        <p:spPr>
          <a:xfrm>
            <a:off x="1609725" y="1047750"/>
            <a:ext cx="5772150" cy="1284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FBB3F939-9427-FCD9-6B9A-CD10AB92A306}"/>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D304BE0F-C013-F655-50DA-AEF039D9792E}"/>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702DC4C-97B6-4351-167F-3EC051626592}"/>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3CFAB4BC-EF75-D38D-E0A3-10A647EEB3FB}"/>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22F5C881-7C58-BFC4-9325-A7E249D4F6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A943B5EA-1C04-13B0-DDCE-1AFFF3256C99}"/>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F41BBCBB-394A-0D04-9BF4-FD6826980132}"/>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C1C25195-80D5-C5EC-1225-582758BCDB04}"/>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1BB88AB0-DA4F-74CB-B511-79BA75319CFB}"/>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13/36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94B8BE6F-4661-4CDB-B3AA-AC2CB23DF83D}"/>
              </a:ext>
            </a:extLst>
          </p:cNvPr>
          <p:cNvSpPr txBox="1"/>
          <p:nvPr/>
        </p:nvSpPr>
        <p:spPr>
          <a:xfrm>
            <a:off x="563277" y="1200382"/>
            <a:ext cx="6098344" cy="2677656"/>
          </a:xfrm>
          <a:prstGeom prst="rect">
            <a:avLst/>
          </a:prstGeom>
          <a:noFill/>
        </p:spPr>
        <p:txBody>
          <a:bodyPr wrap="square">
            <a:spAutoFit/>
          </a:bodyPr>
          <a:lstStyle/>
          <a:p>
            <a:r>
              <a:rPr lang="en-GB" sz="2400" b="1" dirty="0">
                <a:solidFill>
                  <a:srgbClr val="002060"/>
                </a:solidFill>
                <a:latin typeface="+mj-lt"/>
              </a:rPr>
              <a:t>Mistake:</a:t>
            </a:r>
            <a:br>
              <a:rPr lang="en-GB" sz="2400" dirty="0">
                <a:solidFill>
                  <a:srgbClr val="002060"/>
                </a:solidFill>
                <a:latin typeface="+mj-lt"/>
              </a:rPr>
            </a:br>
            <a:r>
              <a:rPr lang="en-GB" sz="2400" dirty="0">
                <a:solidFill>
                  <a:srgbClr val="002060"/>
                </a:solidFill>
                <a:latin typeface="+mj-lt"/>
              </a:rPr>
              <a:t>The jurisdictional issue is critical, it must be resolved before proceeding.</a:t>
            </a:r>
          </a:p>
          <a:p>
            <a:endParaRPr lang="en-GB" sz="2400" dirty="0">
              <a:solidFill>
                <a:srgbClr val="002060"/>
              </a:solidFill>
              <a:latin typeface="+mj-lt"/>
            </a:endParaRPr>
          </a:p>
          <a:p>
            <a:r>
              <a:rPr lang="en-GB" sz="2400" b="1" dirty="0">
                <a:solidFill>
                  <a:srgbClr val="002060"/>
                </a:solidFill>
                <a:latin typeface="+mj-lt"/>
              </a:rPr>
              <a:t>Correction:</a:t>
            </a:r>
            <a:br>
              <a:rPr lang="en-GB" sz="2400" dirty="0">
                <a:solidFill>
                  <a:srgbClr val="002060"/>
                </a:solidFill>
                <a:latin typeface="+mj-lt"/>
              </a:rPr>
            </a:br>
            <a:r>
              <a:rPr lang="en-GB" sz="2400" dirty="0">
                <a:solidFill>
                  <a:srgbClr val="002060"/>
                </a:solidFill>
                <a:latin typeface="+mj-lt"/>
              </a:rPr>
              <a:t>The jurisdictional issue is critical; therefore, it must be resolved before proceeding.</a:t>
            </a:r>
          </a:p>
        </p:txBody>
      </p:sp>
      <p:sp>
        <p:nvSpPr>
          <p:cNvPr id="2" name="TextBox 1">
            <a:extLst>
              <a:ext uri="{FF2B5EF4-FFF2-40B4-BE49-F238E27FC236}">
                <a16:creationId xmlns:a16="http://schemas.microsoft.com/office/drawing/2014/main" id="{E5F050D6-2650-8774-E1C8-3E756A3577D4}"/>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13. The Connectors &amp; Signposts Rules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98272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3456D-B96D-5AD5-FB5F-BB6EF6677FE1}"/>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BD973461-2ED7-DBAF-B266-83F711173C49}"/>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667DE3BA-1DE2-EFE6-69F5-8F9F66A41B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8F3EE5C7-4F98-6827-1C8E-B927E0B55950}"/>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7231D92-B3E4-52B6-A9D7-FC0D3DF2C7A1}"/>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65C5431F-AE8F-6BA9-59B1-1B27C4C7A572}"/>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307D49-35AA-2300-1B55-1A906001C9D0}"/>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C1E80EA-72CD-D8B9-7227-62A3961C0DD3}"/>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775FF87-9E70-7F22-5187-E2A8C46040B8}"/>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C897836-480C-E823-FFBA-1FA45B7DBCE0}"/>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078EA3E-E57F-C9EF-0B15-920A37F685C0}"/>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610899E-0C33-3992-AAD6-3DD10A1730E4}"/>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FDB8EC6-36FD-2007-53C2-D1F99CA74C8E}"/>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237AD3B-7599-D23E-F800-63AD76919494}"/>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BBA5769-1ABD-A182-1293-249C81EE2ED9}"/>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F4F5506A-C08B-48EC-68EF-9B52A2AA2DFD}"/>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1BA47D8E-CE11-69AA-C49E-514146B1F8C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5B89465-BC9C-6149-79E5-8041A4D1F9D3}"/>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F67D63FE-2717-E32D-1A40-DD666FA9B450}"/>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70EFFA2C-E3BF-7108-55E3-E6D74A2B8A28}"/>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AEEF2C8D-DC55-DFD7-C888-41617DF78280}"/>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0ADD4FFB-A580-FEF1-DD8D-771740A7E358}"/>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127E416-7C31-9C59-A3F5-697C84C9674F}"/>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D5EE9656-965B-F66E-7E17-631C529E9E97}"/>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12035EA2-320F-8214-56BF-C3B145AAFD43}"/>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60889174-CDB3-DC01-ED61-6993B159A171}"/>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7110A564-8194-7DF1-0502-8ABA6FC3852B}"/>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D192CA7E-2527-9605-6DE3-E2B1B7CAFD2A}"/>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C50CFE41-71AF-E8BC-041D-BC2C39CFAA6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ED70BA94-D441-3A69-44A1-4A66914EC314}"/>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C9A5C00-2CDD-5DB7-44BA-DF6314E01EF7}"/>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05649FE-916F-BD17-3835-78993A40BAF7}"/>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681653BC-9CB1-30BC-82BD-C67DEC5E1B39}"/>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51771655-F2EA-4673-F8DD-7C8E4800A4C1}"/>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2C90016-B13C-FF2B-D5AD-6243779751C6}"/>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ADE6E50B-7424-340E-DE1D-F2FACDB6BEED}"/>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5E2BA218-A1EF-5655-9299-0968D64C4D7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2DBAC6D2-9248-6219-EC91-0C7ED95C9494}"/>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A9E00FC6-01C5-BBA3-FCD2-E279718988AA}"/>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09640482-2CFA-3024-A761-3B4659D6AD86}"/>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D6355940-A77F-DA5E-7C7D-9DA3515333C9}"/>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9D11D34-7D85-94C0-4C76-1331A191F404}"/>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F6B99132-22D4-BD28-BCB9-024CA6E6073D}"/>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A5E991F6-929A-E7D0-3EFC-3A5F0C1200BF}"/>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37341297-75DA-25E5-A75E-28887CE25BB1}"/>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591DAA95-7681-1D74-F962-BAEBA072EB80}"/>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B3E09947-2B0E-C805-0728-18C1C0EB3013}"/>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11319BC1-F563-D110-D74A-5F4DAD32777A}"/>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95A8D2C4-0D25-46F9-4CC7-623DEB624C6A}"/>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46BFACF2-A902-32E5-3148-6CC4E17BBEE7}"/>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EC5B670-3358-25D8-FA9C-9612C30E7A31}"/>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8F4BBF7C-3572-A305-5B93-1580B3522420}"/>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8302BDE8-03CD-4870-99FD-2C0F0842B4CF}"/>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C4E33CD8-327C-468B-A8B7-97C214639E36}"/>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13C3FB6B-F96B-2179-7212-06378F5FEE16}"/>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EBE64E06-C32B-A404-47E8-2AFB848D3D31}"/>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4EAEDC0C-BACE-9E76-F292-7A2ABC09690C}"/>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E9847531-FC2A-4E12-0F51-33FEAAE08E37}"/>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A430EF7E-422F-CD09-6804-86A97EFDBC3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61FCD8FE-BC36-E11B-2496-B2D1EF2DC0B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63E74B4C-0BFC-7863-1D10-935A7015D00D}"/>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03889585-E64B-C3A3-B961-0916B9A7C53B}"/>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B9855C5B-CF27-CE6D-87D2-23C28D4847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96F31F40-3A0F-E4F6-6141-9FA52DFDB3FC}"/>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3D594FA-E00A-A68F-2E40-DBD35F1F4C8E}"/>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892E58FB-68CE-C230-4AFE-7F2E2C7FB543}"/>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8540210C-1D3B-0239-FC9B-78DCAFA17096}"/>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Exercises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F5BE81A0-3356-5090-3349-5A004901F652}"/>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9BD96167-BACA-C608-A762-38DD2E03103F}"/>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4FB3F38B-0D0F-A314-C27C-4EE12A0A968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0D6C87E-96D1-CC48-146C-8125401A580E}"/>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C106CCA-F2D3-779C-6430-FD1A33F8EA1A}"/>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4AC3C8CB-57D8-065C-2FED-CB8397AB1B8C}"/>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BFF68D86-2F47-490A-0FDA-17D71CD4324D}"/>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4826FEAB-E103-8161-1587-DC4662AF156A}"/>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2C8A55CB-F115-1B9C-C95F-B9532EA28644}"/>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E123C607-3C26-282C-2A92-B6B2DB08144D}"/>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998BAA74-3BB2-B447-0DFD-D0249BF75B99}"/>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CA9F3B71-B28E-45B8-2CCD-C16844A6C977}"/>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3CEE66E-4EE4-5A2B-8E3C-E5C65415E3B6}"/>
              </a:ext>
            </a:extLst>
          </p:cNvPr>
          <p:cNvSpPr txBox="1"/>
          <p:nvPr/>
        </p:nvSpPr>
        <p:spPr>
          <a:xfrm>
            <a:off x="490704" y="1199503"/>
            <a:ext cx="6093724" cy="2862322"/>
          </a:xfrm>
          <a:prstGeom prst="rect">
            <a:avLst/>
          </a:prstGeom>
          <a:noFill/>
        </p:spPr>
        <p:txBody>
          <a:bodyPr wrap="square">
            <a:spAutoFit/>
          </a:bodyPr>
          <a:lstStyle/>
          <a:p>
            <a:pPr algn="just"/>
            <a:r>
              <a:rPr lang="en-GB" sz="3600" dirty="0">
                <a:solidFill>
                  <a:srgbClr val="002060"/>
                </a:solidFill>
                <a:effectLst/>
                <a:latin typeface="+mj-lt"/>
                <a:ea typeface="Aptos" panose="020B0004020202020204" pitchFamily="34" charset="0"/>
              </a:rPr>
              <a:t>The judge considered the arguments and ruled against the motion without explaining why. The attorney then objected to the decision. </a:t>
            </a:r>
            <a:endParaRPr lang="en-GB" sz="3600" dirty="0">
              <a:solidFill>
                <a:srgbClr val="002060"/>
              </a:solidFill>
              <a:latin typeface="+mj-lt"/>
            </a:endParaRPr>
          </a:p>
        </p:txBody>
      </p:sp>
      <p:sp>
        <p:nvSpPr>
          <p:cNvPr id="60" name="TextBox 59">
            <a:extLst>
              <a:ext uri="{FF2B5EF4-FFF2-40B4-BE49-F238E27FC236}">
                <a16:creationId xmlns:a16="http://schemas.microsoft.com/office/drawing/2014/main" id="{07D536D5-3D12-3D2D-8630-1F696B0B3AFC}"/>
              </a:ext>
            </a:extLst>
          </p:cNvPr>
          <p:cNvSpPr txBox="1"/>
          <p:nvPr/>
        </p:nvSpPr>
        <p:spPr>
          <a:xfrm>
            <a:off x="7498586" y="1452765"/>
            <a:ext cx="4294353" cy="1200329"/>
          </a:xfrm>
          <a:prstGeom prst="rect">
            <a:avLst/>
          </a:prstGeom>
          <a:noFill/>
        </p:spPr>
        <p:txBody>
          <a:bodyPr wrap="square">
            <a:spAutoFit/>
          </a:bodyPr>
          <a:lstStyle/>
          <a:p>
            <a:r>
              <a:rPr lang="en-GB" sz="1800" b="1" dirty="0">
                <a:solidFill>
                  <a:srgbClr val="002060"/>
                </a:solidFill>
                <a:effectLst/>
                <a:latin typeface="+mj-lt"/>
                <a:ea typeface="Aptos" panose="020B0004020202020204" pitchFamily="34" charset="0"/>
              </a:rPr>
              <a:t>Contact me – John James McVeigh – for the free model answer: </a:t>
            </a:r>
          </a:p>
          <a:p>
            <a:endParaRPr lang="en-GB" dirty="0">
              <a:solidFill>
                <a:srgbClr val="002060"/>
              </a:solidFill>
              <a:latin typeface="+mj-lt"/>
              <a:ea typeface="Aptos" panose="020B0004020202020204" pitchFamily="34" charset="0"/>
            </a:endParaRPr>
          </a:p>
          <a:p>
            <a:r>
              <a:rPr lang="en-GB" sz="1800" dirty="0">
                <a:solidFill>
                  <a:srgbClr val="002060"/>
                </a:solidFill>
                <a:effectLst/>
                <a:latin typeface="+mj-lt"/>
                <a:ea typeface="Aptos" panose="020B0004020202020204" pitchFamily="34" charset="0"/>
                <a:hlinkClick r:id="rId6"/>
              </a:rPr>
              <a:t>james@36rules.com</a:t>
            </a:r>
            <a:r>
              <a:rPr lang="en-GB" sz="1800" dirty="0">
                <a:solidFill>
                  <a:srgbClr val="002060"/>
                </a:solidFill>
                <a:effectLst/>
                <a:latin typeface="+mj-lt"/>
                <a:ea typeface="Aptos" panose="020B0004020202020204" pitchFamily="34" charset="0"/>
              </a:rPr>
              <a:t>  </a:t>
            </a:r>
            <a:endParaRPr lang="en-GB" dirty="0"/>
          </a:p>
        </p:txBody>
      </p:sp>
    </p:spTree>
    <p:extLst>
      <p:ext uri="{BB962C8B-B14F-4D97-AF65-F5344CB8AC3E}">
        <p14:creationId xmlns:p14="http://schemas.microsoft.com/office/powerpoint/2010/main" val="36532382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AACF08-5BCF-00AF-DD35-2ADC3B2334B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060EB75-BE87-013F-EF3B-18878E8E3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93470B-02FB-4973-8CAA-028BF31408D7}"/>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D91682-E0C2-877F-7C0F-CA5AD4AE6F7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4F10B63-4E2C-2710-1E18-6B61ED286413}"/>
              </a:ext>
            </a:extLst>
          </p:cNvPr>
          <p:cNvSpPr/>
          <p:nvPr/>
        </p:nvSpPr>
        <p:spPr>
          <a:xfrm>
            <a:off x="1038879" y="1377536"/>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C4C255C-F340-F6A4-DB7B-9844A325F740}"/>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3A60C2-1FC3-AA29-3410-3B5ECF6DA25B}"/>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B5CB4C-07D5-46F0-1EF6-C4B7FE3D4A7E}"/>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2881A0C-38C6-C7D8-2B5D-D6B095077F78}"/>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0DFC21D-1435-AE56-3B18-B4B9A8C64AB7}"/>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C3CD80-5121-F96B-FDF9-2E440926CD13}"/>
              </a:ext>
            </a:extLst>
          </p:cNvPr>
          <p:cNvSpPr/>
          <p:nvPr/>
        </p:nvSpPr>
        <p:spPr>
          <a:xfrm>
            <a:off x="1399354" y="181549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A754FE4-A40A-6AF1-28FB-62F71F6128FD}"/>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CFE5FDC-72AA-6A27-749F-F03A13A8E8BA}"/>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53D7CE7-F47C-45A4-66E0-2CAF10C75816}"/>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DF6ACC3-D02B-CD48-961D-B2B972A2FC77}"/>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02BE741-8723-FEBE-63FD-2BE5A7474CC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D0F20E-89A1-130D-9145-736557D0320B}"/>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7E2EB94-ABA7-924D-B038-72D4599D7861}"/>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17D2965-5967-3680-2F22-13B76431B931}"/>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F19CCA9-5869-C92C-A261-95E6C78A0CB0}"/>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321F8E5-C3D2-35A9-9D2F-2A4476C2C1F3}"/>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3D293DF-E614-95A4-0FD5-3EF56F67A4F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7F5CDEC-3D36-CF9E-1ECD-FA27A7335A4A}"/>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53F3783-A92B-C622-FEDA-77CA2ED5428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704D93A-6D94-8EA7-B271-B7ED8F34695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A8DF772-408D-A568-6A8B-91C9703D6071}"/>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294CAA5-C0B8-ADF5-F9AD-96C47ACC3D9E}"/>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56A356D-0018-E29E-9672-48B966CB241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88A9F9F-69EF-9010-C0EC-14637AB50893}"/>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01C3D4B-A558-8379-A535-55992598B88E}"/>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AEFF15C-11D5-618C-535F-AD0C6E23277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BD19F98-D219-C7D0-6FCB-7F0E86B436CB}"/>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599A25-A71A-53FB-9873-C75B99BF7D2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FB959D9-0860-67B0-22BB-DC56E275628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0A5775E-7363-EFEC-9AA8-6A0CD248F3F9}"/>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CA38CF9-5CB4-96F3-4095-9216BCA2090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5D2CC7A-4A98-7F46-EE5B-C5316FEAA7FE}"/>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992E3DC-B9E4-3CAE-48B9-C1DF51E10FCE}"/>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91EC59E9-D34C-D19B-2FBB-9F7B5ECE02F2}"/>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DB3F368-745D-4518-EBCD-6D45C3354EB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B23A1F-B995-3448-5537-1E46AA92265D}"/>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D084333-C247-14BF-B258-4193A79700CF}"/>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CA145E3-7A07-B630-6197-79FD0F87254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DDAD3BD-1A20-DF35-75FE-2067147EBDA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14B24CF-59A0-8EFC-5275-A9108DCAA85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B44F8E5-531C-9EC2-ABA2-11ABA3B9D51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2543C33-708A-27CA-6BF7-1A1850EC9A6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84D4051-D0A8-782E-4170-4E9CB3CCCE71}"/>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C5C8D1E-5DE2-A7DC-D1C6-15830E9A3ACC}"/>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240EB14-6994-A55A-56A0-CF9F0EACF78D}"/>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57D011F-8659-4282-3E35-84739F40E584}"/>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E0E8153-3443-40BC-4851-F7AA787AC40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5AEEF21-CF28-412E-15E0-6CF3A1DE5B3A}"/>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48BF600-7C48-C6C8-3A24-DBBC14064DBA}"/>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51C907D-8C69-3A0E-AD83-AB1D281F3CF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092A526-41FA-6B12-EE49-8D053F45091B}"/>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C1BD46A-0BFD-40A4-B7EF-D1062E8EBE6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DA27CB8-F5EB-3A26-5DB5-516B5CA0C88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7DF873E-B785-7053-6DB3-D6AB102C4A7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147ACE1-4442-7B20-9DF2-7FF1BE104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913761AD-512F-7B20-6372-B5C3D234458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203DB83-72BE-F757-92B0-D3FF7F9E288D}"/>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14. The Who-Whom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61802A4-D10A-F812-A874-D68B7D00B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80" y="1377537"/>
            <a:ext cx="5336965" cy="3785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7" name="Rectangle 66">
            <a:extLst>
              <a:ext uri="{FF2B5EF4-FFF2-40B4-BE49-F238E27FC236}">
                <a16:creationId xmlns:a16="http://schemas.microsoft.com/office/drawing/2014/main" id="{678A9406-7ADB-0954-BEB1-D8CD8BF9F058}"/>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B193F99-A5F5-9851-4B73-7EBFB3D13D6E}"/>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B1E000C-C0DD-72D7-FD02-392ACEC7E5A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632A5C7-6756-43FE-75CF-B1BEA237457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09FAC1-903A-8165-F708-132A3E7EEBD7}"/>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D58716E-A6A3-6F48-B36D-4EDFDEAEBC0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1C6CBE7-0642-9CB2-AA9D-BE29D44137CC}"/>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13A5365-56F4-2015-D865-9BED49AA78A0}"/>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9D98DAF-63C7-0421-A933-7C3EF5CF4AD1}"/>
              </a:ext>
            </a:extLst>
          </p:cNvPr>
          <p:cNvSpPr/>
          <p:nvPr/>
        </p:nvSpPr>
        <p:spPr>
          <a:xfrm>
            <a:off x="1257355" y="1623027"/>
            <a:ext cx="4935943" cy="33919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a:extLst>
              <a:ext uri="{FF2B5EF4-FFF2-40B4-BE49-F238E27FC236}">
                <a16:creationId xmlns:a16="http://schemas.microsoft.com/office/drawing/2014/main" id="{5824DE55-095C-2969-C788-5BC815D2009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3368" y="1265071"/>
            <a:ext cx="5472174" cy="3885842"/>
          </a:xfrm>
          <a:prstGeom prst="rect">
            <a:avLst/>
          </a:prstGeom>
          <a:noFill/>
          <a:ln>
            <a:noFill/>
          </a:ln>
        </p:spPr>
      </p:pic>
      <p:sp>
        <p:nvSpPr>
          <p:cNvPr id="70" name="Rectangle 69">
            <a:extLst>
              <a:ext uri="{FF2B5EF4-FFF2-40B4-BE49-F238E27FC236}">
                <a16:creationId xmlns:a16="http://schemas.microsoft.com/office/drawing/2014/main" id="{3F0374E6-2348-3059-BA15-5D5448AE1B91}"/>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D017009B-DAE2-B90F-60E8-ED58A4C27E03}"/>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0F916324-2D03-3BB7-96C9-BB664AD2F050}"/>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85" name="Rectangle 84">
            <a:extLst>
              <a:ext uri="{FF2B5EF4-FFF2-40B4-BE49-F238E27FC236}">
                <a16:creationId xmlns:a16="http://schemas.microsoft.com/office/drawing/2014/main" id="{1A727B37-0B20-5B37-27DF-F31073EF4D73}"/>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370819A6-1C10-1129-F366-603DCA71E643}"/>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AC987511-59E2-9F9D-5378-1A5BBC84D02E}"/>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14/36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6B5836D-2A6E-4237-69C4-FEA448AA8F68}"/>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967426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248F8-19FC-A976-3A16-CCCAF3ACECD3}"/>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A9BCB9AE-1CAB-7C7A-AFF0-8F87CED77DF5}"/>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A7EBE5B7-5553-003C-F69D-890C1DEFFA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8389DA33-7FCA-E09E-C494-106D90C2396B}"/>
              </a:ext>
            </a:extLst>
          </p:cNvPr>
          <p:cNvSpPr/>
          <p:nvPr/>
        </p:nvSpPr>
        <p:spPr>
          <a:xfrm>
            <a:off x="1609725" y="1047750"/>
            <a:ext cx="5772150" cy="127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C1DC43B-46B4-A80B-B155-C5C3D88E39C5}"/>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1FB52BA5-6A68-22CD-0BDF-932CD4A5C0E6}"/>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1D59A2F1-43CC-0CD3-6172-F897F468F131}"/>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82B39070-F41F-E55D-7076-1EA89043355B}"/>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5F1F070A-46F0-3D0E-E8F3-303B4C5B44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656B913F-B5E1-C773-B5F7-8C4DBDF71A98}"/>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079751FC-D989-0A03-2BF3-CB88B200D78D}"/>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14. The Who-Whom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88A1C605-EA8F-0106-97BF-BD135E3B5973}"/>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C34CD2C4-FD8D-382C-DEEE-B35B174B9E5B}"/>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1EC637B6-0573-04AC-A00C-3936838BA7E9}"/>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14/36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CA1DB550-A720-262C-D698-A40A97FFF83C}"/>
              </a:ext>
            </a:extLst>
          </p:cNvPr>
          <p:cNvSpPr txBox="1"/>
          <p:nvPr/>
        </p:nvSpPr>
        <p:spPr>
          <a:xfrm>
            <a:off x="563277" y="1200382"/>
            <a:ext cx="6098344" cy="3046988"/>
          </a:xfrm>
          <a:prstGeom prst="rect">
            <a:avLst/>
          </a:prstGeom>
          <a:noFill/>
        </p:spPr>
        <p:txBody>
          <a:bodyPr wrap="square">
            <a:spAutoFit/>
          </a:bodyPr>
          <a:lstStyle/>
          <a:p>
            <a:pPr algn="just"/>
            <a:r>
              <a:rPr lang="en-GB" sz="2400" dirty="0">
                <a:solidFill>
                  <a:srgbClr val="002060"/>
                </a:solidFill>
                <a:latin typeface="+mj-lt"/>
              </a:rPr>
              <a:t>The distinction between “who” (subject) and “whom” (object) remains relevant in formal legal writing. A simple test is to substitute </a:t>
            </a:r>
            <a:r>
              <a:rPr lang="en-GB" sz="2400" b="1" dirty="0">
                <a:solidFill>
                  <a:srgbClr val="002060"/>
                </a:solidFill>
                <a:latin typeface="+mj-lt"/>
              </a:rPr>
              <a:t>“he” (for who)</a:t>
            </a:r>
            <a:r>
              <a:rPr lang="en-GB" sz="2400" dirty="0">
                <a:solidFill>
                  <a:srgbClr val="002060"/>
                </a:solidFill>
                <a:latin typeface="+mj-lt"/>
              </a:rPr>
              <a:t> or </a:t>
            </a:r>
            <a:r>
              <a:rPr lang="en-GB" sz="2400" b="1" dirty="0">
                <a:solidFill>
                  <a:srgbClr val="002060"/>
                </a:solidFill>
                <a:latin typeface="+mj-lt"/>
              </a:rPr>
              <a:t>“him” (for whom)</a:t>
            </a:r>
            <a:r>
              <a:rPr lang="en-GB" sz="2400" dirty="0">
                <a:solidFill>
                  <a:srgbClr val="002060"/>
                </a:solidFill>
                <a:latin typeface="+mj-lt"/>
              </a:rPr>
              <a:t> in the sentence: “The witness, whom the attorney questioned, testified” (because “the attorney questioned him”). Ensuring correct usage prevents grammatical errors and maintains credibility.</a:t>
            </a:r>
          </a:p>
        </p:txBody>
      </p:sp>
    </p:spTree>
    <p:extLst>
      <p:ext uri="{BB962C8B-B14F-4D97-AF65-F5344CB8AC3E}">
        <p14:creationId xmlns:p14="http://schemas.microsoft.com/office/powerpoint/2010/main" val="38847582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C43FF-1A43-5B54-8F23-56F6A2508069}"/>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8BCD2DF3-B048-A26B-4F14-37E1803B09EF}"/>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D2D7E48A-FFC9-8142-CF4E-E4D2CF47C4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338991D2-242F-1BCB-A28B-000B6698F7C6}"/>
              </a:ext>
            </a:extLst>
          </p:cNvPr>
          <p:cNvSpPr/>
          <p:nvPr/>
        </p:nvSpPr>
        <p:spPr>
          <a:xfrm>
            <a:off x="1609725" y="1047750"/>
            <a:ext cx="5772150" cy="127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2833D208-798A-577C-CB8D-AEC7B12C5672}"/>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C7AD3E98-60CB-8C44-7D64-E7E9303DF9BB}"/>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EC3A25AF-05A7-1807-2158-CB9F44865DBE}"/>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A246AD55-AE8F-F5C1-5AD9-348292E06261}"/>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6F6107C6-D07D-310B-6A4C-6A9BBF95FF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61367952-828C-797C-EBE7-6BA866D04C2E}"/>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E642E041-3C63-1F22-EA02-221BC925A716}"/>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14. The Who-Whom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8DDB1D24-FB09-6A3D-6D15-899B0DF79FBD}"/>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8A38F2ED-B724-7088-A0A9-0F19E9CAC0C4}"/>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4F462E7D-C571-D924-CFBC-A14071C157BE}"/>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14/36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03AAF0D-CB6B-F915-4381-8ABD92C52598}"/>
              </a:ext>
            </a:extLst>
          </p:cNvPr>
          <p:cNvSpPr txBox="1"/>
          <p:nvPr/>
        </p:nvSpPr>
        <p:spPr>
          <a:xfrm>
            <a:off x="563277" y="1200382"/>
            <a:ext cx="6098344" cy="2677656"/>
          </a:xfrm>
          <a:prstGeom prst="rect">
            <a:avLst/>
          </a:prstGeom>
          <a:noFill/>
        </p:spPr>
        <p:txBody>
          <a:bodyPr wrap="square">
            <a:spAutoFit/>
          </a:bodyPr>
          <a:lstStyle/>
          <a:p>
            <a:r>
              <a:rPr lang="en-GB" sz="2400" b="1" dirty="0">
                <a:solidFill>
                  <a:srgbClr val="002060"/>
                </a:solidFill>
                <a:latin typeface="+mj-lt"/>
              </a:rPr>
              <a:t>Mistake:</a:t>
            </a:r>
            <a:br>
              <a:rPr lang="en-GB" sz="2400" dirty="0">
                <a:solidFill>
                  <a:srgbClr val="002060"/>
                </a:solidFill>
                <a:latin typeface="+mj-lt"/>
              </a:rPr>
            </a:br>
            <a:r>
              <a:rPr lang="en-GB" sz="2400" dirty="0">
                <a:solidFill>
                  <a:srgbClr val="002060"/>
                </a:solidFill>
                <a:latin typeface="+mj-lt"/>
              </a:rPr>
              <a:t>The defendant, who the court found liable, must pay damages.</a:t>
            </a:r>
          </a:p>
          <a:p>
            <a:endParaRPr lang="en-GB" sz="2400" dirty="0">
              <a:solidFill>
                <a:srgbClr val="002060"/>
              </a:solidFill>
              <a:latin typeface="+mj-lt"/>
            </a:endParaRPr>
          </a:p>
          <a:p>
            <a:r>
              <a:rPr lang="en-GB" sz="2400" b="1" dirty="0">
                <a:solidFill>
                  <a:srgbClr val="002060"/>
                </a:solidFill>
                <a:latin typeface="+mj-lt"/>
              </a:rPr>
              <a:t>Correction:</a:t>
            </a:r>
            <a:br>
              <a:rPr lang="en-GB" sz="2400" dirty="0">
                <a:solidFill>
                  <a:srgbClr val="002060"/>
                </a:solidFill>
                <a:latin typeface="+mj-lt"/>
              </a:rPr>
            </a:br>
            <a:r>
              <a:rPr lang="en-GB" sz="2400" dirty="0">
                <a:solidFill>
                  <a:srgbClr val="002060"/>
                </a:solidFill>
                <a:latin typeface="+mj-lt"/>
              </a:rPr>
              <a:t>The defendant, whom the court found liable, must pay damages.</a:t>
            </a:r>
          </a:p>
        </p:txBody>
      </p:sp>
    </p:spTree>
    <p:extLst>
      <p:ext uri="{BB962C8B-B14F-4D97-AF65-F5344CB8AC3E}">
        <p14:creationId xmlns:p14="http://schemas.microsoft.com/office/powerpoint/2010/main" val="41762723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624DE-A1EB-05F2-E7A3-37F555F1A620}"/>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B7932D74-ED77-C866-7A9B-88651F01BBFD}"/>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F9161E78-F15C-8641-B1D8-D94B388339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4BD1C134-B909-61D7-B713-C26905485A43}"/>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97569258-971F-ADF5-CA0F-BC2354CAFE78}"/>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851AA4F-29C8-17FF-E8EA-33C28E3A0F20}"/>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97E192BC-1931-2FD2-ACDF-010D94B5B825}"/>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9701993-1AA5-C34B-D3B2-B6130E2DFB9B}"/>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3BF7D6B-AE4C-9B30-16F0-078D2BA6D2E1}"/>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6E64F07-76D3-2BC3-4206-DB1B0BC93383}"/>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0EA7E44F-7199-37C8-13C6-9E5C64215122}"/>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851D655-0590-E772-05AF-CE80AC17B761}"/>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EE15E676-0DCE-6259-A7C4-6E51E29DE552}"/>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3DC31E8-7256-9740-D55E-03CE1FA1F6E1}"/>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AA7E99A-1C76-F3EF-8133-94A0F0A2B2EF}"/>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96F6BB8-828B-6B9B-2E67-A841542FB5BE}"/>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3034F0D-2CDA-1418-10D8-698B6537D76F}"/>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211833BF-2E0E-0CB0-FB4A-C4DAE4227A3D}"/>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0583A91F-B558-52B9-0B6F-5CCC767BDA45}"/>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F779A2F8-6F69-1716-3BAA-6E10CDD9A11D}"/>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7BE1DFFA-A047-247E-14EE-E5A2C44FCEF2}"/>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D38A7204-5868-5AAC-FBD1-ABB8259D2A4E}"/>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A97C2C30-8626-5EDD-D275-B066675214D9}"/>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B5984C6-8B98-4E2E-7A4A-AB1063588167}"/>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974F9BA4-8A7E-A243-AD3C-A2D7248F0396}"/>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722501FB-3272-7334-3AE0-E56B708D785A}"/>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A7741E36-841D-001B-DE22-36967303FB0A}"/>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11C6411F-5089-78B7-D1F0-837A02C011CF}"/>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4AE84B2C-7F50-FEB9-2E38-9E243258F3A3}"/>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0AFDA91-84C8-2C16-F087-70373C07C739}"/>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71DD65B6-AFFB-4C37-668C-E328173579A9}"/>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5C2BD3D4-6013-BA81-0FE4-68D6C8CE411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1BF8282-ACA6-E5BB-32E7-AF16D400A747}"/>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2860439B-448F-4484-5284-5651BE737DB2}"/>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C5D095E7-F37F-1956-B3EA-EF8526512E9C}"/>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8D37A826-1294-4605-88EA-8DF8D2F4CB80}"/>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AB057837-A003-582B-800B-82EC8BB1A7AB}"/>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D504F3A9-E08C-F424-15F1-8D841E0CE81B}"/>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2E580A6D-A8F1-8709-6ED3-A540B23BD869}"/>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53E82221-292A-12E0-53F8-5095E05C23D3}"/>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F054FF4A-14A6-993C-389A-100667EC6D27}"/>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6F8C2865-72D1-F014-3A6C-6B05D7396C43}"/>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345B19BF-EAB0-5981-042B-E2B772836522}"/>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AF9E48C8-B946-AB75-1D41-7AC255EC9FCC}"/>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3DEB2C4B-E3B6-A5F9-7778-F300AC837003}"/>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74208CA-023A-63C6-8C42-88E682163C26}"/>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568960E7-A3C2-96AC-CC0F-1E0A2A2D6AB7}"/>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42560512-AE2C-400A-1BA1-4E5BF335ADE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E84644DB-B8ED-7571-EE04-C8276119F2FD}"/>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FF5A40E4-8946-D1F5-DE95-E8813864E35F}"/>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BEF1E92-4AE4-CF43-A0F3-167005ED1250}"/>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B6E7DA9C-76ED-A759-F280-96FB99177400}"/>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1F6214AA-F594-C8A0-97A6-F36AA836029E}"/>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DAA59FB9-608F-C8AC-A07B-9C1FC2D795F5}"/>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84E4E3C-0C81-0C86-3F70-DF12A1A4740F}"/>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8C75F0A6-CAEC-561B-FFAC-59589100C5B8}"/>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873876E4-4728-131A-22DB-9A5240DB4DB1}"/>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E2F2091F-30B5-1097-ECCD-412928417069}"/>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CED2333D-768A-0E25-9FC2-724A2356E55D}"/>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CBD56D97-B7CE-85B9-1768-DDAA1999FC3C}"/>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9CA28063-E30F-4EC5-00C0-0F0D651BA96A}"/>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4157D1F-B1CC-4BA4-6C90-B75FEAA9BC3B}"/>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5B1B8282-6F36-34F2-FD59-8AF7F83DAA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79B64D21-026D-5ECB-DBE0-D8233C7A1998}"/>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2BA96A7-E2DC-7412-B0BF-F57D9EF80ED6}"/>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662F38A7-8611-7373-3D14-F2D4C57CDFD9}"/>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55399E1C-4638-F62D-0C42-0F72DA55C452}"/>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Exercises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77A23DD2-3AED-6930-8F13-097F9B5B3DAA}"/>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55589F75-DD34-2617-083F-99B6763AA2D3}"/>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9D930CC2-D018-AAD3-850A-019EC46AFB15}"/>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5A9162CD-9F59-396C-2D99-5BF726FCA699}"/>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AAA79AF-3DB8-A2B9-35D1-4945DAA99BA5}"/>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99E0AF72-FB97-096D-9C36-359FC4F88AE8}"/>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6291A5F8-961A-95F6-0F75-9C3C64683D1D}"/>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D992FEAF-4D37-E106-A31E-F15FB58641C6}"/>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03B2B1ED-DF4C-93EC-4DD2-0C524C5D2DE1}"/>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187EA932-2213-1CC7-C5BA-F620F48AE3B1}"/>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36549A2C-B021-0EEB-CE17-BCF59AAFBF01}"/>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1DC9767F-B3E2-F154-D701-2156083C21A0}"/>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4A4E635-AD64-8415-177B-CE4424F43E5A}"/>
              </a:ext>
            </a:extLst>
          </p:cNvPr>
          <p:cNvSpPr txBox="1"/>
          <p:nvPr/>
        </p:nvSpPr>
        <p:spPr>
          <a:xfrm>
            <a:off x="490704" y="1199503"/>
            <a:ext cx="6093724" cy="1754326"/>
          </a:xfrm>
          <a:prstGeom prst="rect">
            <a:avLst/>
          </a:prstGeom>
          <a:noFill/>
        </p:spPr>
        <p:txBody>
          <a:bodyPr wrap="square">
            <a:spAutoFit/>
          </a:bodyPr>
          <a:lstStyle/>
          <a:p>
            <a:pPr algn="just"/>
            <a:r>
              <a:rPr lang="en-GB" sz="3600" dirty="0">
                <a:solidFill>
                  <a:srgbClr val="002060"/>
                </a:solidFill>
                <a:effectLst/>
                <a:latin typeface="+mj-lt"/>
                <a:ea typeface="Aptos" panose="020B0004020202020204" pitchFamily="34" charset="0"/>
              </a:rPr>
              <a:t>The attorney consulted with the paralegal whom she believed was best suited for the case. </a:t>
            </a:r>
            <a:endParaRPr lang="en-GB" sz="3600" dirty="0">
              <a:solidFill>
                <a:srgbClr val="002060"/>
              </a:solidFill>
              <a:latin typeface="+mj-lt"/>
            </a:endParaRPr>
          </a:p>
        </p:txBody>
      </p:sp>
      <p:sp>
        <p:nvSpPr>
          <p:cNvPr id="60" name="TextBox 59">
            <a:extLst>
              <a:ext uri="{FF2B5EF4-FFF2-40B4-BE49-F238E27FC236}">
                <a16:creationId xmlns:a16="http://schemas.microsoft.com/office/drawing/2014/main" id="{D94A7148-F635-A71A-5985-7C186DEF88FA}"/>
              </a:ext>
            </a:extLst>
          </p:cNvPr>
          <p:cNvSpPr txBox="1"/>
          <p:nvPr/>
        </p:nvSpPr>
        <p:spPr>
          <a:xfrm>
            <a:off x="7498586" y="1452765"/>
            <a:ext cx="4294353" cy="1200329"/>
          </a:xfrm>
          <a:prstGeom prst="rect">
            <a:avLst/>
          </a:prstGeom>
          <a:noFill/>
        </p:spPr>
        <p:txBody>
          <a:bodyPr wrap="square">
            <a:spAutoFit/>
          </a:bodyPr>
          <a:lstStyle/>
          <a:p>
            <a:r>
              <a:rPr lang="en-GB" sz="1800" b="1" dirty="0">
                <a:solidFill>
                  <a:srgbClr val="002060"/>
                </a:solidFill>
                <a:effectLst/>
                <a:latin typeface="+mj-lt"/>
                <a:ea typeface="Aptos" panose="020B0004020202020204" pitchFamily="34" charset="0"/>
              </a:rPr>
              <a:t>Contact me – John James McVeigh – for the free model answer: </a:t>
            </a:r>
          </a:p>
          <a:p>
            <a:endParaRPr lang="en-GB" dirty="0">
              <a:solidFill>
                <a:srgbClr val="002060"/>
              </a:solidFill>
              <a:latin typeface="+mj-lt"/>
              <a:ea typeface="Aptos" panose="020B0004020202020204" pitchFamily="34" charset="0"/>
            </a:endParaRPr>
          </a:p>
          <a:p>
            <a:r>
              <a:rPr lang="en-GB" sz="1800" dirty="0">
                <a:solidFill>
                  <a:srgbClr val="002060"/>
                </a:solidFill>
                <a:effectLst/>
                <a:latin typeface="+mj-lt"/>
                <a:ea typeface="Aptos" panose="020B0004020202020204" pitchFamily="34" charset="0"/>
                <a:hlinkClick r:id="rId6"/>
              </a:rPr>
              <a:t>james@36rules.com</a:t>
            </a:r>
            <a:r>
              <a:rPr lang="en-GB" sz="1800" dirty="0">
                <a:solidFill>
                  <a:srgbClr val="002060"/>
                </a:solidFill>
                <a:effectLst/>
                <a:latin typeface="+mj-lt"/>
                <a:ea typeface="Aptos" panose="020B0004020202020204" pitchFamily="34" charset="0"/>
              </a:rPr>
              <a:t>  </a:t>
            </a:r>
            <a:endParaRPr lang="en-GB" dirty="0"/>
          </a:p>
        </p:txBody>
      </p:sp>
    </p:spTree>
    <p:extLst>
      <p:ext uri="{BB962C8B-B14F-4D97-AF65-F5344CB8AC3E}">
        <p14:creationId xmlns:p14="http://schemas.microsoft.com/office/powerpoint/2010/main" val="39855798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AACF08-5BCF-00AF-DD35-2ADC3B2334B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060EB75-BE87-013F-EF3B-18878E8E3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93470B-02FB-4973-8CAA-028BF31408D7}"/>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D91682-E0C2-877F-7C0F-CA5AD4AE6F7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4F10B63-4E2C-2710-1E18-6B61ED286413}"/>
              </a:ext>
            </a:extLst>
          </p:cNvPr>
          <p:cNvSpPr/>
          <p:nvPr/>
        </p:nvSpPr>
        <p:spPr>
          <a:xfrm>
            <a:off x="1038879" y="1377536"/>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C4C255C-F340-F6A4-DB7B-9844A325F740}"/>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3A60C2-1FC3-AA29-3410-3B5ECF6DA25B}"/>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B5CB4C-07D5-46F0-1EF6-C4B7FE3D4A7E}"/>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2881A0C-38C6-C7D8-2B5D-D6B095077F78}"/>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0DFC21D-1435-AE56-3B18-B4B9A8C64AB7}"/>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C3CD80-5121-F96B-FDF9-2E440926CD13}"/>
              </a:ext>
            </a:extLst>
          </p:cNvPr>
          <p:cNvSpPr/>
          <p:nvPr/>
        </p:nvSpPr>
        <p:spPr>
          <a:xfrm>
            <a:off x="1399354" y="181549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A754FE4-A40A-6AF1-28FB-62F71F6128FD}"/>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CFE5FDC-72AA-6A27-749F-F03A13A8E8BA}"/>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53D7CE7-F47C-45A4-66E0-2CAF10C75816}"/>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DF6ACC3-D02B-CD48-961D-B2B972A2FC77}"/>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02BE741-8723-FEBE-63FD-2BE5A7474CC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D0F20E-89A1-130D-9145-736557D0320B}"/>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7E2EB94-ABA7-924D-B038-72D4599D7861}"/>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17D2965-5967-3680-2F22-13B76431B931}"/>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F19CCA9-5869-C92C-A261-95E6C78A0CB0}"/>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321F8E5-C3D2-35A9-9D2F-2A4476C2C1F3}"/>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3D293DF-E614-95A4-0FD5-3EF56F67A4F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7F5CDEC-3D36-CF9E-1ECD-FA27A7335A4A}"/>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53F3783-A92B-C622-FEDA-77CA2ED5428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704D93A-6D94-8EA7-B271-B7ED8F34695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A8DF772-408D-A568-6A8B-91C9703D6071}"/>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294CAA5-C0B8-ADF5-F9AD-96C47ACC3D9E}"/>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56A356D-0018-E29E-9672-48B966CB241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88A9F9F-69EF-9010-C0EC-14637AB50893}"/>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01C3D4B-A558-8379-A535-55992598B88E}"/>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AEFF15C-11D5-618C-535F-AD0C6E23277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BD19F98-D219-C7D0-6FCB-7F0E86B436CB}"/>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599A25-A71A-53FB-9873-C75B99BF7D2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FB959D9-0860-67B0-22BB-DC56E275628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0A5775E-7363-EFEC-9AA8-6A0CD248F3F9}"/>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CA38CF9-5CB4-96F3-4095-9216BCA2090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5D2CC7A-4A98-7F46-EE5B-C5316FEAA7FE}"/>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992E3DC-B9E4-3CAE-48B9-C1DF51E10FCE}"/>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91EC59E9-D34C-D19B-2FBB-9F7B5ECE02F2}"/>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DB3F368-745D-4518-EBCD-6D45C3354EB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B23A1F-B995-3448-5537-1E46AA92265D}"/>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D084333-C247-14BF-B258-4193A79700CF}"/>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CA145E3-7A07-B630-6197-79FD0F87254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DDAD3BD-1A20-DF35-75FE-2067147EBDA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14B24CF-59A0-8EFC-5275-A9108DCAA85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B44F8E5-531C-9EC2-ABA2-11ABA3B9D51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2543C33-708A-27CA-6BF7-1A1850EC9A6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84D4051-D0A8-782E-4170-4E9CB3CCCE71}"/>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C5C8D1E-5DE2-A7DC-D1C6-15830E9A3ACC}"/>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240EB14-6994-A55A-56A0-CF9F0EACF78D}"/>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57D011F-8659-4282-3E35-84739F40E584}"/>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E0E8153-3443-40BC-4851-F7AA787AC40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5AEEF21-CF28-412E-15E0-6CF3A1DE5B3A}"/>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48BF600-7C48-C6C8-3A24-DBBC14064DBA}"/>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51C907D-8C69-3A0E-AD83-AB1D281F3CF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092A526-41FA-6B12-EE49-8D053F45091B}"/>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C1BD46A-0BFD-40A4-B7EF-D1062E8EBE6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DA27CB8-F5EB-3A26-5DB5-516B5CA0C88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7DF873E-B785-7053-6DB3-D6AB102C4A7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147ACE1-4442-7B20-9DF2-7FF1BE104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913761AD-512F-7B20-6372-B5C3D234458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203DB83-72BE-F757-92B0-D3FF7F9E288D}"/>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15. The Doublets &amp; Triplets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61802A4-D10A-F812-A874-D68B7D00B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80" y="1377537"/>
            <a:ext cx="5336965" cy="3785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7" name="Rectangle 66">
            <a:extLst>
              <a:ext uri="{FF2B5EF4-FFF2-40B4-BE49-F238E27FC236}">
                <a16:creationId xmlns:a16="http://schemas.microsoft.com/office/drawing/2014/main" id="{678A9406-7ADB-0954-BEB1-D8CD8BF9F058}"/>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B193F99-A5F5-9851-4B73-7EBFB3D13D6E}"/>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B1E000C-C0DD-72D7-FD02-392ACEC7E5A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632A5C7-6756-43FE-75CF-B1BEA237457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09FAC1-903A-8165-F708-132A3E7EEBD7}"/>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D58716E-A6A3-6F48-B36D-4EDFDEAEBC0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1C6CBE7-0642-9CB2-AA9D-BE29D44137CC}"/>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13A5365-56F4-2015-D865-9BED49AA78A0}"/>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9D98DAF-63C7-0421-A933-7C3EF5CF4AD1}"/>
              </a:ext>
            </a:extLst>
          </p:cNvPr>
          <p:cNvSpPr/>
          <p:nvPr/>
        </p:nvSpPr>
        <p:spPr>
          <a:xfrm>
            <a:off x="1257355" y="1623027"/>
            <a:ext cx="4935943" cy="33919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a:extLst>
              <a:ext uri="{FF2B5EF4-FFF2-40B4-BE49-F238E27FC236}">
                <a16:creationId xmlns:a16="http://schemas.microsoft.com/office/drawing/2014/main" id="{3347FAD4-CD68-6D2C-3304-97389EE37EC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4570" y="1310993"/>
            <a:ext cx="5416069" cy="3846002"/>
          </a:xfrm>
          <a:prstGeom prst="rect">
            <a:avLst/>
          </a:prstGeom>
          <a:noFill/>
          <a:ln>
            <a:noFill/>
          </a:ln>
        </p:spPr>
      </p:pic>
      <p:sp>
        <p:nvSpPr>
          <p:cNvPr id="70" name="Rectangle 69">
            <a:extLst>
              <a:ext uri="{FF2B5EF4-FFF2-40B4-BE49-F238E27FC236}">
                <a16:creationId xmlns:a16="http://schemas.microsoft.com/office/drawing/2014/main" id="{3A0CD509-4C2E-DC67-2ED1-78667AD0E283}"/>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357B635F-8450-0790-978C-A58B2108FAE3}"/>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8045248F-A296-0648-7A4D-676235C0CE59}"/>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85" name="Rectangle 84">
            <a:extLst>
              <a:ext uri="{FF2B5EF4-FFF2-40B4-BE49-F238E27FC236}">
                <a16:creationId xmlns:a16="http://schemas.microsoft.com/office/drawing/2014/main" id="{7359D2C4-3A4C-F5CE-8A7B-F28737AF1359}"/>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590380E4-267D-2F08-0E88-7115A65FBE6B}"/>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E20D3BA0-CC4F-9884-A351-257A00DD031F}"/>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15/36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0C71BA4D-C70E-F8F4-271C-D8C7B91E7C5D}"/>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55130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8E77F-C036-53E8-867E-E21B2A9967EC}"/>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0A18AF73-B222-0A62-0A7A-47224B0325B8}"/>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3A6451A6-4B16-A822-7F17-D2548836EA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6DAC7FE0-C731-4E68-ED56-32546E1E9FAB}"/>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75162FE8-B94E-3317-D046-867252B5129E}"/>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79FDCFF-8793-632B-B0FB-886F4B584090}"/>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D0F8BB2-0FAA-0309-01B1-CF6C1CC6CAD5}"/>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A3407FE-2FF3-FD6F-EEE6-54187DF58749}"/>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AB904709-6994-E377-2907-73240FD86214}"/>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4893626-FC45-4AC7-3DB1-D217DC66587A}"/>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02DA408-C525-2896-F9C7-C999F3024CDE}"/>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2EFBB9C-0302-0B6D-CCA0-DBBD45B62EF1}"/>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31EC740-8613-07EF-FB69-16D0ED10F10A}"/>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7C65E76-2810-2B7B-0267-D779CBBBF0A6}"/>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F22D647E-7156-FD22-9B08-0D83CB7E5BCF}"/>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8284F210-75AB-9144-CF56-E917935711D1}"/>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51DFE3C-FF8B-CB01-DC8D-1A1C80F46346}"/>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5C4826-6865-7F41-556E-D39E9364CFD1}"/>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7D0C8670-EA6F-A8E4-D058-88A3DFC0D4F2}"/>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4E25CC74-6805-B968-35C1-1378B6FADC75}"/>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A4FE62D-40F7-A1EE-9E6D-5AEBD5171074}"/>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40C28610-E8D3-B6E9-7872-440473A08B40}"/>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C010B570-2794-4EC8-D1C2-E3E32720C8E0}"/>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703E03D4-5555-EA12-A60D-D458A4F16FF1}"/>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05332D83-B9F3-B1ED-E5A3-2045EA8FD060}"/>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A873C77B-4C88-5190-0D00-B8AEF6D42B08}"/>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DDA3C317-8269-36A3-3461-FAC470AA9FBE}"/>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2E636E59-7F33-3771-2628-9193AACF305D}"/>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3B26DEEB-A03F-1C6C-57E4-635CFE75B7EB}"/>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A0A0DE12-8598-8C71-DDF2-F056528A20C4}"/>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3C340EA8-814C-16CE-D8DF-7DD62971F5C9}"/>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CEBC4980-683A-C8DD-B197-A049336D9D75}"/>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92119C04-AA2F-7EE8-13A1-E2F61AD3B2AD}"/>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1BF0777C-6CB7-49BD-C2AE-BDF7FACD4A26}"/>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15CC0C08-2D3E-2265-CF10-B91E14F4237F}"/>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89CBC14-CACF-4A41-292D-A2666E80C36C}"/>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5BF0B486-E7C9-9D43-8051-60260C649DA8}"/>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921819DC-3AE8-8FA1-1F3A-B9894133E3B4}"/>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A4FE77BB-6783-3D27-56CD-D61D4390CD38}"/>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B2259207-8E4C-AA67-2557-9B604329FDC4}"/>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B9A9EDC8-DB27-BEF0-024C-2E4A376D0CF7}"/>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796949C8-B736-6228-D6DE-029EA78297DC}"/>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F58EF763-0C10-3982-E353-53288DE0CD4E}"/>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5829F77E-29EA-D663-2A5F-F50A45851F8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EDF27C62-386E-283F-775D-F7DDD46F9B29}"/>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3603D44B-0FEC-30C5-6CFF-595A71F00CA6}"/>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A04F4297-2C2A-A836-4107-743B815970D3}"/>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CBC02E39-E58A-05A6-FDF0-B6979D581782}"/>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3E97DB95-F38A-3D70-3C63-5F8824DC8CE4}"/>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34AD636-491F-F899-B05E-887091856AA5}"/>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01C8FBA3-71F4-6013-41A5-90BB632AA0D3}"/>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9054340C-7F89-FA14-3FA8-194008DF1751}"/>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4C8EA278-B68E-0C2C-1CFB-C5C2DBE97862}"/>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3540037A-D1B7-AC7A-5FD4-6FF6670B0CCF}"/>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5AFBAD99-8F74-7CA6-83BC-1CBB9CBCCBC0}"/>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FD9C3C44-1307-35F7-486D-9C823E820F1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4C760604-7794-4700-CB7A-0C5126E35365}"/>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B2534001-A116-18AD-1EEF-6C8711F3A70C}"/>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0146FC37-E259-17DC-83E2-40939D170BB2}"/>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8F36CE15-5396-03E5-D4EB-74289402F46C}"/>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F22C6FC9-419B-A4A2-2A9F-A4064969D63F}"/>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D6BBB1EB-05B7-03B5-2C6B-861CED6CD484}"/>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4C3C1237-B551-7789-75F4-1EF47B3F04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D783294B-BEB6-BEB9-EA58-F830B1FAC12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F57E17FE-DFD7-5126-33A6-46052D4B6C6F}"/>
              </a:ext>
            </a:extLst>
          </p:cNvPr>
          <p:cNvSpPr txBox="1"/>
          <p:nvPr/>
        </p:nvSpPr>
        <p:spPr>
          <a:xfrm>
            <a:off x="7853599" y="1632035"/>
            <a:ext cx="3866767" cy="923330"/>
          </a:xfrm>
          <a:prstGeom prst="rect">
            <a:avLst/>
          </a:prstGeom>
          <a:noFill/>
        </p:spPr>
        <p:txBody>
          <a:bodyPr wrap="square">
            <a:spAutoFit/>
          </a:bodyPr>
          <a:lstStyle/>
          <a:p>
            <a:r>
              <a:rPr lang="en-US" sz="54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EXERCISES</a:t>
            </a:r>
            <a:endParaRPr lang="en-GB" sz="5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96429503-8FF8-6AE2-79CA-DA33742B524F}"/>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60C255E8-A605-3CEC-8919-9BF8D6765E12}"/>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240F5FE1-7C4B-78B0-4241-F3CC2C6113C1}"/>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Exercises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1DF45DD4-1CBE-A633-7B09-AFAFBE2DAFDA}"/>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88B29705-5F3B-25F5-CA5A-21509308080A}"/>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4FAC10A6-E3D9-7ADD-A450-C2CCD17AC11E}"/>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6482CCEC-352F-C3BD-F019-F12CE964FA1C}"/>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818E69C-D291-B47D-A295-E715CD576694}"/>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C0C46C9F-591C-4A21-9C2A-C43D4D97282A}"/>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00A0915B-211F-D21B-8160-CFE1792D7A32}"/>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06A24F74-6692-B95E-9282-7EA90BAEED88}"/>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3E6C1D20-CE77-BBCB-25A6-54C4D2FF8ECB}"/>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6D8B3EA8-DFF3-12F1-9FBC-B35174EA0022}"/>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AC99CEE8-4851-69B6-B3F8-A8E7A2AFF3B2}"/>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92C2A077-C287-DD15-20AC-C31017A5D4F2}"/>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0C58865-D6BF-D4DA-049D-ED772FB9DBD7}"/>
              </a:ext>
            </a:extLst>
          </p:cNvPr>
          <p:cNvSpPr txBox="1"/>
          <p:nvPr/>
        </p:nvSpPr>
        <p:spPr>
          <a:xfrm>
            <a:off x="490704" y="1199503"/>
            <a:ext cx="6093724" cy="3970318"/>
          </a:xfrm>
          <a:prstGeom prst="rect">
            <a:avLst/>
          </a:prstGeom>
          <a:noFill/>
        </p:spPr>
        <p:txBody>
          <a:bodyPr wrap="square">
            <a:spAutoFit/>
          </a:bodyPr>
          <a:lstStyle/>
          <a:p>
            <a:pPr algn="just"/>
            <a:r>
              <a:rPr lang="en-GB" sz="3600" dirty="0">
                <a:solidFill>
                  <a:srgbClr val="002060"/>
                </a:solidFill>
                <a:effectLst/>
                <a:latin typeface="+mj-lt"/>
                <a:ea typeface="Aptos" panose="020B0004020202020204" pitchFamily="34" charset="0"/>
              </a:rPr>
              <a:t>The contractual obligation, as articulated in the governing agreement, necessitates a comprehensive assessment of the prevailing circumstances prior to the initiation of any remedial action. </a:t>
            </a:r>
            <a:endParaRPr lang="en-GB" sz="3600" dirty="0">
              <a:solidFill>
                <a:srgbClr val="002060"/>
              </a:solidFill>
              <a:latin typeface="+mj-lt"/>
            </a:endParaRPr>
          </a:p>
        </p:txBody>
      </p:sp>
      <p:sp>
        <p:nvSpPr>
          <p:cNvPr id="60" name="Rectangle 59">
            <a:extLst>
              <a:ext uri="{FF2B5EF4-FFF2-40B4-BE49-F238E27FC236}">
                <a16:creationId xmlns:a16="http://schemas.microsoft.com/office/drawing/2014/main" id="{C03078F4-8E29-8AD6-7B07-67BB00E0A198}"/>
              </a:ext>
            </a:extLst>
          </p:cNvPr>
          <p:cNvSpPr/>
          <p:nvPr/>
        </p:nvSpPr>
        <p:spPr>
          <a:xfrm>
            <a:off x="7454448" y="1362649"/>
            <a:ext cx="4407870" cy="150681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a:extLst>
              <a:ext uri="{FF2B5EF4-FFF2-40B4-BE49-F238E27FC236}">
                <a16:creationId xmlns:a16="http://schemas.microsoft.com/office/drawing/2014/main" id="{87C91674-CF34-0DE3-5986-9CD5B8BBD992}"/>
              </a:ext>
            </a:extLst>
          </p:cNvPr>
          <p:cNvSpPr txBox="1"/>
          <p:nvPr/>
        </p:nvSpPr>
        <p:spPr>
          <a:xfrm>
            <a:off x="7498586" y="1452765"/>
            <a:ext cx="4294353" cy="1200329"/>
          </a:xfrm>
          <a:prstGeom prst="rect">
            <a:avLst/>
          </a:prstGeom>
          <a:noFill/>
        </p:spPr>
        <p:txBody>
          <a:bodyPr wrap="square">
            <a:spAutoFit/>
          </a:bodyPr>
          <a:lstStyle/>
          <a:p>
            <a:r>
              <a:rPr lang="en-GB" sz="1800" b="1" dirty="0">
                <a:solidFill>
                  <a:srgbClr val="002060"/>
                </a:solidFill>
                <a:effectLst/>
                <a:latin typeface="+mj-lt"/>
                <a:ea typeface="Aptos" panose="020B0004020202020204" pitchFamily="34" charset="0"/>
              </a:rPr>
              <a:t>Contact me – John James McVeigh – for the free model answer: </a:t>
            </a:r>
          </a:p>
          <a:p>
            <a:endParaRPr lang="en-GB" dirty="0">
              <a:solidFill>
                <a:srgbClr val="002060"/>
              </a:solidFill>
              <a:latin typeface="+mj-lt"/>
              <a:ea typeface="Aptos" panose="020B0004020202020204" pitchFamily="34" charset="0"/>
            </a:endParaRPr>
          </a:p>
          <a:p>
            <a:r>
              <a:rPr lang="en-GB" sz="1800" dirty="0">
                <a:solidFill>
                  <a:srgbClr val="002060"/>
                </a:solidFill>
                <a:effectLst/>
                <a:latin typeface="+mj-lt"/>
                <a:ea typeface="Aptos" panose="020B0004020202020204" pitchFamily="34" charset="0"/>
                <a:hlinkClick r:id="rId6"/>
              </a:rPr>
              <a:t>james@36rules.com</a:t>
            </a:r>
            <a:r>
              <a:rPr lang="en-GB" sz="1800" dirty="0">
                <a:solidFill>
                  <a:srgbClr val="002060"/>
                </a:solidFill>
                <a:effectLst/>
                <a:latin typeface="+mj-lt"/>
                <a:ea typeface="Aptos" panose="020B0004020202020204" pitchFamily="34" charset="0"/>
              </a:rPr>
              <a:t>  </a:t>
            </a:r>
            <a:endParaRPr lang="en-GB" dirty="0"/>
          </a:p>
        </p:txBody>
      </p:sp>
    </p:spTree>
    <p:extLst>
      <p:ext uri="{BB962C8B-B14F-4D97-AF65-F5344CB8AC3E}">
        <p14:creationId xmlns:p14="http://schemas.microsoft.com/office/powerpoint/2010/main" val="12551772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2FF6B-83D0-D490-DC01-CD8956660D84}"/>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DC33780A-26EB-A9EA-ABAC-CFCA167B6A22}"/>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FED7FB78-9DC2-04CE-708D-6AF1FCF9C5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757F63F6-01F1-E977-3449-4CCEFC56EFAB}"/>
              </a:ext>
            </a:extLst>
          </p:cNvPr>
          <p:cNvSpPr/>
          <p:nvPr/>
        </p:nvSpPr>
        <p:spPr>
          <a:xfrm>
            <a:off x="1609725" y="1047750"/>
            <a:ext cx="5772150" cy="1311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D4E5B780-94D0-E06D-8202-384445053FDD}"/>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6A44EC90-AEDC-0AFA-72E7-4E7EE9262C3C}"/>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8C069654-75F7-DF8C-D600-B5BBEAA44C25}"/>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9A89A8F7-ED0D-7E5B-CBCB-618D89FC9946}"/>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99B312DE-3CF7-EF33-B674-650B346C7B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3EF507B2-83FC-42AC-EC16-22F4AFF0DAD2}"/>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135D8D61-0D8E-E1BA-D32F-7892EBDC45F5}"/>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15. The Doublets &amp; Triplets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A8B7B5B6-E9B5-AECB-438F-41F0229FAEBA}"/>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D8E40765-7B58-C6BD-07E1-E9FA65D61217}"/>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5AAFE27A-9E3E-B370-F4F8-D6110AE7909D}"/>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15/36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F1D51D31-6CDD-C88F-2302-671B74E4F873}"/>
              </a:ext>
            </a:extLst>
          </p:cNvPr>
          <p:cNvSpPr txBox="1"/>
          <p:nvPr/>
        </p:nvSpPr>
        <p:spPr>
          <a:xfrm>
            <a:off x="563277" y="1200382"/>
            <a:ext cx="6098344" cy="2677656"/>
          </a:xfrm>
          <a:prstGeom prst="rect">
            <a:avLst/>
          </a:prstGeom>
          <a:noFill/>
        </p:spPr>
        <p:txBody>
          <a:bodyPr wrap="square">
            <a:spAutoFit/>
          </a:bodyPr>
          <a:lstStyle/>
          <a:p>
            <a:pPr algn="just"/>
            <a:r>
              <a:rPr lang="en-GB" sz="2400" dirty="0">
                <a:solidFill>
                  <a:srgbClr val="002060"/>
                </a:solidFill>
                <a:latin typeface="+mj-lt"/>
              </a:rPr>
              <a:t>Legal writing often contains </a:t>
            </a:r>
            <a:r>
              <a:rPr lang="en-GB" sz="2400" b="1" dirty="0">
                <a:solidFill>
                  <a:srgbClr val="002060"/>
                </a:solidFill>
                <a:latin typeface="+mj-lt"/>
              </a:rPr>
              <a:t>redundant word pairs</a:t>
            </a:r>
            <a:r>
              <a:rPr lang="en-GB" sz="2400" dirty="0">
                <a:solidFill>
                  <a:srgbClr val="002060"/>
                </a:solidFill>
                <a:latin typeface="+mj-lt"/>
              </a:rPr>
              <a:t> (e.g., “null and void,” “cease and desist”) that should be simplified. While some doublets retain distinct meanings, most can be replaced with a single precise term. Overuse of legal doublets makes writing unnecessarily verbose and can obscure meaning.</a:t>
            </a:r>
          </a:p>
        </p:txBody>
      </p:sp>
    </p:spTree>
    <p:extLst>
      <p:ext uri="{BB962C8B-B14F-4D97-AF65-F5344CB8AC3E}">
        <p14:creationId xmlns:p14="http://schemas.microsoft.com/office/powerpoint/2010/main" val="23907293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8B33C-C456-CAF4-EA30-BD3843609D62}"/>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E5F855AC-7EED-DA6C-7B75-F329DAEDA512}"/>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1AB661F9-BB4F-15EE-56CD-B5AEF198E0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881BC082-8646-3E75-9CF4-9E087056B307}"/>
              </a:ext>
            </a:extLst>
          </p:cNvPr>
          <p:cNvSpPr/>
          <p:nvPr/>
        </p:nvSpPr>
        <p:spPr>
          <a:xfrm>
            <a:off x="1609725" y="1047750"/>
            <a:ext cx="5772150" cy="1311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C2E2CE38-8CB8-4E53-F5D4-8591509EC845}"/>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EE6B5DED-A41E-F251-302C-3829D4857BAC}"/>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2D75C2A8-47A6-84D0-98D0-959DCF86FEA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437CBAD8-7B64-9078-8005-D859830986B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A64AA7F6-408A-B569-7F6A-13D9BE1652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1C7DCA88-6DB8-1EDC-F991-E9C2A6FE8BA1}"/>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A1D55C61-00B4-A2F7-6AA6-56827DC7B152}"/>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15. The Doublets &amp; Triplets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774A3F36-6FDC-9713-011B-85B3AE4EC15A}"/>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E0DB369E-CFDB-305C-069C-A11A25FE3119}"/>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F61BBCC4-6C20-5FBA-B51E-613CE545ACC7}"/>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15/36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CF950094-6ECF-853A-598A-5384A0EAB5F6}"/>
              </a:ext>
            </a:extLst>
          </p:cNvPr>
          <p:cNvSpPr txBox="1"/>
          <p:nvPr/>
        </p:nvSpPr>
        <p:spPr>
          <a:xfrm>
            <a:off x="563277" y="1200382"/>
            <a:ext cx="6098344" cy="2677656"/>
          </a:xfrm>
          <a:prstGeom prst="rect">
            <a:avLst/>
          </a:prstGeom>
          <a:noFill/>
        </p:spPr>
        <p:txBody>
          <a:bodyPr wrap="square">
            <a:spAutoFit/>
          </a:bodyPr>
          <a:lstStyle/>
          <a:p>
            <a:r>
              <a:rPr lang="en-GB" sz="2400" b="1" dirty="0">
                <a:solidFill>
                  <a:srgbClr val="002060"/>
                </a:solidFill>
                <a:latin typeface="+mj-lt"/>
              </a:rPr>
              <a:t>Mistake:</a:t>
            </a:r>
            <a:br>
              <a:rPr lang="en-GB" sz="2400" dirty="0">
                <a:solidFill>
                  <a:srgbClr val="002060"/>
                </a:solidFill>
                <a:latin typeface="+mj-lt"/>
              </a:rPr>
            </a:br>
            <a:r>
              <a:rPr lang="en-GB" sz="2400" dirty="0">
                <a:solidFill>
                  <a:srgbClr val="002060"/>
                </a:solidFill>
                <a:latin typeface="+mj-lt"/>
              </a:rPr>
              <a:t>The parties agree to execute, deliver, and perform their obligations under the contract.</a:t>
            </a:r>
          </a:p>
          <a:p>
            <a:endParaRPr lang="en-GB" sz="2400" dirty="0">
              <a:solidFill>
                <a:srgbClr val="002060"/>
              </a:solidFill>
              <a:latin typeface="+mj-lt"/>
            </a:endParaRPr>
          </a:p>
          <a:p>
            <a:r>
              <a:rPr lang="en-GB" sz="2400" b="1" dirty="0">
                <a:solidFill>
                  <a:srgbClr val="002060"/>
                </a:solidFill>
                <a:latin typeface="+mj-lt"/>
              </a:rPr>
              <a:t>Correction:</a:t>
            </a:r>
            <a:br>
              <a:rPr lang="en-GB" sz="2400" dirty="0">
                <a:solidFill>
                  <a:srgbClr val="002060"/>
                </a:solidFill>
                <a:latin typeface="+mj-lt"/>
              </a:rPr>
            </a:br>
            <a:r>
              <a:rPr lang="en-GB" sz="2400" dirty="0">
                <a:solidFill>
                  <a:srgbClr val="002060"/>
                </a:solidFill>
                <a:latin typeface="+mj-lt"/>
              </a:rPr>
              <a:t>The parties agree to perform their contractual obligations.</a:t>
            </a:r>
          </a:p>
        </p:txBody>
      </p:sp>
    </p:spTree>
    <p:extLst>
      <p:ext uri="{BB962C8B-B14F-4D97-AF65-F5344CB8AC3E}">
        <p14:creationId xmlns:p14="http://schemas.microsoft.com/office/powerpoint/2010/main" val="9324263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12CCF-392A-CBFD-96FC-81C88315D5E2}"/>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DBF97587-9710-FD58-7628-A0FFBEBFF237}"/>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B63FBE3-A4A6-C6F4-F4E9-634799A161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794F1F43-0E74-C3C3-9A72-298CB0435550}"/>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9235B5A8-D6A9-0EAE-091A-799986FB6769}"/>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80F77C5-EDAD-9229-5BCA-B1A774C22821}"/>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48EE887-F178-CD58-069F-F6F602E0AD62}"/>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9AA0D5D-6995-3DFB-DE0C-7E989D002562}"/>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2AA3151-7785-1094-0B33-EF20E18CFE67}"/>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43CE50BC-EBAC-4ED4-DF43-AC5A51B14425}"/>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08E0CF8-8D86-C97F-3110-E1E3E9A10F6C}"/>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9254D846-CA40-DD78-96C9-6F97B46EE79B}"/>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BC3FB3CA-2C86-6A2F-3543-97D9F3196056}"/>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743E98D2-E325-CD8A-BB7D-C10896F85F61}"/>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6445E10-139C-C296-52C1-F4BAF4289BAA}"/>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6A9D0E9-1550-2E72-F9DB-71D0DF4F4D75}"/>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62A9AC0-A79F-710A-4179-20BC9E29721D}"/>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ABEC8A5F-6357-C0F2-4B2B-94A2AA969E9E}"/>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2558955-DE41-9643-06B7-A408DE12112A}"/>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15488E50-DB55-1C5F-A58F-D5673C348DDD}"/>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DA130802-D2F4-7DBB-84FE-DB030557786C}"/>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7FF922D1-A7C3-96B3-E376-AC1A8DA28357}"/>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D11906AB-DF4C-897D-EDCA-7D81146A8B98}"/>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B0A27B23-37C9-10D8-372F-7A6FE0ABDDB2}"/>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D2BB0B07-F502-020D-85A3-2AC88F0D9239}"/>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3F9813BB-B3C1-FDB2-06DC-4E19CDA37A22}"/>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993D4D0E-8136-A606-342D-E561890E6C71}"/>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3B1D0C19-1879-3308-FCF4-E7576B80A4AE}"/>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B646C843-E99E-4137-EB27-CA4621AA3709}"/>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E3FC848-FEF6-50CE-F29D-B399A8F26820}"/>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A9277D49-710A-13FF-A79B-135630C2D949}"/>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4F3A4991-E952-225C-582C-5F533B324BCE}"/>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42379E51-08EC-A327-0AF0-54EDA62D5D50}"/>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49DD52F3-21D0-558F-BE36-2CBD53542D6F}"/>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E08977AA-16AB-0E3A-7597-3873AE635960}"/>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FBD35A57-BDB1-F00E-DC0D-4911A0DEB4FE}"/>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EA8B3E6B-68C3-09D6-238D-50CEA39E2269}"/>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970BD959-0A9F-2193-AA65-EBFE95481F90}"/>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9DE25AC5-1774-F3B6-C6D3-2C9D41223BA7}"/>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10F62E7E-C347-7F6D-7800-78B173A59836}"/>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CDEA4BFA-6A44-C9E0-B023-62D6E12B58B8}"/>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8567D6DA-B5F8-9DA0-7B41-391F74404FD2}"/>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7666C1D6-D2B7-1879-AA51-FEDC9E3E550E}"/>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948438D0-D037-A064-757C-AA2065E32DFD}"/>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7BABBDDF-5C03-86A1-4970-631C14CE2FC3}"/>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582DB6A-BD07-90F6-BE68-B8FCBD7A4322}"/>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895E4C6F-1148-F2FA-E223-D2EF933B97C2}"/>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1B7BA6A6-0F02-E06C-8BE0-32DD4C7669EC}"/>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3AC0606F-370A-26A1-5423-26977EB24A69}"/>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709E95BC-AEF0-FB68-D1A5-9513C1EAE263}"/>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03148D9-789D-F651-DFC8-C7E2EEABDD6E}"/>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9A05410A-F509-7888-8556-3DEE6136AA15}"/>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5AF16B92-7F25-AE72-3B91-32D2AEE355DF}"/>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306E6AFD-D6AE-F471-6295-2CD76C1684C6}"/>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982A0DE2-075E-A9AF-D3C3-9CC06CFBCCCE}"/>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C804F19B-2895-5AB3-AFB0-08622C335394}"/>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358F3350-638D-3222-14DD-9946340F4E29}"/>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7F80116C-70C5-6AD8-DA62-4DA3F96C082E}"/>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21EA5F28-BEE7-9A97-C027-AFFFD3CE4553}"/>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F81926AF-B19F-EF2E-963B-FB3BD7429843}"/>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DA4498D0-67FF-1917-94A9-9FE9BDD57ACD}"/>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D292C88D-ACCC-1FF9-DD10-C3DD5E49A561}"/>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8FE78308-E4F7-3E8B-9097-E7B2D06C86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CD5B73A0-E6CA-7CE5-8F9D-A748993223B1}"/>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E04A819-1F2D-C93A-1FE4-A000C416344B}"/>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B55C88C3-9C1B-0A60-A2B0-E7BD5E34150C}"/>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09D11C17-0BBE-8172-38EE-4BD14C3A1127}"/>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Exercises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6C4E8FE8-A406-A207-839C-E8CFD2BAEB1E}"/>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37219223-2EF1-8AB1-EF2B-E6970C41DB1D}"/>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797F6BCC-89B5-8069-A035-52A18B78447D}"/>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14329698-45B2-EDFC-0FD0-4FEC1BC88902}"/>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0DB2BDC-0565-5CDB-BA2C-121C5068DB4D}"/>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479C1F5-F2E3-4067-04A4-4180B545DD44}"/>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D9459FA8-55DD-4CDC-481E-1B5C8BD3DA61}"/>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53270C73-EAD8-62E9-2DF8-70847F9ED91A}"/>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52F3915C-2662-0A58-10C2-4739D71992C4}"/>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E0737B40-80D3-3A57-E9C2-3FD6262E2798}"/>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3D08FB16-4BB2-F383-AC97-7CCD2CB07C16}"/>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329DF0CF-53F5-0B62-647D-481C79539D21}"/>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9E673E5-6A5D-E5F5-93DD-F4A26B340A0E}"/>
              </a:ext>
            </a:extLst>
          </p:cNvPr>
          <p:cNvSpPr txBox="1"/>
          <p:nvPr/>
        </p:nvSpPr>
        <p:spPr>
          <a:xfrm>
            <a:off x="490704" y="1199503"/>
            <a:ext cx="6093724" cy="2308324"/>
          </a:xfrm>
          <a:prstGeom prst="rect">
            <a:avLst/>
          </a:prstGeom>
          <a:noFill/>
        </p:spPr>
        <p:txBody>
          <a:bodyPr wrap="square">
            <a:spAutoFit/>
          </a:bodyPr>
          <a:lstStyle/>
          <a:p>
            <a:pPr algn="just"/>
            <a:r>
              <a:rPr lang="en-GB" sz="3600" dirty="0">
                <a:solidFill>
                  <a:srgbClr val="002060"/>
                </a:solidFill>
                <a:effectLst/>
                <a:latin typeface="+mj-lt"/>
                <a:ea typeface="Aptos" panose="020B0004020202020204" pitchFamily="34" charset="0"/>
              </a:rPr>
              <a:t>The contract required the company to act diligently, efficiently, and in a manner that was responsible. </a:t>
            </a:r>
            <a:endParaRPr lang="en-GB" sz="3600" dirty="0">
              <a:solidFill>
                <a:srgbClr val="002060"/>
              </a:solidFill>
              <a:latin typeface="+mj-lt"/>
            </a:endParaRPr>
          </a:p>
        </p:txBody>
      </p:sp>
      <p:sp>
        <p:nvSpPr>
          <p:cNvPr id="60" name="TextBox 59">
            <a:extLst>
              <a:ext uri="{FF2B5EF4-FFF2-40B4-BE49-F238E27FC236}">
                <a16:creationId xmlns:a16="http://schemas.microsoft.com/office/drawing/2014/main" id="{37D388A0-CCE3-A3A3-CAEC-59777D03807F}"/>
              </a:ext>
            </a:extLst>
          </p:cNvPr>
          <p:cNvSpPr txBox="1"/>
          <p:nvPr/>
        </p:nvSpPr>
        <p:spPr>
          <a:xfrm>
            <a:off x="7498586" y="1452765"/>
            <a:ext cx="4294353" cy="1200329"/>
          </a:xfrm>
          <a:prstGeom prst="rect">
            <a:avLst/>
          </a:prstGeom>
          <a:noFill/>
        </p:spPr>
        <p:txBody>
          <a:bodyPr wrap="square">
            <a:spAutoFit/>
          </a:bodyPr>
          <a:lstStyle/>
          <a:p>
            <a:r>
              <a:rPr lang="en-GB" sz="1800" b="1" dirty="0">
                <a:solidFill>
                  <a:srgbClr val="002060"/>
                </a:solidFill>
                <a:effectLst/>
                <a:latin typeface="+mj-lt"/>
                <a:ea typeface="Aptos" panose="020B0004020202020204" pitchFamily="34" charset="0"/>
              </a:rPr>
              <a:t>Contact me – John James McVeigh – for the free model answer: </a:t>
            </a:r>
          </a:p>
          <a:p>
            <a:endParaRPr lang="en-GB" dirty="0">
              <a:solidFill>
                <a:srgbClr val="002060"/>
              </a:solidFill>
              <a:latin typeface="+mj-lt"/>
              <a:ea typeface="Aptos" panose="020B0004020202020204" pitchFamily="34" charset="0"/>
            </a:endParaRPr>
          </a:p>
          <a:p>
            <a:r>
              <a:rPr lang="en-GB" sz="1800" dirty="0">
                <a:solidFill>
                  <a:srgbClr val="002060"/>
                </a:solidFill>
                <a:effectLst/>
                <a:latin typeface="+mj-lt"/>
                <a:ea typeface="Aptos" panose="020B0004020202020204" pitchFamily="34" charset="0"/>
                <a:hlinkClick r:id="rId6"/>
              </a:rPr>
              <a:t>james@36rules.com</a:t>
            </a:r>
            <a:r>
              <a:rPr lang="en-GB" sz="1800" dirty="0">
                <a:solidFill>
                  <a:srgbClr val="002060"/>
                </a:solidFill>
                <a:effectLst/>
                <a:latin typeface="+mj-lt"/>
                <a:ea typeface="Aptos" panose="020B0004020202020204" pitchFamily="34" charset="0"/>
              </a:rPr>
              <a:t>  </a:t>
            </a:r>
            <a:endParaRPr lang="en-GB" dirty="0"/>
          </a:p>
        </p:txBody>
      </p:sp>
    </p:spTree>
    <p:extLst>
      <p:ext uri="{BB962C8B-B14F-4D97-AF65-F5344CB8AC3E}">
        <p14:creationId xmlns:p14="http://schemas.microsoft.com/office/powerpoint/2010/main" val="22255907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AACF08-5BCF-00AF-DD35-2ADC3B2334B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060EB75-BE87-013F-EF3B-18878E8E3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93470B-02FB-4973-8CAA-028BF31408D7}"/>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D91682-E0C2-877F-7C0F-CA5AD4AE6F7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4F10B63-4E2C-2710-1E18-6B61ED286413}"/>
              </a:ext>
            </a:extLst>
          </p:cNvPr>
          <p:cNvSpPr/>
          <p:nvPr/>
        </p:nvSpPr>
        <p:spPr>
          <a:xfrm>
            <a:off x="1038879" y="1377536"/>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C4C255C-F340-F6A4-DB7B-9844A325F740}"/>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3A60C2-1FC3-AA29-3410-3B5ECF6DA25B}"/>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B5CB4C-07D5-46F0-1EF6-C4B7FE3D4A7E}"/>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2881A0C-38C6-C7D8-2B5D-D6B095077F78}"/>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0DFC21D-1435-AE56-3B18-B4B9A8C64AB7}"/>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C3CD80-5121-F96B-FDF9-2E440926CD13}"/>
              </a:ext>
            </a:extLst>
          </p:cNvPr>
          <p:cNvSpPr/>
          <p:nvPr/>
        </p:nvSpPr>
        <p:spPr>
          <a:xfrm>
            <a:off x="1399354" y="181549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A754FE4-A40A-6AF1-28FB-62F71F6128FD}"/>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CFE5FDC-72AA-6A27-749F-F03A13A8E8BA}"/>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53D7CE7-F47C-45A4-66E0-2CAF10C75816}"/>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DF6ACC3-D02B-CD48-961D-B2B972A2FC77}"/>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02BE741-8723-FEBE-63FD-2BE5A7474CC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D0F20E-89A1-130D-9145-736557D0320B}"/>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7E2EB94-ABA7-924D-B038-72D4599D7861}"/>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17D2965-5967-3680-2F22-13B76431B931}"/>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F19CCA9-5869-C92C-A261-95E6C78A0CB0}"/>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321F8E5-C3D2-35A9-9D2F-2A4476C2C1F3}"/>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3D293DF-E614-95A4-0FD5-3EF56F67A4F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7F5CDEC-3D36-CF9E-1ECD-FA27A7335A4A}"/>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53F3783-A92B-C622-FEDA-77CA2ED5428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704D93A-6D94-8EA7-B271-B7ED8F34695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A8DF772-408D-A568-6A8B-91C9703D6071}"/>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294CAA5-C0B8-ADF5-F9AD-96C47ACC3D9E}"/>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56A356D-0018-E29E-9672-48B966CB241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88A9F9F-69EF-9010-C0EC-14637AB50893}"/>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01C3D4B-A558-8379-A535-55992598B88E}"/>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AEFF15C-11D5-618C-535F-AD0C6E23277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BD19F98-D219-C7D0-6FCB-7F0E86B436CB}"/>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599A25-A71A-53FB-9873-C75B99BF7D2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FB959D9-0860-67B0-22BB-DC56E275628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0A5775E-7363-EFEC-9AA8-6A0CD248F3F9}"/>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CA38CF9-5CB4-96F3-4095-9216BCA2090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5D2CC7A-4A98-7F46-EE5B-C5316FEAA7FE}"/>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992E3DC-B9E4-3CAE-48B9-C1DF51E10FCE}"/>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91EC59E9-D34C-D19B-2FBB-9F7B5ECE02F2}"/>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DB3F368-745D-4518-EBCD-6D45C3354EB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B23A1F-B995-3448-5537-1E46AA92265D}"/>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D084333-C247-14BF-B258-4193A79700CF}"/>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CA145E3-7A07-B630-6197-79FD0F87254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DDAD3BD-1A20-DF35-75FE-2067147EBDA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14B24CF-59A0-8EFC-5275-A9108DCAA85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B44F8E5-531C-9EC2-ABA2-11ABA3B9D51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2543C33-708A-27CA-6BF7-1A1850EC9A6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84D4051-D0A8-782E-4170-4E9CB3CCCE71}"/>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C5C8D1E-5DE2-A7DC-D1C6-15830E9A3ACC}"/>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240EB14-6994-A55A-56A0-CF9F0EACF78D}"/>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57D011F-8659-4282-3E35-84739F40E584}"/>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E0E8153-3443-40BC-4851-F7AA787AC40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5AEEF21-CF28-412E-15E0-6CF3A1DE5B3A}"/>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48BF600-7C48-C6C8-3A24-DBBC14064DBA}"/>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51C907D-8C69-3A0E-AD83-AB1D281F3CF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092A526-41FA-6B12-EE49-8D053F45091B}"/>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C1BD46A-0BFD-40A4-B7EF-D1062E8EBE6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DA27CB8-F5EB-3A26-5DB5-516B5CA0C88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7DF873E-B785-7053-6DB3-D6AB102C4A7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147ACE1-4442-7B20-9DF2-7FF1BE104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913761AD-512F-7B20-6372-B5C3D234458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203DB83-72BE-F757-92B0-D3FF7F9E288D}"/>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16. The Structures Rules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61802A4-D10A-F812-A874-D68B7D00B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80" y="1377537"/>
            <a:ext cx="5336965" cy="3785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7" name="Rectangle 66">
            <a:extLst>
              <a:ext uri="{FF2B5EF4-FFF2-40B4-BE49-F238E27FC236}">
                <a16:creationId xmlns:a16="http://schemas.microsoft.com/office/drawing/2014/main" id="{678A9406-7ADB-0954-BEB1-D8CD8BF9F058}"/>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B193F99-A5F5-9851-4B73-7EBFB3D13D6E}"/>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B1E000C-C0DD-72D7-FD02-392ACEC7E5A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632A5C7-6756-43FE-75CF-B1BEA237457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09FAC1-903A-8165-F708-132A3E7EEBD7}"/>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D58716E-A6A3-6F48-B36D-4EDFDEAEBC0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1C6CBE7-0642-9CB2-AA9D-BE29D44137CC}"/>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13A5365-56F4-2015-D865-9BED49AA78A0}"/>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9D98DAF-63C7-0421-A933-7C3EF5CF4AD1}"/>
              </a:ext>
            </a:extLst>
          </p:cNvPr>
          <p:cNvSpPr/>
          <p:nvPr/>
        </p:nvSpPr>
        <p:spPr>
          <a:xfrm>
            <a:off x="1257355" y="1623027"/>
            <a:ext cx="4935943" cy="33919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a:extLst>
              <a:ext uri="{FF2B5EF4-FFF2-40B4-BE49-F238E27FC236}">
                <a16:creationId xmlns:a16="http://schemas.microsoft.com/office/drawing/2014/main" id="{4AD95C9E-14EA-D086-4382-B72A98AADA4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6337" y="1358603"/>
            <a:ext cx="5358874" cy="3805387"/>
          </a:xfrm>
          <a:prstGeom prst="rect">
            <a:avLst/>
          </a:prstGeom>
          <a:noFill/>
          <a:ln>
            <a:noFill/>
          </a:ln>
        </p:spPr>
      </p:pic>
      <p:sp>
        <p:nvSpPr>
          <p:cNvPr id="70" name="Rectangle 69">
            <a:extLst>
              <a:ext uri="{FF2B5EF4-FFF2-40B4-BE49-F238E27FC236}">
                <a16:creationId xmlns:a16="http://schemas.microsoft.com/office/drawing/2014/main" id="{D89C9555-A3C9-4BE3-EF91-600B7F823E08}"/>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24054FC3-9C94-0AD9-5D22-CCC59C68BCD8}"/>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2F2B8901-4738-F766-CC97-831742540569}"/>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85" name="Rectangle 84">
            <a:extLst>
              <a:ext uri="{FF2B5EF4-FFF2-40B4-BE49-F238E27FC236}">
                <a16:creationId xmlns:a16="http://schemas.microsoft.com/office/drawing/2014/main" id="{52875D44-CAB8-EB40-490A-6F0132A04337}"/>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0DACA497-6D9A-8A47-4F4E-3A46ABBD2C2E}"/>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5FFC4D3D-83E8-7F4B-20F6-174F152E1E80}"/>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16/36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2B932160-6CD4-42A2-EA1B-16749AA6AA4A}"/>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76102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8220F-775C-1BF7-9DC1-516B5DBE15F6}"/>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FFE4D60C-A005-B9AA-9684-DBF1149A2463}"/>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D0A012D5-54BE-B4A4-CA2C-BA93C6471B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28894A5D-2080-351B-34CF-EA41B810C800}"/>
              </a:ext>
            </a:extLst>
          </p:cNvPr>
          <p:cNvSpPr/>
          <p:nvPr/>
        </p:nvSpPr>
        <p:spPr>
          <a:xfrm>
            <a:off x="1609725" y="1047750"/>
            <a:ext cx="5772150" cy="127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2224442D-2D95-0115-9E7C-7635F106E6AB}"/>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54462B5C-29B7-26A6-C083-A96513658371}"/>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04401B35-5809-94DD-8EA9-3AF3F72056E7}"/>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6C36F4AF-6FBD-C455-054C-769A5F94791F}"/>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81EAA43-E74F-CAE5-2516-F114F849AE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F43D05D2-D55B-C2BB-B5D0-0777C8F09105}"/>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990F608F-635E-44B6-D013-597E80CB3A67}"/>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16. The Structures Rules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5886B5A6-6952-2940-343C-878666E543E0}"/>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B6ECFBC8-8585-A4CA-C022-CF1911BB4C6E}"/>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428D04F2-E95A-E9F1-71FF-76266F74E7ED}"/>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16/36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B9016C3-3EC1-E0CE-160E-70B3B45FF14B}"/>
              </a:ext>
            </a:extLst>
          </p:cNvPr>
          <p:cNvSpPr txBox="1"/>
          <p:nvPr/>
        </p:nvSpPr>
        <p:spPr>
          <a:xfrm>
            <a:off x="563276" y="1200382"/>
            <a:ext cx="6554975" cy="4524315"/>
          </a:xfrm>
          <a:prstGeom prst="rect">
            <a:avLst/>
          </a:prstGeom>
          <a:noFill/>
        </p:spPr>
        <p:txBody>
          <a:bodyPr wrap="square">
            <a:spAutoFit/>
          </a:bodyPr>
          <a:lstStyle/>
          <a:p>
            <a:pPr algn="just"/>
            <a:r>
              <a:rPr lang="en-GB" sz="2400" dirty="0">
                <a:solidFill>
                  <a:srgbClr val="002060"/>
                </a:solidFill>
                <a:latin typeface="+mj-lt"/>
              </a:rPr>
              <a:t>Effective legal writing requires a well-organized structure that aligns with the logical progression of arguments. Different structural approaches can be used depending on the nature of the document: </a:t>
            </a:r>
            <a:r>
              <a:rPr lang="en-GB" sz="2400" b="1" dirty="0">
                <a:solidFill>
                  <a:srgbClr val="002060"/>
                </a:solidFill>
                <a:latin typeface="+mj-lt"/>
              </a:rPr>
              <a:t>chronological structure</a:t>
            </a:r>
            <a:r>
              <a:rPr lang="en-GB" sz="2400" dirty="0">
                <a:solidFill>
                  <a:srgbClr val="002060"/>
                </a:solidFill>
                <a:latin typeface="+mj-lt"/>
              </a:rPr>
              <a:t> for factual timelines, </a:t>
            </a:r>
            <a:r>
              <a:rPr lang="en-GB" sz="2400" b="1" dirty="0">
                <a:solidFill>
                  <a:srgbClr val="002060"/>
                </a:solidFill>
                <a:latin typeface="+mj-lt"/>
              </a:rPr>
              <a:t>problem-solution structure</a:t>
            </a:r>
            <a:r>
              <a:rPr lang="en-GB" sz="2400" dirty="0">
                <a:solidFill>
                  <a:srgbClr val="002060"/>
                </a:solidFill>
                <a:latin typeface="+mj-lt"/>
              </a:rPr>
              <a:t> for advisory memos, or </a:t>
            </a:r>
            <a:r>
              <a:rPr lang="en-GB" sz="2400" b="1" dirty="0">
                <a:solidFill>
                  <a:srgbClr val="002060"/>
                </a:solidFill>
                <a:latin typeface="+mj-lt"/>
              </a:rPr>
              <a:t>cause-and-effect structure</a:t>
            </a:r>
            <a:r>
              <a:rPr lang="en-GB" sz="2400" dirty="0">
                <a:solidFill>
                  <a:srgbClr val="002060"/>
                </a:solidFill>
                <a:latin typeface="+mj-lt"/>
              </a:rPr>
              <a:t> for analysing legal consequences. By consciously selecting an appropriate structure, a lawyer ensures that the reader—whether a judge, opposing counsel, or client—can follow the argument effortlessly and derive the intended conclusion with minimal effort.</a:t>
            </a:r>
          </a:p>
        </p:txBody>
      </p:sp>
    </p:spTree>
    <p:extLst>
      <p:ext uri="{BB962C8B-B14F-4D97-AF65-F5344CB8AC3E}">
        <p14:creationId xmlns:p14="http://schemas.microsoft.com/office/powerpoint/2010/main" val="14851071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2F6A4-C84E-7A39-54C6-453553D87FF1}"/>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786E7449-3E31-22F1-D7CC-B6E7FA6A9D2D}"/>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DF1B0CD9-7924-6D3C-1F52-C461A8B942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C5B2A325-35E7-D9F1-120C-A51236022C6D}"/>
              </a:ext>
            </a:extLst>
          </p:cNvPr>
          <p:cNvSpPr/>
          <p:nvPr/>
        </p:nvSpPr>
        <p:spPr>
          <a:xfrm>
            <a:off x="1609725" y="1047750"/>
            <a:ext cx="5772150" cy="127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D6C7426B-91DA-4E96-5E8F-0742057819A3}"/>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9DD4588E-8F2A-F8F1-F377-9B7BA492BBC5}"/>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FC7D37A4-BF0E-32AA-7E76-D466B1536482}"/>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4D09A347-143F-BC36-17B5-E30D9FBD58D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C1D5705F-FE08-11C9-53EA-1928B5F250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4FDB7322-4ED5-2BFB-03F9-EE7821721BD1}"/>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3912A981-1E22-CF35-58B5-5225B3DD95A2}"/>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16. The Structures Rules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4F5F3C0D-A365-7A0C-3BBD-171C3EF1A23B}"/>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F4994BD5-B290-B014-6FC1-4F89FDC3CF30}"/>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26FCA1F6-C5EC-CB81-421C-54676537A9E8}"/>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16/36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DB32927A-6385-378B-1201-393849E4A076}"/>
              </a:ext>
            </a:extLst>
          </p:cNvPr>
          <p:cNvSpPr txBox="1"/>
          <p:nvPr/>
        </p:nvSpPr>
        <p:spPr>
          <a:xfrm>
            <a:off x="563277" y="1200382"/>
            <a:ext cx="6098344" cy="3785652"/>
          </a:xfrm>
          <a:prstGeom prst="rect">
            <a:avLst/>
          </a:prstGeom>
          <a:noFill/>
        </p:spPr>
        <p:txBody>
          <a:bodyPr wrap="square">
            <a:spAutoFit/>
          </a:bodyPr>
          <a:lstStyle/>
          <a:p>
            <a:r>
              <a:rPr lang="en-GB" sz="2400" b="1" dirty="0">
                <a:solidFill>
                  <a:srgbClr val="002060"/>
                </a:solidFill>
                <a:latin typeface="+mj-lt"/>
              </a:rPr>
              <a:t>Mistake:</a:t>
            </a:r>
            <a:br>
              <a:rPr lang="en-GB" sz="2400" dirty="0">
                <a:solidFill>
                  <a:srgbClr val="002060"/>
                </a:solidFill>
                <a:latin typeface="+mj-lt"/>
              </a:rPr>
            </a:br>
            <a:r>
              <a:rPr lang="en-GB" sz="2400" dirty="0">
                <a:solidFill>
                  <a:srgbClr val="002060"/>
                </a:solidFill>
                <a:latin typeface="+mj-lt"/>
              </a:rPr>
              <a:t>The court will review the facts, </a:t>
            </a:r>
            <a:r>
              <a:rPr lang="en-GB" sz="2400" dirty="0" err="1">
                <a:solidFill>
                  <a:srgbClr val="002060"/>
                </a:solidFill>
                <a:latin typeface="+mj-lt"/>
              </a:rPr>
              <a:t>analyze</a:t>
            </a:r>
            <a:r>
              <a:rPr lang="en-GB" sz="2400" dirty="0">
                <a:solidFill>
                  <a:srgbClr val="002060"/>
                </a:solidFill>
                <a:latin typeface="+mj-lt"/>
              </a:rPr>
              <a:t> the applicable law, and render a decision in due course, but first, it will require additional briefing from both parties.</a:t>
            </a:r>
          </a:p>
          <a:p>
            <a:endParaRPr lang="en-GB" sz="2400" dirty="0">
              <a:solidFill>
                <a:srgbClr val="002060"/>
              </a:solidFill>
              <a:latin typeface="+mj-lt"/>
            </a:endParaRPr>
          </a:p>
          <a:p>
            <a:r>
              <a:rPr lang="en-GB" sz="2400" b="1" dirty="0">
                <a:solidFill>
                  <a:srgbClr val="002060"/>
                </a:solidFill>
                <a:latin typeface="+mj-lt"/>
              </a:rPr>
              <a:t>Correction:</a:t>
            </a:r>
            <a:br>
              <a:rPr lang="en-GB" sz="2400" dirty="0">
                <a:solidFill>
                  <a:srgbClr val="002060"/>
                </a:solidFill>
                <a:latin typeface="+mj-lt"/>
              </a:rPr>
            </a:br>
            <a:r>
              <a:rPr lang="en-GB" sz="2400" dirty="0">
                <a:solidFill>
                  <a:srgbClr val="002060"/>
                </a:solidFill>
                <a:latin typeface="+mj-lt"/>
              </a:rPr>
              <a:t>The court will review the facts, </a:t>
            </a:r>
            <a:r>
              <a:rPr lang="en-GB" sz="2400" dirty="0" err="1">
                <a:solidFill>
                  <a:srgbClr val="002060"/>
                </a:solidFill>
                <a:latin typeface="+mj-lt"/>
              </a:rPr>
              <a:t>analyze</a:t>
            </a:r>
            <a:r>
              <a:rPr lang="en-GB" sz="2400" dirty="0">
                <a:solidFill>
                  <a:srgbClr val="002060"/>
                </a:solidFill>
                <a:latin typeface="+mj-lt"/>
              </a:rPr>
              <a:t> the law, and issue a decision after receiving additional briefing.</a:t>
            </a:r>
          </a:p>
        </p:txBody>
      </p:sp>
    </p:spTree>
    <p:extLst>
      <p:ext uri="{BB962C8B-B14F-4D97-AF65-F5344CB8AC3E}">
        <p14:creationId xmlns:p14="http://schemas.microsoft.com/office/powerpoint/2010/main" val="1972637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C7380-40DC-EC34-08AF-9539C92C3687}"/>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33E9835A-355E-6BCB-02A3-A10C8D4BDF72}"/>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0E73A42-6FE5-1812-A329-A36365D63F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2F378FC4-1A70-764C-AF68-2DDA1312C96E}"/>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805FA659-3132-2731-C429-93CFDF0CF6F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6EE8018-57B0-B3A4-C237-EB2D1E349652}"/>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A0E6277-63BF-0777-765D-DB9A3E5021BA}"/>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36128EC-02F9-ECB0-35D4-D63AA7C40B76}"/>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DFA0BD2-F296-D7C4-E9D0-4DCC54CBB44B}"/>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E5B43C4-A765-18E7-BCCD-402A8E356E2C}"/>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F0430A0-E334-999D-D9F1-F66FD7ADB9D5}"/>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AC9FB0E-4BD9-198C-E7F9-8AE195D8FB50}"/>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54514E5-38BC-AAD5-BFB8-146D75B8F354}"/>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1CDC7F4-D429-832A-BEE4-A674C1325784}"/>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ED3F7752-8890-F528-1E6B-A21D6EDF8BB9}"/>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2AE67095-806B-5C5B-F209-8B490763A198}"/>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9E6231C-4CA3-D235-0884-0433E8F82E6B}"/>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E7D27A85-1201-C241-6326-99BB01AAF329}"/>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035D9747-A52A-FC23-1B3D-4C8C0181BE57}"/>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DA72FEB9-3F74-6E52-FF20-B1BED22C68D7}"/>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E6306A0D-F242-03B9-E170-F64628E77DDA}"/>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2796A347-6921-96C4-7C05-0BA674D97994}"/>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93589C12-DCB0-FE45-6491-95F5CA728151}"/>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9CE95DA2-CB5A-B7FE-49D9-9CB79F2CBB8B}"/>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5491FDE6-97D8-C69F-800B-16BECA9AAB81}"/>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643E08B5-CA93-23E3-9627-0446C0491A5D}"/>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7A8366C7-4856-7DF1-D47F-D1ADE5EB3583}"/>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FB56C73B-6EA7-3F47-9963-6EA12D842808}"/>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1BAA826B-71CE-BDD6-B1CE-E7F1F8193BCB}"/>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8C598C30-9E83-32D8-0075-11C81DC05C2B}"/>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6351F52E-640F-24AE-A541-D774989FA17B}"/>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F13BD41-9E69-28B6-EA4D-C45F475AAAE2}"/>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3CA259A-7A30-4B01-8DE0-25AD7EC52EBD}"/>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AC879CC8-E756-C3E2-20AD-0926D2E8612D}"/>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2E8B588F-4596-0550-DAFA-56B32E94D026}"/>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CBCAE88D-65E0-977B-5D81-BF70268BA791}"/>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B4381518-2350-AE2D-84C4-FE379C7B5047}"/>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F093AB92-C58B-6314-91D0-0C6F6C239F6B}"/>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A3C1CCF1-815A-2BB2-81F1-1D6EA11213C5}"/>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3003F775-CAAC-CD0A-6DA5-80FF3E4D5A93}"/>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3D1F025A-A6B0-8B9B-8FEE-CD0AD644EA61}"/>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B59FAEC1-688E-B443-FEA3-9139D357FB40}"/>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7CD53B1B-232B-50E2-84E0-29BDDFB0600C}"/>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A6EC5016-BB62-08BC-AB09-A810BEC74440}"/>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5E812D59-EE58-E495-ED5F-726CAC4E4C3C}"/>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BD0834C6-1306-D0A4-7317-E1340D95562E}"/>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799AC065-E07B-7832-03EE-887ECB35F9A8}"/>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E1769C43-920F-EF18-2E08-4DD19864BEC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7803E6D8-B280-E540-D819-E5AC361128B1}"/>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17E7498D-3777-3278-A81A-A17754D992F7}"/>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EE305D2A-FEBC-EB72-0B63-7D09CB334002}"/>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9EFA7CA7-8184-E251-35FC-96535CDF1342}"/>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5A67F27E-CA87-F16A-A0E8-E853BA2BA714}"/>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DC3349EF-7D13-4D03-E5B8-AF261296F305}"/>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EDE27242-F388-E764-F7B8-4D59E4023C5B}"/>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813AE1C0-B2B6-BE4B-9A2B-E9A13C9C3758}"/>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07444E63-C734-BE27-5BFD-159AEC654E63}"/>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CEDBEB05-C1C5-8492-95D2-ED21F09F5A2C}"/>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50D00B85-C871-36C1-67B8-BAC4C62A5AAE}"/>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85BE8B7B-371C-171E-BF27-F649BB8EDF6E}"/>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EDAEA49B-5745-2077-3B17-6C2D6D315316}"/>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05F63E32-3D33-6A99-D071-C58720621117}"/>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75EE6590-9C96-C850-769D-F0E54017E3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28B7978D-02B1-D48C-0C4F-AA22568CBED1}"/>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4B2D1F8-943A-1DAF-3C08-562AD2760D88}"/>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D9D2E2C1-9554-E463-9AD5-8E12F6B1DE81}"/>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E3837C3C-B025-C6C7-BA42-3C70C81BCF14}"/>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Exercises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FE5CA39B-FDD5-E445-BD61-CBFD5CAE8895}"/>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84AEF288-0A73-B004-5B3E-621FB13AFF36}"/>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F4918C3F-9DF6-BE37-B2B7-2CA36A7AC33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F2F99612-21D4-F1DB-6205-8A7160710A81}"/>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D4F9A164-92B8-83D7-0318-EB0265AEB55F}"/>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32E44980-513B-7410-343B-96D5FE0854A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2864DD29-2C15-37BA-C1F5-92554C8B90F1}"/>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5E0C1FE2-66ED-CA04-1200-86F21EE3F8AE}"/>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5E8FED66-5308-9A6A-ECF9-B72C24D6D32D}"/>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3CBDAEF4-6A92-A6D0-F0FA-50C901B42C03}"/>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9B6EC575-90F0-B676-6B5F-0DBF745095CB}"/>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DDD375CE-208A-E25E-9116-D074A6B94286}"/>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FC7458FF-E6E9-2401-BEA3-42DAFC5B1564}"/>
              </a:ext>
            </a:extLst>
          </p:cNvPr>
          <p:cNvSpPr txBox="1"/>
          <p:nvPr/>
        </p:nvSpPr>
        <p:spPr>
          <a:xfrm>
            <a:off x="490704" y="1199503"/>
            <a:ext cx="6093724" cy="3416320"/>
          </a:xfrm>
          <a:prstGeom prst="rect">
            <a:avLst/>
          </a:prstGeom>
          <a:noFill/>
        </p:spPr>
        <p:txBody>
          <a:bodyPr wrap="square">
            <a:spAutoFit/>
          </a:bodyPr>
          <a:lstStyle/>
          <a:p>
            <a:pPr algn="just"/>
            <a:r>
              <a:rPr lang="en-GB" sz="3600" dirty="0">
                <a:solidFill>
                  <a:srgbClr val="002060"/>
                </a:solidFill>
                <a:effectLst/>
                <a:latin typeface="+mj-lt"/>
                <a:ea typeface="Aptos" panose="020B0004020202020204" pitchFamily="34" charset="0"/>
              </a:rPr>
              <a:t>The argument presented by the attorney, due to its lack of logical sequencing and the unnecessary interjection of tangential points, failed to convince the court. </a:t>
            </a:r>
            <a:endParaRPr lang="en-GB" sz="3600" dirty="0">
              <a:solidFill>
                <a:srgbClr val="002060"/>
              </a:solidFill>
              <a:latin typeface="+mj-lt"/>
            </a:endParaRPr>
          </a:p>
        </p:txBody>
      </p:sp>
      <p:sp>
        <p:nvSpPr>
          <p:cNvPr id="60" name="TextBox 59">
            <a:extLst>
              <a:ext uri="{FF2B5EF4-FFF2-40B4-BE49-F238E27FC236}">
                <a16:creationId xmlns:a16="http://schemas.microsoft.com/office/drawing/2014/main" id="{6201F619-46AC-1C7F-6AF5-CEA0BB97641A}"/>
              </a:ext>
            </a:extLst>
          </p:cNvPr>
          <p:cNvSpPr txBox="1"/>
          <p:nvPr/>
        </p:nvSpPr>
        <p:spPr>
          <a:xfrm>
            <a:off x="7498586" y="1452765"/>
            <a:ext cx="4294353" cy="1200329"/>
          </a:xfrm>
          <a:prstGeom prst="rect">
            <a:avLst/>
          </a:prstGeom>
          <a:noFill/>
        </p:spPr>
        <p:txBody>
          <a:bodyPr wrap="square">
            <a:spAutoFit/>
          </a:bodyPr>
          <a:lstStyle/>
          <a:p>
            <a:r>
              <a:rPr lang="en-GB" sz="1800" b="1" dirty="0">
                <a:solidFill>
                  <a:srgbClr val="002060"/>
                </a:solidFill>
                <a:effectLst/>
                <a:latin typeface="+mj-lt"/>
                <a:ea typeface="Aptos" panose="020B0004020202020204" pitchFamily="34" charset="0"/>
              </a:rPr>
              <a:t>Contact me – John James McVeigh – for the free model answer: </a:t>
            </a:r>
          </a:p>
          <a:p>
            <a:endParaRPr lang="en-GB" dirty="0">
              <a:solidFill>
                <a:srgbClr val="002060"/>
              </a:solidFill>
              <a:latin typeface="+mj-lt"/>
              <a:ea typeface="Aptos" panose="020B0004020202020204" pitchFamily="34" charset="0"/>
            </a:endParaRPr>
          </a:p>
          <a:p>
            <a:r>
              <a:rPr lang="en-GB" sz="1800" dirty="0">
                <a:solidFill>
                  <a:srgbClr val="002060"/>
                </a:solidFill>
                <a:effectLst/>
                <a:latin typeface="+mj-lt"/>
                <a:ea typeface="Aptos" panose="020B0004020202020204" pitchFamily="34" charset="0"/>
                <a:hlinkClick r:id="rId6"/>
              </a:rPr>
              <a:t>james@36rules.com</a:t>
            </a:r>
            <a:r>
              <a:rPr lang="en-GB" sz="1800" dirty="0">
                <a:solidFill>
                  <a:srgbClr val="002060"/>
                </a:solidFill>
                <a:effectLst/>
                <a:latin typeface="+mj-lt"/>
                <a:ea typeface="Aptos" panose="020B0004020202020204" pitchFamily="34" charset="0"/>
              </a:rPr>
              <a:t>  </a:t>
            </a:r>
            <a:endParaRPr lang="en-GB" dirty="0"/>
          </a:p>
        </p:txBody>
      </p:sp>
    </p:spTree>
    <p:extLst>
      <p:ext uri="{BB962C8B-B14F-4D97-AF65-F5344CB8AC3E}">
        <p14:creationId xmlns:p14="http://schemas.microsoft.com/office/powerpoint/2010/main" val="36828398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AACF08-5BCF-00AF-DD35-2ADC3B2334B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060EB75-BE87-013F-EF3B-18878E8E3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93470B-02FB-4973-8CAA-028BF31408D7}"/>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D91682-E0C2-877F-7C0F-CA5AD4AE6F7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4F10B63-4E2C-2710-1E18-6B61ED286413}"/>
              </a:ext>
            </a:extLst>
          </p:cNvPr>
          <p:cNvSpPr/>
          <p:nvPr/>
        </p:nvSpPr>
        <p:spPr>
          <a:xfrm>
            <a:off x="1038879" y="1377536"/>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C4C255C-F340-F6A4-DB7B-9844A325F740}"/>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3A60C2-1FC3-AA29-3410-3B5ECF6DA25B}"/>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B5CB4C-07D5-46F0-1EF6-C4B7FE3D4A7E}"/>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2881A0C-38C6-C7D8-2B5D-D6B095077F78}"/>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0DFC21D-1435-AE56-3B18-B4B9A8C64AB7}"/>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C3CD80-5121-F96B-FDF9-2E440926CD13}"/>
              </a:ext>
            </a:extLst>
          </p:cNvPr>
          <p:cNvSpPr/>
          <p:nvPr/>
        </p:nvSpPr>
        <p:spPr>
          <a:xfrm>
            <a:off x="1399354" y="181549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A754FE4-A40A-6AF1-28FB-62F71F6128FD}"/>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CFE5FDC-72AA-6A27-749F-F03A13A8E8BA}"/>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53D7CE7-F47C-45A4-66E0-2CAF10C75816}"/>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DF6ACC3-D02B-CD48-961D-B2B972A2FC77}"/>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02BE741-8723-FEBE-63FD-2BE5A7474CC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D0F20E-89A1-130D-9145-736557D0320B}"/>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7E2EB94-ABA7-924D-B038-72D4599D7861}"/>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17D2965-5967-3680-2F22-13B76431B931}"/>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F19CCA9-5869-C92C-A261-95E6C78A0CB0}"/>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321F8E5-C3D2-35A9-9D2F-2A4476C2C1F3}"/>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3D293DF-E614-95A4-0FD5-3EF56F67A4F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7F5CDEC-3D36-CF9E-1ECD-FA27A7335A4A}"/>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53F3783-A92B-C622-FEDA-77CA2ED5428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704D93A-6D94-8EA7-B271-B7ED8F34695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A8DF772-408D-A568-6A8B-91C9703D6071}"/>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294CAA5-C0B8-ADF5-F9AD-96C47ACC3D9E}"/>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56A356D-0018-E29E-9672-48B966CB241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88A9F9F-69EF-9010-C0EC-14637AB50893}"/>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01C3D4B-A558-8379-A535-55992598B88E}"/>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AEFF15C-11D5-618C-535F-AD0C6E23277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BD19F98-D219-C7D0-6FCB-7F0E86B436CB}"/>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599A25-A71A-53FB-9873-C75B99BF7D2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FB959D9-0860-67B0-22BB-DC56E275628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0A5775E-7363-EFEC-9AA8-6A0CD248F3F9}"/>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CA38CF9-5CB4-96F3-4095-9216BCA2090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5D2CC7A-4A98-7F46-EE5B-C5316FEAA7FE}"/>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992E3DC-B9E4-3CAE-48B9-C1DF51E10FCE}"/>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91EC59E9-D34C-D19B-2FBB-9F7B5ECE02F2}"/>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DB3F368-745D-4518-EBCD-6D45C3354EB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B23A1F-B995-3448-5537-1E46AA92265D}"/>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D084333-C247-14BF-B258-4193A79700CF}"/>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CA145E3-7A07-B630-6197-79FD0F87254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DDAD3BD-1A20-DF35-75FE-2067147EBDA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14B24CF-59A0-8EFC-5275-A9108DCAA85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B44F8E5-531C-9EC2-ABA2-11ABA3B9D51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2543C33-708A-27CA-6BF7-1A1850EC9A6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84D4051-D0A8-782E-4170-4E9CB3CCCE71}"/>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C5C8D1E-5DE2-A7DC-D1C6-15830E9A3ACC}"/>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240EB14-6994-A55A-56A0-CF9F0EACF78D}"/>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57D011F-8659-4282-3E35-84739F40E584}"/>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E0E8153-3443-40BC-4851-F7AA787AC40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5AEEF21-CF28-412E-15E0-6CF3A1DE5B3A}"/>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48BF600-7C48-C6C8-3A24-DBBC14064DBA}"/>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51C907D-8C69-3A0E-AD83-AB1D281F3CF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092A526-41FA-6B12-EE49-8D053F45091B}"/>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C1BD46A-0BFD-40A4-B7EF-D1062E8EBE6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DA27CB8-F5EB-3A26-5DB5-516B5CA0C88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7DF873E-B785-7053-6DB3-D6AB102C4A7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147ACE1-4442-7B20-9DF2-7FF1BE104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913761AD-512F-7B20-6372-B5C3D234458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203DB83-72BE-F757-92B0-D3FF7F9E288D}"/>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17. The Articles Rules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61802A4-D10A-F812-A874-D68B7D00B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80" y="1377537"/>
            <a:ext cx="5336965" cy="3785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7" name="Rectangle 66">
            <a:extLst>
              <a:ext uri="{FF2B5EF4-FFF2-40B4-BE49-F238E27FC236}">
                <a16:creationId xmlns:a16="http://schemas.microsoft.com/office/drawing/2014/main" id="{678A9406-7ADB-0954-BEB1-D8CD8BF9F058}"/>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B193F99-A5F5-9851-4B73-7EBFB3D13D6E}"/>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B1E000C-C0DD-72D7-FD02-392ACEC7E5A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632A5C7-6756-43FE-75CF-B1BEA237457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09FAC1-903A-8165-F708-132A3E7EEBD7}"/>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D58716E-A6A3-6F48-B36D-4EDFDEAEBC0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1C6CBE7-0642-9CB2-AA9D-BE29D44137CC}"/>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13A5365-56F4-2015-D865-9BED49AA78A0}"/>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9D98DAF-63C7-0421-A933-7C3EF5CF4AD1}"/>
              </a:ext>
            </a:extLst>
          </p:cNvPr>
          <p:cNvSpPr/>
          <p:nvPr/>
        </p:nvSpPr>
        <p:spPr>
          <a:xfrm>
            <a:off x="1257355" y="1623027"/>
            <a:ext cx="4935943" cy="33919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a:extLst>
              <a:ext uri="{FF2B5EF4-FFF2-40B4-BE49-F238E27FC236}">
                <a16:creationId xmlns:a16="http://schemas.microsoft.com/office/drawing/2014/main" id="{8A0F3CD2-FC74-D11F-607E-862E182F5CD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5408" y="1310993"/>
            <a:ext cx="5347272" cy="3797148"/>
          </a:xfrm>
          <a:prstGeom prst="rect">
            <a:avLst/>
          </a:prstGeom>
          <a:noFill/>
          <a:ln>
            <a:noFill/>
          </a:ln>
        </p:spPr>
      </p:pic>
      <p:sp>
        <p:nvSpPr>
          <p:cNvPr id="70" name="Rectangle 69">
            <a:extLst>
              <a:ext uri="{FF2B5EF4-FFF2-40B4-BE49-F238E27FC236}">
                <a16:creationId xmlns:a16="http://schemas.microsoft.com/office/drawing/2014/main" id="{08F68849-1A8B-6C08-F79C-2355A133DDA1}"/>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A62DA658-597E-CBAA-3DA0-31D1CA81D95A}"/>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174A8479-483E-956E-16D1-AFC364D99C81}"/>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85" name="Rectangle 84">
            <a:extLst>
              <a:ext uri="{FF2B5EF4-FFF2-40B4-BE49-F238E27FC236}">
                <a16:creationId xmlns:a16="http://schemas.microsoft.com/office/drawing/2014/main" id="{DB31F5A7-10A4-6B18-F02A-FC30BEBC8CE2}"/>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AF845732-9905-7C46-3C52-C697FCBCB1F3}"/>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83BEF42A-9D09-598C-5ED1-F02447034D0A}"/>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17/36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00E77462-FF65-38EA-5999-E3994C1B3891}"/>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460118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097ED-9465-7F69-E085-90C59B021149}"/>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94BEFA76-ECDA-78C0-08F9-4331E8A1F9AF}"/>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0C31377C-42FF-105F-09AA-4432868B11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5F305C51-3963-C6E5-1020-E9EAAF97CA38}"/>
              </a:ext>
            </a:extLst>
          </p:cNvPr>
          <p:cNvSpPr/>
          <p:nvPr/>
        </p:nvSpPr>
        <p:spPr>
          <a:xfrm>
            <a:off x="1609725" y="1047750"/>
            <a:ext cx="5772150" cy="1399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D658BF0D-7C41-ED7A-7B39-827F2FC6C077}"/>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31D318A5-72FF-2DE2-360F-3D77DED7E140}"/>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71C0C689-1A69-2E48-1037-7F9DC528E071}"/>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0E9479D5-8626-67F5-C60F-EC7A7EFC04BF}"/>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75A5B009-F1D3-F40D-A401-7BDAD700B6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1709BDF6-D188-AE15-7FFD-835570ECC914}"/>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72ABA6EA-265A-BD8C-43F0-2C0F7D156AA6}"/>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17. The Articles Rules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93E15D83-0F7A-E0C5-B2EB-528803E79BD6}"/>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29B30180-9CCA-6140-FBEB-37C92E95631E}"/>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15AF6F16-9BCC-6FF6-CBF2-34EA56C20B41}"/>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17/36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73B05863-E51B-6C36-4D65-DC2DFEE0AC08}"/>
              </a:ext>
            </a:extLst>
          </p:cNvPr>
          <p:cNvSpPr txBox="1"/>
          <p:nvPr/>
        </p:nvSpPr>
        <p:spPr>
          <a:xfrm>
            <a:off x="563276" y="1200382"/>
            <a:ext cx="6554975" cy="4524315"/>
          </a:xfrm>
          <a:prstGeom prst="rect">
            <a:avLst/>
          </a:prstGeom>
          <a:noFill/>
        </p:spPr>
        <p:txBody>
          <a:bodyPr wrap="square">
            <a:spAutoFit/>
          </a:bodyPr>
          <a:lstStyle/>
          <a:p>
            <a:pPr algn="just"/>
            <a:r>
              <a:rPr lang="en-GB" sz="2400" dirty="0">
                <a:solidFill>
                  <a:srgbClr val="002060"/>
                </a:solidFill>
                <a:latin typeface="+mj-lt"/>
              </a:rPr>
              <a:t>The misuse of articles (“a,” “an,” and “the”) can create unnecessary ambiguity, particularly in contracts and statutes where precision is paramount. Indefinite articles (“a” or “an”) should be used when referring to a nonspecific entity, whereas definite articles (“the”) must be used when the noun refers to a specific, identifiable subject. Misplacing an article can change meaning entirely—for instance, “a contract” refers to any contract, while “the contract” refers to a specific, pre-identified agreement, which can lead to misinterpretation and legal disputes.</a:t>
            </a:r>
          </a:p>
        </p:txBody>
      </p:sp>
    </p:spTree>
    <p:extLst>
      <p:ext uri="{BB962C8B-B14F-4D97-AF65-F5344CB8AC3E}">
        <p14:creationId xmlns:p14="http://schemas.microsoft.com/office/powerpoint/2010/main" val="7171975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6B380-699E-D659-1352-E8A19D36E59D}"/>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66938305-0B42-DA27-A9B2-C1DA60FCCD72}"/>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AD1E8D0C-A040-56D3-1848-146E6F1888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C5459D8-A878-1925-DE98-94077D0FC504}"/>
              </a:ext>
            </a:extLst>
          </p:cNvPr>
          <p:cNvSpPr/>
          <p:nvPr/>
        </p:nvSpPr>
        <p:spPr>
          <a:xfrm>
            <a:off x="1609725" y="1047750"/>
            <a:ext cx="5772150" cy="1399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17C7B2-6B11-E11C-55A2-CBD584823F52}"/>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09848FBE-5B09-1A8A-83FB-D6FC0ED5F4B2}"/>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39B5FB97-3504-7574-4351-687424C4AE32}"/>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5120069B-EAB3-DD19-CFB1-258B275AF5AD}"/>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22306908-C779-6706-85D0-2E87E51D13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3C3CEBAE-80F9-AE8D-D9B1-BE2A6460157E}"/>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C1DDA9A8-2E03-83C3-AF6F-7C9BFF3D9FC6}"/>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17. The Articles Rules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EBE3B527-FB54-4217-B7B2-6EEC33465085}"/>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7D0F400F-1017-8F29-D466-6FE85193B942}"/>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5CF8CB40-E72D-4C4E-C5E6-1ED11C968896}"/>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17/36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EA6082F0-1722-71F8-5684-DE7EA7BEC47E}"/>
              </a:ext>
            </a:extLst>
          </p:cNvPr>
          <p:cNvSpPr txBox="1"/>
          <p:nvPr/>
        </p:nvSpPr>
        <p:spPr>
          <a:xfrm>
            <a:off x="563277" y="1200382"/>
            <a:ext cx="6098344" cy="2677656"/>
          </a:xfrm>
          <a:prstGeom prst="rect">
            <a:avLst/>
          </a:prstGeom>
          <a:noFill/>
        </p:spPr>
        <p:txBody>
          <a:bodyPr wrap="square">
            <a:spAutoFit/>
          </a:bodyPr>
          <a:lstStyle/>
          <a:p>
            <a:r>
              <a:rPr lang="en-GB" sz="2400" b="1" dirty="0">
                <a:solidFill>
                  <a:srgbClr val="002060"/>
                </a:solidFill>
                <a:latin typeface="+mj-lt"/>
              </a:rPr>
              <a:t>Mistake:</a:t>
            </a:r>
            <a:br>
              <a:rPr lang="en-GB" sz="2400" dirty="0">
                <a:solidFill>
                  <a:srgbClr val="002060"/>
                </a:solidFill>
                <a:latin typeface="+mj-lt"/>
              </a:rPr>
            </a:br>
            <a:r>
              <a:rPr lang="en-GB" sz="2400" dirty="0">
                <a:solidFill>
                  <a:srgbClr val="002060"/>
                </a:solidFill>
                <a:latin typeface="+mj-lt"/>
              </a:rPr>
              <a:t>The witness provided an testimony that was crucial to the prosecution’s case.</a:t>
            </a:r>
          </a:p>
          <a:p>
            <a:endParaRPr lang="en-GB" sz="2400" dirty="0">
              <a:solidFill>
                <a:srgbClr val="002060"/>
              </a:solidFill>
              <a:latin typeface="+mj-lt"/>
            </a:endParaRPr>
          </a:p>
          <a:p>
            <a:r>
              <a:rPr lang="en-GB" sz="2400" b="1" dirty="0">
                <a:solidFill>
                  <a:srgbClr val="002060"/>
                </a:solidFill>
                <a:latin typeface="+mj-lt"/>
              </a:rPr>
              <a:t>Correction:</a:t>
            </a:r>
            <a:br>
              <a:rPr lang="en-GB" sz="2400" dirty="0">
                <a:solidFill>
                  <a:srgbClr val="002060"/>
                </a:solidFill>
                <a:latin typeface="+mj-lt"/>
              </a:rPr>
            </a:br>
            <a:r>
              <a:rPr lang="en-GB" sz="2400" dirty="0">
                <a:solidFill>
                  <a:srgbClr val="002060"/>
                </a:solidFill>
                <a:latin typeface="+mj-lt"/>
              </a:rPr>
              <a:t>The witness provided testimony that was crucial to the prosecution’s case.</a:t>
            </a:r>
          </a:p>
        </p:txBody>
      </p:sp>
    </p:spTree>
    <p:extLst>
      <p:ext uri="{BB962C8B-B14F-4D97-AF65-F5344CB8AC3E}">
        <p14:creationId xmlns:p14="http://schemas.microsoft.com/office/powerpoint/2010/main" val="3247879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AACF08-5BCF-00AF-DD35-2ADC3B2334B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060EB75-BE87-013F-EF3B-18878E8E3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93470B-02FB-4973-8CAA-028BF31408D7}"/>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D91682-E0C2-877F-7C0F-CA5AD4AE6F7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4F10B63-4E2C-2710-1E18-6B61ED286413}"/>
              </a:ext>
            </a:extLst>
          </p:cNvPr>
          <p:cNvSpPr/>
          <p:nvPr/>
        </p:nvSpPr>
        <p:spPr>
          <a:xfrm>
            <a:off x="1038879" y="1377536"/>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C4C255C-F340-F6A4-DB7B-9844A325F740}"/>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3A60C2-1FC3-AA29-3410-3B5ECF6DA25B}"/>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B5CB4C-07D5-46F0-1EF6-C4B7FE3D4A7E}"/>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2881A0C-38C6-C7D8-2B5D-D6B095077F78}"/>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0DFC21D-1435-AE56-3B18-B4B9A8C64AB7}"/>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C3CD80-5121-F96B-FDF9-2E440926CD13}"/>
              </a:ext>
            </a:extLst>
          </p:cNvPr>
          <p:cNvSpPr/>
          <p:nvPr/>
        </p:nvSpPr>
        <p:spPr>
          <a:xfrm>
            <a:off x="1399354" y="181549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A754FE4-A40A-6AF1-28FB-62F71F6128FD}"/>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CFE5FDC-72AA-6A27-749F-F03A13A8E8BA}"/>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53D7CE7-F47C-45A4-66E0-2CAF10C75816}"/>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DF6ACC3-D02B-CD48-961D-B2B972A2FC77}"/>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02BE741-8723-FEBE-63FD-2BE5A7474CC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D0F20E-89A1-130D-9145-736557D0320B}"/>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7E2EB94-ABA7-924D-B038-72D4599D7861}"/>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17D2965-5967-3680-2F22-13B76431B931}"/>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F19CCA9-5869-C92C-A261-95E6C78A0CB0}"/>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321F8E5-C3D2-35A9-9D2F-2A4476C2C1F3}"/>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3D293DF-E614-95A4-0FD5-3EF56F67A4F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7F5CDEC-3D36-CF9E-1ECD-FA27A7335A4A}"/>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53F3783-A92B-C622-FEDA-77CA2ED5428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704D93A-6D94-8EA7-B271-B7ED8F34695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A8DF772-408D-A568-6A8B-91C9703D6071}"/>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294CAA5-C0B8-ADF5-F9AD-96C47ACC3D9E}"/>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56A356D-0018-E29E-9672-48B966CB241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88A9F9F-69EF-9010-C0EC-14637AB50893}"/>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01C3D4B-A558-8379-A535-55992598B88E}"/>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AEFF15C-11D5-618C-535F-AD0C6E23277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BD19F98-D219-C7D0-6FCB-7F0E86B436CB}"/>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599A25-A71A-53FB-9873-C75B99BF7D2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FB959D9-0860-67B0-22BB-DC56E275628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0A5775E-7363-EFEC-9AA8-6A0CD248F3F9}"/>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CA38CF9-5CB4-96F3-4095-9216BCA2090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5D2CC7A-4A98-7F46-EE5B-C5316FEAA7FE}"/>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992E3DC-B9E4-3CAE-48B9-C1DF51E10FCE}"/>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91EC59E9-D34C-D19B-2FBB-9F7B5ECE02F2}"/>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DB3F368-745D-4518-EBCD-6D45C3354EB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B23A1F-B995-3448-5537-1E46AA92265D}"/>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D084333-C247-14BF-B258-4193A79700CF}"/>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CA145E3-7A07-B630-6197-79FD0F87254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DDAD3BD-1A20-DF35-75FE-2067147EBDA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14B24CF-59A0-8EFC-5275-A9108DCAA85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B44F8E5-531C-9EC2-ABA2-11ABA3B9D51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2543C33-708A-27CA-6BF7-1A1850EC9A6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84D4051-D0A8-782E-4170-4E9CB3CCCE71}"/>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C5C8D1E-5DE2-A7DC-D1C6-15830E9A3ACC}"/>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240EB14-6994-A55A-56A0-CF9F0EACF78D}"/>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57D011F-8659-4282-3E35-84739F40E584}"/>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E0E8153-3443-40BC-4851-F7AA787AC40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5AEEF21-CF28-412E-15E0-6CF3A1DE5B3A}"/>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48BF600-7C48-C6C8-3A24-DBBC14064DBA}"/>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51C907D-8C69-3A0E-AD83-AB1D281F3CF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092A526-41FA-6B12-EE49-8D053F45091B}"/>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C1BD46A-0BFD-40A4-B7EF-D1062E8EBE6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DA27CB8-F5EB-3A26-5DB5-516B5CA0C88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7DF873E-B785-7053-6DB3-D6AB102C4A7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147ACE1-4442-7B20-9DF2-7FF1BE104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913761AD-512F-7B20-6372-B5C3D234458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203DB83-72BE-F757-92B0-D3FF7F9E288D}"/>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 The 1-Ruble Rule </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61802A4-D10A-F812-A874-D68B7D00B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80" y="1377537"/>
            <a:ext cx="5336965" cy="3785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7" name="Rectangle 66">
            <a:extLst>
              <a:ext uri="{FF2B5EF4-FFF2-40B4-BE49-F238E27FC236}">
                <a16:creationId xmlns:a16="http://schemas.microsoft.com/office/drawing/2014/main" id="{678A9406-7ADB-0954-BEB1-D8CD8BF9F058}"/>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B193F99-A5F5-9851-4B73-7EBFB3D13D6E}"/>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B1E000C-C0DD-72D7-FD02-392ACEC7E5A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632A5C7-6756-43FE-75CF-B1BEA237457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09FAC1-903A-8165-F708-132A3E7EEBD7}"/>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D58716E-A6A3-6F48-B36D-4EDFDEAEBC0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1C6CBE7-0642-9CB2-AA9D-BE29D44137CC}"/>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13A5365-56F4-2015-D865-9BED49AA78A0}"/>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9D98DAF-63C7-0421-A933-7C3EF5CF4AD1}"/>
              </a:ext>
            </a:extLst>
          </p:cNvPr>
          <p:cNvSpPr/>
          <p:nvPr/>
        </p:nvSpPr>
        <p:spPr>
          <a:xfrm>
            <a:off x="1257355" y="1623027"/>
            <a:ext cx="4935943" cy="33919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a:extLst>
              <a:ext uri="{FF2B5EF4-FFF2-40B4-BE49-F238E27FC236}">
                <a16:creationId xmlns:a16="http://schemas.microsoft.com/office/drawing/2014/main" id="{4A3B4E20-6D23-A396-11F3-187844E067A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4570" y="1310993"/>
            <a:ext cx="5350285" cy="3799288"/>
          </a:xfrm>
          <a:prstGeom prst="rect">
            <a:avLst/>
          </a:prstGeom>
          <a:noFill/>
          <a:ln>
            <a:noFill/>
          </a:ln>
        </p:spPr>
      </p:pic>
      <p:sp>
        <p:nvSpPr>
          <p:cNvPr id="70" name="Rectangle 69">
            <a:extLst>
              <a:ext uri="{FF2B5EF4-FFF2-40B4-BE49-F238E27FC236}">
                <a16:creationId xmlns:a16="http://schemas.microsoft.com/office/drawing/2014/main" id="{E41A69B4-4C5D-D757-C501-2AC513E70362}"/>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E4962E66-674B-9F75-99F7-AF59EA07E47F}"/>
              </a:ext>
            </a:extLst>
          </p:cNvPr>
          <p:cNvSpPr/>
          <p:nvPr/>
        </p:nvSpPr>
        <p:spPr>
          <a:xfrm>
            <a:off x="1184896" y="15485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D52C5A24-706B-7DAC-A25E-052EC901FC8D}"/>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1FA0DC7C-D365-8CAC-5E6E-0E9AF9911D44}"/>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88" name="Rectangle 87">
            <a:extLst>
              <a:ext uri="{FF2B5EF4-FFF2-40B4-BE49-F238E27FC236}">
                <a16:creationId xmlns:a16="http://schemas.microsoft.com/office/drawing/2014/main" id="{3C792615-0061-6AA5-2B81-1757A8E72CB5}"/>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9" name="Picture 88">
            <a:extLst>
              <a:ext uri="{FF2B5EF4-FFF2-40B4-BE49-F238E27FC236}">
                <a16:creationId xmlns:a16="http://schemas.microsoft.com/office/drawing/2014/main" id="{1521D5FF-DCAD-04BF-558C-D39D50B21231}"/>
              </a:ext>
            </a:extLst>
          </p:cNvPr>
          <p:cNvPicPr>
            <a:picLocks noChangeAspect="1"/>
          </p:cNvPicPr>
          <p:nvPr/>
        </p:nvPicPr>
        <p:blipFill>
          <a:blip r:embed="rId4"/>
          <a:stretch>
            <a:fillRect/>
          </a:stretch>
        </p:blipFill>
        <p:spPr>
          <a:xfrm>
            <a:off x="4031226" y="1"/>
            <a:ext cx="1884603" cy="1028008"/>
          </a:xfrm>
          <a:prstGeom prst="rect">
            <a:avLst/>
          </a:prstGeom>
        </p:spPr>
      </p:pic>
      <p:sp>
        <p:nvSpPr>
          <p:cNvPr id="90" name="TextBox 89">
            <a:extLst>
              <a:ext uri="{FF2B5EF4-FFF2-40B4-BE49-F238E27FC236}">
                <a16:creationId xmlns:a16="http://schemas.microsoft.com/office/drawing/2014/main" id="{07A861B4-F3E0-BD98-5361-17FA2C5B49C7}"/>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02/36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370E429D-88D0-774A-097A-E3A79566DD71}"/>
              </a:ext>
            </a:extLst>
          </p:cNvPr>
          <p:cNvSpPr/>
          <p:nvPr/>
        </p:nvSpPr>
        <p:spPr>
          <a:xfrm>
            <a:off x="1072248" y="4722873"/>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08020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52CA7-14F6-4ECD-7F17-397C65AC66FB}"/>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48F6CBC4-9207-1C32-3E86-4F5C1EF49A17}"/>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F1C453C2-E142-6137-3990-CC1917CAEE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ABED9897-91BF-E89A-C69E-8C19FFC21A36}"/>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64CECF2B-B1A2-63C2-174D-F9C20FE6E65C}"/>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589EBBC-B087-A4B3-6980-56686CFBE42C}"/>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D5BE6D2-0105-B843-6AE7-FF237CAB74B3}"/>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7EED23A-4EB0-DE69-F735-E35AC85BC220}"/>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FEBA2B1-D9AE-D5BD-865E-61C2B6C64519}"/>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52F7BA74-85AF-3771-132E-060597AED490}"/>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679C814-A1F8-5973-8C0F-31AC16CAC157}"/>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61A6AC2-D48C-A97A-297C-40BC0766CD48}"/>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53D7D482-76EC-F72D-9C68-1C97D3C4E96E}"/>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FA5BE8D-FE0C-6F03-816A-1C2B85F0D8C7}"/>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A9E54578-E2F7-306E-EBFE-2A12253F73CE}"/>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D72A1BE-EDA1-BB9E-E712-5D21801C0641}"/>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35E39C2-0870-A494-1B81-D2AB50AA5B35}"/>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F3348E7E-6C5E-8167-B181-BEC837BFCD01}"/>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CDAD37-A2D2-B1AE-7D4E-9ADD4FE047F8}"/>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B9BA611D-B471-0347-524F-B4756A840928}"/>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4339301F-24B5-C506-A8D7-AEF28D8540B3}"/>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07FE3C33-EE67-DCC8-1D85-9D0E2A4E6ACC}"/>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E4AFFA-430B-A731-BF09-135E6E2951D3}"/>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CF994526-9A5C-4C53-93D2-FC038687FC25}"/>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DAA0DC8C-F8CC-7E8D-84B5-BF304FB325CC}"/>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9DB136CE-1BE9-E369-961C-9D03D82F08C7}"/>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6855D7B5-1EF0-EECC-A93C-5EFCD0616BDA}"/>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30C5C4D6-819A-72A6-C5F9-BF024ABAB15B}"/>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0E0410F5-4F90-7B83-6290-DC1C83268B04}"/>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3C134DD8-6E87-1673-68BC-BB45BE06DBC8}"/>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D3ABD325-CEEA-6F56-9F95-A54E87B40A5C}"/>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6F4B5A93-2F8B-6F18-E4D0-A66B97087B33}"/>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922471B8-F276-7D09-158F-F3B1C2BB2B02}"/>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B0A3EEE4-CBE7-7787-F236-EF73FF79B453}"/>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DA40FE18-EA16-82E3-89C1-E15D0BF2A1D5}"/>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5309D52B-071E-065D-E32D-1203B29CABF3}"/>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AF6DBAB6-AF41-2142-1D45-F216F78043B2}"/>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ED4EAB11-7AAE-A5B0-D73F-210FD722F77F}"/>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4F83D7B8-C1A8-0401-41BD-FA283B22D257}"/>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69B2FA53-BD25-EB70-58F6-C0BCF19FE104}"/>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8E9D5146-F7D1-B5DC-8DC7-3E43104DACAD}"/>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DC286CD-618A-3DE7-64EF-F03A8542B23B}"/>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4A26702D-1464-45B8-0002-AE81BB7BBE99}"/>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A4730357-AF2D-E3E3-C839-B15B39E13511}"/>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41C8B2E0-8199-40FA-1481-7F15F2A300D0}"/>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C258EF3-0CB0-842E-9BEC-D52D8333DF16}"/>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6AEF8D87-6957-FB2F-0C25-E19737A7BC15}"/>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C20DD579-136A-50FC-1123-323BE77EEB31}"/>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2B44943-9415-6E2D-20B1-D93F9A6946B4}"/>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B3E59C35-CEF9-1085-DD0A-C3D32E06EFE3}"/>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775C39F3-338D-A9B7-4B78-984DC59422A4}"/>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A422015F-3100-283D-FD25-E7632DAE6C1E}"/>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5F6E0F42-DAA2-7521-98B4-D819F5B83023}"/>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6EDD7247-6840-D430-461D-3B74C9D5D276}"/>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8741538B-FF58-014C-9589-71D66E954668}"/>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E152CD00-AEA4-9DE3-18E9-82FA8AA17D1B}"/>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DA022158-0AED-203A-2B65-BC6263C2AB10}"/>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1684CFC-7AD2-8D79-0C46-36E589E21118}"/>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F4EF3106-1267-49FC-533A-B03B7A6B05E0}"/>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068E0CF3-ED97-288C-372D-3E267D7461ED}"/>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324C498C-C511-C1C3-3E81-AACA918D516A}"/>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710D94E5-E567-0137-3E9D-6FD756DB4AB8}"/>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911804A5-51CF-0579-8525-109E2B2D47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4931A802-B8F3-786B-B61D-58476FD5B615}"/>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502CCA2-82EF-422F-D1C8-A03CFDE34BCB}"/>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949E8EB6-65CE-1D91-0BAE-13FE458048DF}"/>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43AA54EC-312B-8E9A-6ADE-45B263EB690B}"/>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Exercises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B245E749-4F3B-1949-C4E5-5821C58C3C25}"/>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0FA49A46-E9F2-E6FA-EF76-B9A8E6212D71}"/>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02FC41BD-658D-5585-D08E-5DDE316EE63F}"/>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1526C0ED-06BB-02F4-1A65-16975C40012C}"/>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D5D02161-1E50-59FF-2A07-A441F9542421}"/>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63D4B9B-6B55-A005-4648-279E7B0715A0}"/>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1DBAB42-91DA-5716-0093-B2902047F6E1}"/>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8560EF3-8FF9-D523-B262-1DEA7BE26CFE}"/>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F31C9DC7-9F02-43AB-1A62-B0C0FAD09C00}"/>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8777E05D-6538-8355-47EF-EC3A871763DD}"/>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0E11A3E3-5364-0E92-AC82-CE5919B2DE44}"/>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5408A6C8-CEA0-1DBB-3682-3B841FAFAC97}"/>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1DA62421-2AC6-2545-55FE-B99E6FEAF96D}"/>
              </a:ext>
            </a:extLst>
          </p:cNvPr>
          <p:cNvSpPr txBox="1"/>
          <p:nvPr/>
        </p:nvSpPr>
        <p:spPr>
          <a:xfrm>
            <a:off x="490704" y="1199503"/>
            <a:ext cx="6093724" cy="3970318"/>
          </a:xfrm>
          <a:prstGeom prst="rect">
            <a:avLst/>
          </a:prstGeom>
          <a:noFill/>
        </p:spPr>
        <p:txBody>
          <a:bodyPr wrap="square">
            <a:spAutoFit/>
          </a:bodyPr>
          <a:lstStyle/>
          <a:p>
            <a:pPr algn="just"/>
            <a:r>
              <a:rPr lang="en-GB" sz="3600" dirty="0">
                <a:solidFill>
                  <a:srgbClr val="002060"/>
                </a:solidFill>
                <a:effectLst/>
                <a:latin typeface="+mj-lt"/>
                <a:ea typeface="Aptos" panose="020B0004020202020204" pitchFamily="34" charset="0"/>
              </a:rPr>
              <a:t>Counsel argued that omission of an evidentiary document in the record was a mere clerical mistake, but the appellate panel found the oversight so substantive that it rendered the judgment an nullity. </a:t>
            </a:r>
            <a:endParaRPr lang="en-GB" sz="3600" dirty="0">
              <a:solidFill>
                <a:srgbClr val="002060"/>
              </a:solidFill>
              <a:latin typeface="+mj-lt"/>
            </a:endParaRPr>
          </a:p>
        </p:txBody>
      </p:sp>
      <p:sp>
        <p:nvSpPr>
          <p:cNvPr id="60" name="TextBox 59">
            <a:extLst>
              <a:ext uri="{FF2B5EF4-FFF2-40B4-BE49-F238E27FC236}">
                <a16:creationId xmlns:a16="http://schemas.microsoft.com/office/drawing/2014/main" id="{38035032-1571-6951-427F-820681181F7A}"/>
              </a:ext>
            </a:extLst>
          </p:cNvPr>
          <p:cNvSpPr txBox="1"/>
          <p:nvPr/>
        </p:nvSpPr>
        <p:spPr>
          <a:xfrm>
            <a:off x="7498586" y="1452765"/>
            <a:ext cx="4294353" cy="1200329"/>
          </a:xfrm>
          <a:prstGeom prst="rect">
            <a:avLst/>
          </a:prstGeom>
          <a:noFill/>
        </p:spPr>
        <p:txBody>
          <a:bodyPr wrap="square">
            <a:spAutoFit/>
          </a:bodyPr>
          <a:lstStyle/>
          <a:p>
            <a:r>
              <a:rPr lang="en-GB" sz="1800" b="1" dirty="0">
                <a:solidFill>
                  <a:srgbClr val="002060"/>
                </a:solidFill>
                <a:effectLst/>
                <a:latin typeface="+mj-lt"/>
                <a:ea typeface="Aptos" panose="020B0004020202020204" pitchFamily="34" charset="0"/>
              </a:rPr>
              <a:t>Contact me – John James McVeigh – for the free model answer: </a:t>
            </a:r>
          </a:p>
          <a:p>
            <a:endParaRPr lang="en-GB" dirty="0">
              <a:solidFill>
                <a:srgbClr val="002060"/>
              </a:solidFill>
              <a:latin typeface="+mj-lt"/>
              <a:ea typeface="Aptos" panose="020B0004020202020204" pitchFamily="34" charset="0"/>
            </a:endParaRPr>
          </a:p>
          <a:p>
            <a:r>
              <a:rPr lang="en-GB" sz="1800" dirty="0">
                <a:solidFill>
                  <a:srgbClr val="002060"/>
                </a:solidFill>
                <a:effectLst/>
                <a:latin typeface="+mj-lt"/>
                <a:ea typeface="Aptos" panose="020B0004020202020204" pitchFamily="34" charset="0"/>
                <a:hlinkClick r:id="rId6"/>
              </a:rPr>
              <a:t>james@36rules.com</a:t>
            </a:r>
            <a:r>
              <a:rPr lang="en-GB" sz="1800" dirty="0">
                <a:solidFill>
                  <a:srgbClr val="002060"/>
                </a:solidFill>
                <a:effectLst/>
                <a:latin typeface="+mj-lt"/>
                <a:ea typeface="Aptos" panose="020B0004020202020204" pitchFamily="34" charset="0"/>
              </a:rPr>
              <a:t>  </a:t>
            </a:r>
            <a:endParaRPr lang="en-GB" dirty="0"/>
          </a:p>
        </p:txBody>
      </p:sp>
    </p:spTree>
    <p:extLst>
      <p:ext uri="{BB962C8B-B14F-4D97-AF65-F5344CB8AC3E}">
        <p14:creationId xmlns:p14="http://schemas.microsoft.com/office/powerpoint/2010/main" val="3650037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AACF08-5BCF-00AF-DD35-2ADC3B2334B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060EB75-BE87-013F-EF3B-18878E8E3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93470B-02FB-4973-8CAA-028BF31408D7}"/>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D91682-E0C2-877F-7C0F-CA5AD4AE6F7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4F10B63-4E2C-2710-1E18-6B61ED286413}"/>
              </a:ext>
            </a:extLst>
          </p:cNvPr>
          <p:cNvSpPr/>
          <p:nvPr/>
        </p:nvSpPr>
        <p:spPr>
          <a:xfrm>
            <a:off x="1038879" y="1377536"/>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C4C255C-F340-F6A4-DB7B-9844A325F740}"/>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3A60C2-1FC3-AA29-3410-3B5ECF6DA25B}"/>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B5CB4C-07D5-46F0-1EF6-C4B7FE3D4A7E}"/>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2881A0C-38C6-C7D8-2B5D-D6B095077F78}"/>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0DFC21D-1435-AE56-3B18-B4B9A8C64AB7}"/>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C3CD80-5121-F96B-FDF9-2E440926CD13}"/>
              </a:ext>
            </a:extLst>
          </p:cNvPr>
          <p:cNvSpPr/>
          <p:nvPr/>
        </p:nvSpPr>
        <p:spPr>
          <a:xfrm>
            <a:off x="1399354" y="181549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A754FE4-A40A-6AF1-28FB-62F71F6128FD}"/>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CFE5FDC-72AA-6A27-749F-F03A13A8E8BA}"/>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53D7CE7-F47C-45A4-66E0-2CAF10C75816}"/>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DF6ACC3-D02B-CD48-961D-B2B972A2FC77}"/>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02BE741-8723-FEBE-63FD-2BE5A7474CC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D0F20E-89A1-130D-9145-736557D0320B}"/>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7E2EB94-ABA7-924D-B038-72D4599D7861}"/>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17D2965-5967-3680-2F22-13B76431B931}"/>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F19CCA9-5869-C92C-A261-95E6C78A0CB0}"/>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321F8E5-C3D2-35A9-9D2F-2A4476C2C1F3}"/>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3D293DF-E614-95A4-0FD5-3EF56F67A4F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7F5CDEC-3D36-CF9E-1ECD-FA27A7335A4A}"/>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53F3783-A92B-C622-FEDA-77CA2ED5428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704D93A-6D94-8EA7-B271-B7ED8F34695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A8DF772-408D-A568-6A8B-91C9703D6071}"/>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294CAA5-C0B8-ADF5-F9AD-96C47ACC3D9E}"/>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56A356D-0018-E29E-9672-48B966CB241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88A9F9F-69EF-9010-C0EC-14637AB50893}"/>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01C3D4B-A558-8379-A535-55992598B88E}"/>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AEFF15C-11D5-618C-535F-AD0C6E23277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BD19F98-D219-C7D0-6FCB-7F0E86B436CB}"/>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599A25-A71A-53FB-9873-C75B99BF7D2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FB959D9-0860-67B0-22BB-DC56E275628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0A5775E-7363-EFEC-9AA8-6A0CD248F3F9}"/>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CA38CF9-5CB4-96F3-4095-9216BCA2090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5D2CC7A-4A98-7F46-EE5B-C5316FEAA7FE}"/>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992E3DC-B9E4-3CAE-48B9-C1DF51E10FCE}"/>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91EC59E9-D34C-D19B-2FBB-9F7B5ECE02F2}"/>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DB3F368-745D-4518-EBCD-6D45C3354EB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B23A1F-B995-3448-5537-1E46AA92265D}"/>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D084333-C247-14BF-B258-4193A79700CF}"/>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CA145E3-7A07-B630-6197-79FD0F87254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DDAD3BD-1A20-DF35-75FE-2067147EBDA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14B24CF-59A0-8EFC-5275-A9108DCAA85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B44F8E5-531C-9EC2-ABA2-11ABA3B9D51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2543C33-708A-27CA-6BF7-1A1850EC9A6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84D4051-D0A8-782E-4170-4E9CB3CCCE71}"/>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C5C8D1E-5DE2-A7DC-D1C6-15830E9A3ACC}"/>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240EB14-6994-A55A-56A0-CF9F0EACF78D}"/>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57D011F-8659-4282-3E35-84739F40E584}"/>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E0E8153-3443-40BC-4851-F7AA787AC40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5AEEF21-CF28-412E-15E0-6CF3A1DE5B3A}"/>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48BF600-7C48-C6C8-3A24-DBBC14064DBA}"/>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51C907D-8C69-3A0E-AD83-AB1D281F3CF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092A526-41FA-6B12-EE49-8D053F45091B}"/>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C1BD46A-0BFD-40A4-B7EF-D1062E8EBE6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DA27CB8-F5EB-3A26-5DB5-516B5CA0C88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7DF873E-B785-7053-6DB3-D6AB102C4A7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147ACE1-4442-7B20-9DF2-7FF1BE104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913761AD-512F-7B20-6372-B5C3D234458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203DB83-72BE-F757-92B0-D3FF7F9E288D}"/>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18. The Apostrophe Rules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61802A4-D10A-F812-A874-D68B7D00B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80" y="1377537"/>
            <a:ext cx="5336965" cy="3785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7" name="Rectangle 66">
            <a:extLst>
              <a:ext uri="{FF2B5EF4-FFF2-40B4-BE49-F238E27FC236}">
                <a16:creationId xmlns:a16="http://schemas.microsoft.com/office/drawing/2014/main" id="{678A9406-7ADB-0954-BEB1-D8CD8BF9F058}"/>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B193F99-A5F5-9851-4B73-7EBFB3D13D6E}"/>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B1E000C-C0DD-72D7-FD02-392ACEC7E5A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632A5C7-6756-43FE-75CF-B1BEA237457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09FAC1-903A-8165-F708-132A3E7EEBD7}"/>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D58716E-A6A3-6F48-B36D-4EDFDEAEBC0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1C6CBE7-0642-9CB2-AA9D-BE29D44137CC}"/>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13A5365-56F4-2015-D865-9BED49AA78A0}"/>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9D98DAF-63C7-0421-A933-7C3EF5CF4AD1}"/>
              </a:ext>
            </a:extLst>
          </p:cNvPr>
          <p:cNvSpPr/>
          <p:nvPr/>
        </p:nvSpPr>
        <p:spPr>
          <a:xfrm>
            <a:off x="1257355" y="1623027"/>
            <a:ext cx="4935943" cy="33919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a:extLst>
              <a:ext uri="{FF2B5EF4-FFF2-40B4-BE49-F238E27FC236}">
                <a16:creationId xmlns:a16="http://schemas.microsoft.com/office/drawing/2014/main" id="{CEC209BD-82B5-9CC9-700F-62E8AED99FF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8465" y="1319204"/>
            <a:ext cx="5422174" cy="3850337"/>
          </a:xfrm>
          <a:prstGeom prst="rect">
            <a:avLst/>
          </a:prstGeom>
          <a:noFill/>
          <a:ln>
            <a:noFill/>
          </a:ln>
        </p:spPr>
      </p:pic>
      <p:sp>
        <p:nvSpPr>
          <p:cNvPr id="70" name="Rectangle 69">
            <a:extLst>
              <a:ext uri="{FF2B5EF4-FFF2-40B4-BE49-F238E27FC236}">
                <a16:creationId xmlns:a16="http://schemas.microsoft.com/office/drawing/2014/main" id="{CFEAAC6D-0019-BC74-CCE9-6A298B4761E8}"/>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9FD5F480-57A9-3B5B-7BEB-64B7D45B21AD}"/>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12BE5074-A267-1495-EDC5-F0A797E209BD}"/>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85" name="Rectangle 84">
            <a:extLst>
              <a:ext uri="{FF2B5EF4-FFF2-40B4-BE49-F238E27FC236}">
                <a16:creationId xmlns:a16="http://schemas.microsoft.com/office/drawing/2014/main" id="{110DFFB9-348F-FAE9-2009-216BDD19BD7A}"/>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0B87DF3E-2CD8-0465-D86C-966BD8066C5C}"/>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DE165E5C-D855-4FBB-D911-6A4E9C11A264}"/>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18/36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9180414D-C025-A5B7-2438-13DF11D1C554}"/>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79187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78997-A752-23BC-4949-FA570AC8B618}"/>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31359A41-3B61-7325-F3D2-03B92981DDB4}"/>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DF25D42F-4B81-8783-A7CF-60DF63E736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4CDF8447-241B-25C5-39CA-A18A424D5F4F}"/>
              </a:ext>
            </a:extLst>
          </p:cNvPr>
          <p:cNvSpPr/>
          <p:nvPr/>
        </p:nvSpPr>
        <p:spPr>
          <a:xfrm>
            <a:off x="1609725" y="1047750"/>
            <a:ext cx="5772150" cy="127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9CF72630-1909-6C31-767C-6409533CCEE5}"/>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7F375F4A-7C47-BB89-F6BE-160016964439}"/>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2E5E9CA2-D16D-40DE-33DA-8C0D0E5CE783}"/>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BA472F9D-AEEE-2F79-95CD-0E9E53E5AAF5}"/>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145020C2-21E5-FF0C-ED35-433AAD6F1B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48A9C0B9-F306-F16C-2036-917DA1BEA53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A5DE5C68-0913-D1E9-AF42-462BCF4492BA}"/>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18. The Apostrophe Rules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5B29F366-D36E-CE4F-CFB3-FC4246193679}"/>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ABFFBE97-E3A6-0A24-89B8-75D22850F935}"/>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58414926-A111-4294-C8DA-BF39BFF869C6}"/>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18/36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267D367-4D9D-3F99-33CD-B8737D7E2E30}"/>
              </a:ext>
            </a:extLst>
          </p:cNvPr>
          <p:cNvSpPr txBox="1"/>
          <p:nvPr/>
        </p:nvSpPr>
        <p:spPr>
          <a:xfrm>
            <a:off x="563276" y="1200382"/>
            <a:ext cx="6554975" cy="4524315"/>
          </a:xfrm>
          <a:prstGeom prst="rect">
            <a:avLst/>
          </a:prstGeom>
          <a:noFill/>
        </p:spPr>
        <p:txBody>
          <a:bodyPr wrap="square">
            <a:spAutoFit/>
          </a:bodyPr>
          <a:lstStyle/>
          <a:p>
            <a:pPr algn="just"/>
            <a:r>
              <a:rPr lang="en-GB" sz="2400" dirty="0">
                <a:solidFill>
                  <a:srgbClr val="002060"/>
                </a:solidFill>
                <a:latin typeface="+mj-lt"/>
              </a:rPr>
              <a:t>Apostrophes are commonly misused in legal writing, particularly in expressions of time and possession. When indicating possession, the apostrophe must be placed correctly (e.g., “the client’s argument” for singular possession vs. “the clients’ argument” for plural possession). Time-based expressions, such as “one week’s notice” or “two years’ experience,” require apostrophes to reflect possession, though many legal writers erroneously omit them. Overuse of apostrophes, especially in plural forms (“attorney’s” instead of “attorneys”), diminishes professionalism and undermines credibility.</a:t>
            </a:r>
          </a:p>
        </p:txBody>
      </p:sp>
    </p:spTree>
    <p:extLst>
      <p:ext uri="{BB962C8B-B14F-4D97-AF65-F5344CB8AC3E}">
        <p14:creationId xmlns:p14="http://schemas.microsoft.com/office/powerpoint/2010/main" val="18881456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8F5F2-F638-E523-0256-E5754F300C27}"/>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6C898787-01E0-7B2D-9686-EF78006F4385}"/>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2005E4A2-0E06-C331-B7F7-46684BA251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50D34668-98AB-BB5B-57BF-0745E5F82B67}"/>
              </a:ext>
            </a:extLst>
          </p:cNvPr>
          <p:cNvSpPr/>
          <p:nvPr/>
        </p:nvSpPr>
        <p:spPr>
          <a:xfrm>
            <a:off x="1609725" y="1047750"/>
            <a:ext cx="5772150" cy="127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E21E40A4-6321-6641-E43E-E5ECB7A0F741}"/>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22B96232-4596-1A7C-F8C8-748A80B12DDF}"/>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D56D0FB1-10C8-8FD6-A79F-DD441E4D2D7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E451B8B5-086A-0FB3-4A58-596DF011AF29}"/>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52501413-14EB-D91B-C5A3-3EF35767D1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F2AF3225-3208-5C6A-8864-62E3B59E90B6}"/>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9A437FBC-DE4B-5391-3645-0512F59153F3}"/>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18. The Apostrophe Rules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5128927D-AEB2-3D0B-41B2-EF80A4C8813A}"/>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360F0964-B511-A3D2-7102-4D12C5818D11}"/>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0F3D4319-56F4-1556-A9ED-ACAA5D03FB56}"/>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18/36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7E61F01C-7192-41B1-1BDE-708D12CCB32A}"/>
              </a:ext>
            </a:extLst>
          </p:cNvPr>
          <p:cNvSpPr txBox="1"/>
          <p:nvPr/>
        </p:nvSpPr>
        <p:spPr>
          <a:xfrm>
            <a:off x="563277" y="1200382"/>
            <a:ext cx="6098344" cy="1938992"/>
          </a:xfrm>
          <a:prstGeom prst="rect">
            <a:avLst/>
          </a:prstGeom>
          <a:noFill/>
        </p:spPr>
        <p:txBody>
          <a:bodyPr wrap="square">
            <a:spAutoFit/>
          </a:bodyPr>
          <a:lstStyle/>
          <a:p>
            <a:r>
              <a:rPr lang="en-GB" sz="2400" b="1" dirty="0">
                <a:solidFill>
                  <a:srgbClr val="002060"/>
                </a:solidFill>
                <a:latin typeface="+mj-lt"/>
              </a:rPr>
              <a:t>Mistake:</a:t>
            </a:r>
            <a:br>
              <a:rPr lang="en-GB" sz="2400" dirty="0">
                <a:solidFill>
                  <a:srgbClr val="002060"/>
                </a:solidFill>
                <a:latin typeface="+mj-lt"/>
              </a:rPr>
            </a:br>
            <a:r>
              <a:rPr lang="en-GB" sz="2400" dirty="0">
                <a:solidFill>
                  <a:srgbClr val="002060"/>
                </a:solidFill>
                <a:latin typeface="+mj-lt"/>
              </a:rPr>
              <a:t>The contracts terms were not clearly defined.</a:t>
            </a:r>
          </a:p>
          <a:p>
            <a:endParaRPr lang="en-GB" sz="2400" dirty="0">
              <a:solidFill>
                <a:srgbClr val="002060"/>
              </a:solidFill>
              <a:latin typeface="+mj-lt"/>
            </a:endParaRPr>
          </a:p>
          <a:p>
            <a:r>
              <a:rPr lang="en-GB" sz="2400" b="1" dirty="0">
                <a:solidFill>
                  <a:srgbClr val="002060"/>
                </a:solidFill>
                <a:latin typeface="+mj-lt"/>
              </a:rPr>
              <a:t>Correction:</a:t>
            </a:r>
            <a:br>
              <a:rPr lang="en-GB" sz="2400" dirty="0">
                <a:solidFill>
                  <a:srgbClr val="002060"/>
                </a:solidFill>
                <a:latin typeface="+mj-lt"/>
              </a:rPr>
            </a:br>
            <a:r>
              <a:rPr lang="en-GB" sz="2400" dirty="0">
                <a:solidFill>
                  <a:srgbClr val="002060"/>
                </a:solidFill>
                <a:latin typeface="+mj-lt"/>
              </a:rPr>
              <a:t>The contract’s terms were not clearly defined.</a:t>
            </a:r>
          </a:p>
        </p:txBody>
      </p:sp>
    </p:spTree>
    <p:extLst>
      <p:ext uri="{BB962C8B-B14F-4D97-AF65-F5344CB8AC3E}">
        <p14:creationId xmlns:p14="http://schemas.microsoft.com/office/powerpoint/2010/main" val="1151318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D301F-B234-F1D0-CE92-0D012D413E5D}"/>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A430626F-6631-3B5E-5A21-1C282E958776}"/>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D4F252B7-F0CE-0E40-7751-6A2446BCE2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8ABB228C-23A1-25A3-A695-F56CCC0D9E3D}"/>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AC7AE5D8-ADD3-5507-B069-3452C7CBE6CB}"/>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0101A57-257A-A285-F17A-105B471735BA}"/>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0717323-ABFC-2884-65B7-843026326859}"/>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263F614-145C-D156-A6B1-389186D07166}"/>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3520E64-B176-D600-81F3-2DDCA3B07C55}"/>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191663E-CB03-3A44-E574-BAE7B79FB528}"/>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6319907-10B1-7193-248F-209A8FE70126}"/>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B14E787-0A94-516A-C90C-6B196E0FA458}"/>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8C8C08DF-A1D2-9A84-EBDE-4F9B9B089D7B}"/>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166E5FF5-BBE0-E21D-8EAC-759811CF3657}"/>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2C995A6-9DF9-7CC6-79A1-41D5F1E11D34}"/>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BC4BB7BF-B324-8E45-BE32-BF0883991FCF}"/>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C50D4579-2BB3-186E-1C4D-5F14D66D17C9}"/>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1B30C01A-578D-8892-8607-C51EB934BC2D}"/>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3A58B03D-5DC2-2537-5855-515D97E5B16E}"/>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BFF7FB48-FD14-12F6-D28A-55718A202C86}"/>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C075A1B9-5714-CD36-59ED-37290728040A}"/>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397C82E0-A583-18C6-F06B-B630AAAA56C0}"/>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E27F67C0-773F-BC2B-7CEC-D95659678A95}"/>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B5AE63DA-4EB5-BF79-601B-1D80A439FE11}"/>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D74BF29D-BDFD-9F0C-A892-903C9381151E}"/>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60CB420C-63A2-2BC0-76DC-A51195772C1C}"/>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F0A16225-89CE-1B00-8304-95895F31650F}"/>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BB1FF146-3A02-B1B7-8FBF-2B67991B5D1A}"/>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FC717DF5-DCC1-A0C3-60A4-C8EE3F78F1C1}"/>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0258D12D-C0CD-B4AC-8B44-6D64F8774DC0}"/>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1C660A2-2CC8-DE12-C6D9-C8CA78E42CC8}"/>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4118F12B-0EB5-5E02-EB15-92B29BD283DC}"/>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1C87A7B-5AE2-B752-1A96-C524AEE65B63}"/>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4FFB5798-FCA2-11AA-BB02-2F743B82C73C}"/>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897C2434-B7F3-C8CE-CE72-090FE2052732}"/>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5628E2F6-DA11-6690-1CD1-1A31189C9EF6}"/>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F8E5AB96-E9E9-2207-47A0-B1E53A7D776D}"/>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FFA69FFC-0F1E-142C-B9EA-28A77132FD39}"/>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CD74D725-82D5-1B33-9859-79FDDD368A7B}"/>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3B3AF8F4-78C4-D410-274C-FA94C1F5D3FB}"/>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308AA2A9-CB3B-3668-9BC5-C55C616DE72B}"/>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7FEA6A53-EF57-BBA3-920F-BF170BF40FF7}"/>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F5022A52-B3F1-4B53-7E6C-4B0778D57035}"/>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E2DCDDD2-45A4-AF11-A1E9-D52A11705A9D}"/>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9F5A9E7C-FE63-6542-2A24-E67FF2979E13}"/>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DDF036CB-C6D3-F80E-6EFB-EBFE46AA57ED}"/>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F2B1B6D8-6558-B0B3-F1B3-0A57A32A0891}"/>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3B7042AD-EDB3-94F9-E5D8-33616DA3C04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6CBC87FF-9449-DCA3-48E7-48BB21D6680A}"/>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2296317A-8CE3-52B9-A035-5874BB8D3E55}"/>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5373BA4D-B1ED-7998-AB85-7DEBCC3FC002}"/>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0AA81179-BE55-06B8-7E20-2822169AC618}"/>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F9283445-1621-AA95-FB54-2FDF323D5587}"/>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145A369D-E24B-370A-D859-9460B6586363}"/>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16EDF68B-2212-ACCB-B348-C7436E20A767}"/>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CCFD5B43-0D06-A6CE-579C-ED119FE38C98}"/>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AF462F38-A069-64EE-6EE5-AA1D05DFB795}"/>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6A23CC55-EB37-4600-3D51-E9613A8FC113}"/>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A07476D7-103E-63B2-40ED-7DBC45B333B2}"/>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C1349C49-49F3-A9F7-510F-2F5904C89D04}"/>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5FBF3E80-A032-89B5-929A-EC068D3F218D}"/>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570DD96F-E071-FA52-C216-A8E740B85EB5}"/>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219196D4-B162-7DE8-CB57-E93E27DB06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3165196C-4CAC-B3B1-DB52-3EC09F4181CA}"/>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473F1C1-3220-4933-2D7C-37FA27780A4A}"/>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4C83A9F0-17A8-8B4E-03D8-01D07ECF24B0}"/>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6C428B67-9407-4DC8-0AD2-369D1E42DE9A}"/>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Exercises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21AC34F2-8AF9-4DF0-760D-907C617EA826}"/>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F91E0F71-A5A3-EA3F-B707-70DC6369031C}"/>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99659ADF-045F-210E-C163-FB86717181B0}"/>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E43D0254-0D76-CC3C-ECFB-BA6CD28F63E0}"/>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09E963-237A-6D85-5534-FFE792155805}"/>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CC495CAF-8C60-7618-DA21-1720DBA9E568}"/>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5F16E06B-21BF-0F14-79B3-F2A0A66C3FBF}"/>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2DDF9CBE-0CF7-43C5-F6E4-B755D8907F42}"/>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B48667A2-0123-0EA0-BAF6-13ED32956428}"/>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B40987E2-A6FB-BFA5-053C-DB6736DA6E1E}"/>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AF383973-B351-39B0-A54B-D02361C839C8}"/>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6325B3CA-8174-60B7-1665-D2EC857F76FF}"/>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635D1C4-778D-61D7-2119-CC12A9ADE300}"/>
              </a:ext>
            </a:extLst>
          </p:cNvPr>
          <p:cNvSpPr txBox="1"/>
          <p:nvPr/>
        </p:nvSpPr>
        <p:spPr>
          <a:xfrm>
            <a:off x="490704" y="1199503"/>
            <a:ext cx="6093724" cy="2862322"/>
          </a:xfrm>
          <a:prstGeom prst="rect">
            <a:avLst/>
          </a:prstGeom>
          <a:noFill/>
        </p:spPr>
        <p:txBody>
          <a:bodyPr wrap="square">
            <a:spAutoFit/>
          </a:bodyPr>
          <a:lstStyle/>
          <a:p>
            <a:pPr algn="just"/>
            <a:r>
              <a:rPr lang="en-GB" sz="3600" dirty="0">
                <a:solidFill>
                  <a:srgbClr val="002060"/>
                </a:solidFill>
                <a:effectLst/>
                <a:latin typeface="+mj-lt"/>
                <a:ea typeface="Aptos" panose="020B0004020202020204" pitchFamily="34" charset="0"/>
              </a:rPr>
              <a:t>The courts ruling on the claimants petition was ambiguous, leaving both parties arguments open to interpretation. </a:t>
            </a:r>
            <a:endParaRPr lang="en-GB" sz="3600" dirty="0">
              <a:solidFill>
                <a:srgbClr val="002060"/>
              </a:solidFill>
              <a:latin typeface="+mj-lt"/>
            </a:endParaRPr>
          </a:p>
        </p:txBody>
      </p:sp>
      <p:sp>
        <p:nvSpPr>
          <p:cNvPr id="60" name="TextBox 59">
            <a:extLst>
              <a:ext uri="{FF2B5EF4-FFF2-40B4-BE49-F238E27FC236}">
                <a16:creationId xmlns:a16="http://schemas.microsoft.com/office/drawing/2014/main" id="{C25A7621-00DC-2FBC-763F-DE4897CE03D0}"/>
              </a:ext>
            </a:extLst>
          </p:cNvPr>
          <p:cNvSpPr txBox="1"/>
          <p:nvPr/>
        </p:nvSpPr>
        <p:spPr>
          <a:xfrm>
            <a:off x="7498586" y="1452765"/>
            <a:ext cx="4294353" cy="1200329"/>
          </a:xfrm>
          <a:prstGeom prst="rect">
            <a:avLst/>
          </a:prstGeom>
          <a:noFill/>
        </p:spPr>
        <p:txBody>
          <a:bodyPr wrap="square">
            <a:spAutoFit/>
          </a:bodyPr>
          <a:lstStyle/>
          <a:p>
            <a:r>
              <a:rPr lang="en-GB" sz="1800" b="1" dirty="0">
                <a:solidFill>
                  <a:srgbClr val="002060"/>
                </a:solidFill>
                <a:effectLst/>
                <a:latin typeface="+mj-lt"/>
                <a:ea typeface="Aptos" panose="020B0004020202020204" pitchFamily="34" charset="0"/>
              </a:rPr>
              <a:t>Contact me – John James McVeigh – for the free model answer: </a:t>
            </a:r>
          </a:p>
          <a:p>
            <a:endParaRPr lang="en-GB" dirty="0">
              <a:solidFill>
                <a:srgbClr val="002060"/>
              </a:solidFill>
              <a:latin typeface="+mj-lt"/>
              <a:ea typeface="Aptos" panose="020B0004020202020204" pitchFamily="34" charset="0"/>
            </a:endParaRPr>
          </a:p>
          <a:p>
            <a:r>
              <a:rPr lang="en-GB" sz="1800" dirty="0">
                <a:solidFill>
                  <a:srgbClr val="002060"/>
                </a:solidFill>
                <a:effectLst/>
                <a:latin typeface="+mj-lt"/>
                <a:ea typeface="Aptos" panose="020B0004020202020204" pitchFamily="34" charset="0"/>
                <a:hlinkClick r:id="rId6"/>
              </a:rPr>
              <a:t>james@36rules.com</a:t>
            </a:r>
            <a:r>
              <a:rPr lang="en-GB" sz="1800" dirty="0">
                <a:solidFill>
                  <a:srgbClr val="002060"/>
                </a:solidFill>
                <a:effectLst/>
                <a:latin typeface="+mj-lt"/>
                <a:ea typeface="Aptos" panose="020B0004020202020204" pitchFamily="34" charset="0"/>
              </a:rPr>
              <a:t>  </a:t>
            </a:r>
            <a:endParaRPr lang="en-GB" dirty="0"/>
          </a:p>
        </p:txBody>
      </p:sp>
    </p:spTree>
    <p:extLst>
      <p:ext uri="{BB962C8B-B14F-4D97-AF65-F5344CB8AC3E}">
        <p14:creationId xmlns:p14="http://schemas.microsoft.com/office/powerpoint/2010/main" val="3413984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AACF08-5BCF-00AF-DD35-2ADC3B2334B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060EB75-BE87-013F-EF3B-18878E8E3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93470B-02FB-4973-8CAA-028BF31408D7}"/>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D91682-E0C2-877F-7C0F-CA5AD4AE6F7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4F10B63-4E2C-2710-1E18-6B61ED286413}"/>
              </a:ext>
            </a:extLst>
          </p:cNvPr>
          <p:cNvSpPr/>
          <p:nvPr/>
        </p:nvSpPr>
        <p:spPr>
          <a:xfrm>
            <a:off x="1038879" y="1377536"/>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C4C255C-F340-F6A4-DB7B-9844A325F740}"/>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3A60C2-1FC3-AA29-3410-3B5ECF6DA25B}"/>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B5CB4C-07D5-46F0-1EF6-C4B7FE3D4A7E}"/>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2881A0C-38C6-C7D8-2B5D-D6B095077F78}"/>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0DFC21D-1435-AE56-3B18-B4B9A8C64AB7}"/>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C3CD80-5121-F96B-FDF9-2E440926CD13}"/>
              </a:ext>
            </a:extLst>
          </p:cNvPr>
          <p:cNvSpPr/>
          <p:nvPr/>
        </p:nvSpPr>
        <p:spPr>
          <a:xfrm>
            <a:off x="1399354" y="181549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A754FE4-A40A-6AF1-28FB-62F71F6128FD}"/>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CFE5FDC-72AA-6A27-749F-F03A13A8E8BA}"/>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53D7CE7-F47C-45A4-66E0-2CAF10C75816}"/>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DF6ACC3-D02B-CD48-961D-B2B972A2FC77}"/>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02BE741-8723-FEBE-63FD-2BE5A7474CC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D0F20E-89A1-130D-9145-736557D0320B}"/>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7E2EB94-ABA7-924D-B038-72D4599D7861}"/>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17D2965-5967-3680-2F22-13B76431B931}"/>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F19CCA9-5869-C92C-A261-95E6C78A0CB0}"/>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321F8E5-C3D2-35A9-9D2F-2A4476C2C1F3}"/>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3D293DF-E614-95A4-0FD5-3EF56F67A4F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7F5CDEC-3D36-CF9E-1ECD-FA27A7335A4A}"/>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53F3783-A92B-C622-FEDA-77CA2ED5428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704D93A-6D94-8EA7-B271-B7ED8F34695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A8DF772-408D-A568-6A8B-91C9703D6071}"/>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294CAA5-C0B8-ADF5-F9AD-96C47ACC3D9E}"/>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56A356D-0018-E29E-9672-48B966CB241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88A9F9F-69EF-9010-C0EC-14637AB50893}"/>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01C3D4B-A558-8379-A535-55992598B88E}"/>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AEFF15C-11D5-618C-535F-AD0C6E23277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BD19F98-D219-C7D0-6FCB-7F0E86B436CB}"/>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599A25-A71A-53FB-9873-C75B99BF7D2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FB959D9-0860-67B0-22BB-DC56E275628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0A5775E-7363-EFEC-9AA8-6A0CD248F3F9}"/>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CA38CF9-5CB4-96F3-4095-9216BCA2090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5D2CC7A-4A98-7F46-EE5B-C5316FEAA7FE}"/>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992E3DC-B9E4-3CAE-48B9-C1DF51E10FCE}"/>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91EC59E9-D34C-D19B-2FBB-9F7B5ECE02F2}"/>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DB3F368-745D-4518-EBCD-6D45C3354EB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B23A1F-B995-3448-5537-1E46AA92265D}"/>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D084333-C247-14BF-B258-4193A79700CF}"/>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CA145E3-7A07-B630-6197-79FD0F87254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DDAD3BD-1A20-DF35-75FE-2067147EBDA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14B24CF-59A0-8EFC-5275-A9108DCAA85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B44F8E5-531C-9EC2-ABA2-11ABA3B9D51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2543C33-708A-27CA-6BF7-1A1850EC9A6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84D4051-D0A8-782E-4170-4E9CB3CCCE71}"/>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C5C8D1E-5DE2-A7DC-D1C6-15830E9A3ACC}"/>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240EB14-6994-A55A-56A0-CF9F0EACF78D}"/>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57D011F-8659-4282-3E35-84739F40E584}"/>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E0E8153-3443-40BC-4851-F7AA787AC40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5AEEF21-CF28-412E-15E0-6CF3A1DE5B3A}"/>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48BF600-7C48-C6C8-3A24-DBBC14064DBA}"/>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51C907D-8C69-3A0E-AD83-AB1D281F3CF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092A526-41FA-6B12-EE49-8D053F45091B}"/>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C1BD46A-0BFD-40A4-B7EF-D1062E8EBE6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DA27CB8-F5EB-3A26-5DB5-516B5CA0C88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7DF873E-B785-7053-6DB3-D6AB102C4A7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147ACE1-4442-7B20-9DF2-7FF1BE104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913761AD-512F-7B20-6372-B5C3D234458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203DB83-72BE-F757-92B0-D3FF7F9E288D}"/>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19. The SV Agreement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61802A4-D10A-F812-A874-D68B7D00B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80" y="1377537"/>
            <a:ext cx="5336965" cy="3785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7" name="Rectangle 66">
            <a:extLst>
              <a:ext uri="{FF2B5EF4-FFF2-40B4-BE49-F238E27FC236}">
                <a16:creationId xmlns:a16="http://schemas.microsoft.com/office/drawing/2014/main" id="{678A9406-7ADB-0954-BEB1-D8CD8BF9F058}"/>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B193F99-A5F5-9851-4B73-7EBFB3D13D6E}"/>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B1E000C-C0DD-72D7-FD02-392ACEC7E5A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632A5C7-6756-43FE-75CF-B1BEA237457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09FAC1-903A-8165-F708-132A3E7EEBD7}"/>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D58716E-A6A3-6F48-B36D-4EDFDEAEBC0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1C6CBE7-0642-9CB2-AA9D-BE29D44137CC}"/>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13A5365-56F4-2015-D865-9BED49AA78A0}"/>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9D98DAF-63C7-0421-A933-7C3EF5CF4AD1}"/>
              </a:ext>
            </a:extLst>
          </p:cNvPr>
          <p:cNvSpPr/>
          <p:nvPr/>
        </p:nvSpPr>
        <p:spPr>
          <a:xfrm>
            <a:off x="1257355" y="1623027"/>
            <a:ext cx="4935943" cy="33919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a:extLst>
              <a:ext uri="{FF2B5EF4-FFF2-40B4-BE49-F238E27FC236}">
                <a16:creationId xmlns:a16="http://schemas.microsoft.com/office/drawing/2014/main" id="{1D40DAC0-5168-1559-34A1-82EE0535FB6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5408" y="1281750"/>
            <a:ext cx="5419061" cy="3848126"/>
          </a:xfrm>
          <a:prstGeom prst="rect">
            <a:avLst/>
          </a:prstGeom>
          <a:noFill/>
          <a:ln>
            <a:noFill/>
          </a:ln>
        </p:spPr>
      </p:pic>
      <p:sp>
        <p:nvSpPr>
          <p:cNvPr id="70" name="Rectangle 69">
            <a:extLst>
              <a:ext uri="{FF2B5EF4-FFF2-40B4-BE49-F238E27FC236}">
                <a16:creationId xmlns:a16="http://schemas.microsoft.com/office/drawing/2014/main" id="{914DC4CE-DD5D-A859-39F2-800E2EA59FCE}"/>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182980DB-13A2-0887-707F-729E91875BA5}"/>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8AE6AD9D-11EF-933D-5385-0EE7C68FEB4D}"/>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85" name="Rectangle 84">
            <a:extLst>
              <a:ext uri="{FF2B5EF4-FFF2-40B4-BE49-F238E27FC236}">
                <a16:creationId xmlns:a16="http://schemas.microsoft.com/office/drawing/2014/main" id="{EF6F9705-867D-F2E6-F1D2-DA441D2DD406}"/>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2ABC1713-8E12-E76D-EA09-271EB83E5746}"/>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09BA5145-FEC5-D4EF-441B-0BBDECDFF298}"/>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19/36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09E3F992-3A1B-1B29-CEA9-D190B8C0E391}"/>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96078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21F97-5F09-E6D3-A3E0-8AD2D290453C}"/>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3B897C23-DF52-B86E-EFCC-673BD5EA0A03}"/>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9943D86C-FAF4-585C-5C00-297DA48443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CCCF3107-1C45-E323-2CDA-F75A272F5FBE}"/>
              </a:ext>
            </a:extLst>
          </p:cNvPr>
          <p:cNvSpPr/>
          <p:nvPr/>
        </p:nvSpPr>
        <p:spPr>
          <a:xfrm>
            <a:off x="1609725" y="1047750"/>
            <a:ext cx="5772150" cy="1160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86521954-8D11-34D1-B97C-77F16AA47A96}"/>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F8A350BF-B9FE-D204-8E0C-3A4B90166557}"/>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485D10ED-3698-4F50-3C1A-04F55017B91E}"/>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D7259FCD-2463-173B-AAD0-51560AB38353}"/>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A10AC6AD-7DF6-82EE-6B6B-3B10C6A15E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6B388657-42CB-87C7-D950-C72551CE4F0B}"/>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3F46CECB-EAB6-D9F6-2283-42442817DC7F}"/>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19. The SV Agreement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208BBD77-8F7A-E365-7E25-7227FAFFF2BE}"/>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0179EFA9-16C4-4C1C-DB64-D5F9B172CA21}"/>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B65C2AA0-8E35-6569-7F0A-73F9DCD2EDE9}"/>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19/36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076A149-4D14-0D84-E74D-E10B460571F0}"/>
              </a:ext>
            </a:extLst>
          </p:cNvPr>
          <p:cNvSpPr txBox="1"/>
          <p:nvPr/>
        </p:nvSpPr>
        <p:spPr>
          <a:xfrm>
            <a:off x="563276" y="1200382"/>
            <a:ext cx="6554975" cy="4524315"/>
          </a:xfrm>
          <a:prstGeom prst="rect">
            <a:avLst/>
          </a:prstGeom>
          <a:noFill/>
        </p:spPr>
        <p:txBody>
          <a:bodyPr wrap="square">
            <a:spAutoFit/>
          </a:bodyPr>
          <a:lstStyle/>
          <a:p>
            <a:pPr algn="just"/>
            <a:r>
              <a:rPr lang="en-GB" sz="2400" dirty="0">
                <a:solidFill>
                  <a:srgbClr val="002060"/>
                </a:solidFill>
                <a:latin typeface="+mj-lt"/>
              </a:rPr>
              <a:t>Subject-verb agreement is a fundamental grammatical principle that ensures clarity in legal writing. A verb must match its subject in number, even when intervening phrases create distance between them (e.g., “The list of statutes </a:t>
            </a:r>
            <a:r>
              <a:rPr lang="en-GB" sz="2400" b="1" dirty="0">
                <a:solidFill>
                  <a:srgbClr val="002060"/>
                </a:solidFill>
                <a:latin typeface="+mj-lt"/>
              </a:rPr>
              <a:t>is</a:t>
            </a:r>
            <a:r>
              <a:rPr lang="en-GB" sz="2400" dirty="0">
                <a:solidFill>
                  <a:srgbClr val="002060"/>
                </a:solidFill>
                <a:latin typeface="+mj-lt"/>
              </a:rPr>
              <a:t> extensive” rather than “The list of statutes </a:t>
            </a:r>
            <a:r>
              <a:rPr lang="en-GB" sz="2400" b="1" dirty="0">
                <a:solidFill>
                  <a:srgbClr val="002060"/>
                </a:solidFill>
                <a:latin typeface="+mj-lt"/>
              </a:rPr>
              <a:t>are</a:t>
            </a:r>
            <a:r>
              <a:rPr lang="en-GB" sz="2400" dirty="0">
                <a:solidFill>
                  <a:srgbClr val="002060"/>
                </a:solidFill>
                <a:latin typeface="+mj-lt"/>
              </a:rPr>
              <a:t> extensive”). Special attention should be given to collective nouns (e.g., “The jury </a:t>
            </a:r>
            <a:r>
              <a:rPr lang="en-GB" sz="2400" b="1" dirty="0">
                <a:solidFill>
                  <a:srgbClr val="002060"/>
                </a:solidFill>
                <a:latin typeface="+mj-lt"/>
              </a:rPr>
              <a:t>deliberates</a:t>
            </a:r>
            <a:r>
              <a:rPr lang="en-GB" sz="2400" dirty="0">
                <a:solidFill>
                  <a:srgbClr val="002060"/>
                </a:solidFill>
                <a:latin typeface="+mj-lt"/>
              </a:rPr>
              <a:t>” but “The jury members </a:t>
            </a:r>
            <a:r>
              <a:rPr lang="en-GB" sz="2400" b="1" dirty="0">
                <a:solidFill>
                  <a:srgbClr val="002060"/>
                </a:solidFill>
                <a:latin typeface="+mj-lt"/>
              </a:rPr>
              <a:t>deliberate</a:t>
            </a:r>
            <a:r>
              <a:rPr lang="en-GB" sz="2400" dirty="0">
                <a:solidFill>
                  <a:srgbClr val="002060"/>
                </a:solidFill>
                <a:latin typeface="+mj-lt"/>
              </a:rPr>
              <a:t>”) and complex subjects joined by “or” or “nor,” as mismatched agreements can lead to ambiguity in statutory and contractual interpretation.</a:t>
            </a:r>
          </a:p>
        </p:txBody>
      </p:sp>
    </p:spTree>
    <p:extLst>
      <p:ext uri="{BB962C8B-B14F-4D97-AF65-F5344CB8AC3E}">
        <p14:creationId xmlns:p14="http://schemas.microsoft.com/office/powerpoint/2010/main" val="12761605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745E6-4B6E-D541-1E63-F806F5619961}"/>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FC3893BA-9E85-CB10-E24F-82A0B8068308}"/>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138C472E-151E-7354-79B0-5AE0F11DD5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99BE0143-9BCB-83EA-E932-F564F06662D1}"/>
              </a:ext>
            </a:extLst>
          </p:cNvPr>
          <p:cNvSpPr/>
          <p:nvPr/>
        </p:nvSpPr>
        <p:spPr>
          <a:xfrm>
            <a:off x="1609725" y="1047750"/>
            <a:ext cx="5772150" cy="1160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6C2D81DA-5000-8838-1BBC-48517023C3BA}"/>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BDEAABCA-D916-BE77-1032-463831926914}"/>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C4991637-CF90-0928-06A3-68C8C955C537}"/>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DB01B975-EE19-5E41-C30A-3C719EB87A45}"/>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256D6A1-89A9-F34B-4563-012D009F63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3187523B-2038-72A4-4C5F-D6F003823950}"/>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0F13D3DA-198A-FA03-E33A-DA1B6F150A57}"/>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19. The SV Agreement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8C12133F-4205-0E97-E56D-63CD6D131C9A}"/>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4C79FD31-E79D-5297-C411-01D0CFF3098C}"/>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DF6B51EC-E6E5-FFB6-8D19-68227CD7C49B}"/>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19/36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A2B1A03-9297-C08F-30A4-42E382816A0B}"/>
              </a:ext>
            </a:extLst>
          </p:cNvPr>
          <p:cNvSpPr txBox="1"/>
          <p:nvPr/>
        </p:nvSpPr>
        <p:spPr>
          <a:xfrm>
            <a:off x="563277" y="1200382"/>
            <a:ext cx="6098344" cy="2677656"/>
          </a:xfrm>
          <a:prstGeom prst="rect">
            <a:avLst/>
          </a:prstGeom>
          <a:noFill/>
        </p:spPr>
        <p:txBody>
          <a:bodyPr wrap="square">
            <a:spAutoFit/>
          </a:bodyPr>
          <a:lstStyle/>
          <a:p>
            <a:r>
              <a:rPr lang="en-GB" sz="2400" b="1" dirty="0">
                <a:solidFill>
                  <a:srgbClr val="002060"/>
                </a:solidFill>
                <a:latin typeface="+mj-lt"/>
              </a:rPr>
              <a:t>Mistake:</a:t>
            </a:r>
            <a:br>
              <a:rPr lang="en-GB" sz="2400" dirty="0">
                <a:solidFill>
                  <a:srgbClr val="002060"/>
                </a:solidFill>
                <a:latin typeface="+mj-lt"/>
              </a:rPr>
            </a:br>
            <a:r>
              <a:rPr lang="en-GB" sz="2400" dirty="0">
                <a:solidFill>
                  <a:srgbClr val="002060"/>
                </a:solidFill>
                <a:latin typeface="+mj-lt"/>
              </a:rPr>
              <a:t>The list of statutory provisions governing this issue were extensive.</a:t>
            </a:r>
          </a:p>
          <a:p>
            <a:endParaRPr lang="en-GB" sz="2400" dirty="0">
              <a:solidFill>
                <a:srgbClr val="002060"/>
              </a:solidFill>
              <a:latin typeface="+mj-lt"/>
            </a:endParaRPr>
          </a:p>
          <a:p>
            <a:r>
              <a:rPr lang="en-GB" sz="2400" b="1" dirty="0">
                <a:solidFill>
                  <a:srgbClr val="002060"/>
                </a:solidFill>
                <a:latin typeface="+mj-lt"/>
              </a:rPr>
              <a:t>Correction:</a:t>
            </a:r>
            <a:br>
              <a:rPr lang="en-GB" sz="2400" dirty="0">
                <a:solidFill>
                  <a:srgbClr val="002060"/>
                </a:solidFill>
                <a:latin typeface="+mj-lt"/>
              </a:rPr>
            </a:br>
            <a:r>
              <a:rPr lang="en-GB" sz="2400" dirty="0">
                <a:solidFill>
                  <a:srgbClr val="002060"/>
                </a:solidFill>
                <a:latin typeface="+mj-lt"/>
              </a:rPr>
              <a:t>The list of statutory provisions governing this issue was extensive.</a:t>
            </a:r>
          </a:p>
        </p:txBody>
      </p:sp>
    </p:spTree>
    <p:extLst>
      <p:ext uri="{BB962C8B-B14F-4D97-AF65-F5344CB8AC3E}">
        <p14:creationId xmlns:p14="http://schemas.microsoft.com/office/powerpoint/2010/main" val="21919507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F005C-9868-8A34-30EE-1A322F5D12AF}"/>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2B82DCB5-E7DB-2DB3-ED4F-68566629E749}"/>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15F028D9-9B3A-BFDA-85CD-554A249CE4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4C6C4E77-EC7F-34BC-94EF-3E9D143608D8}"/>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1FF4CB5-2FB1-EA75-4EE4-2FC2D1F2E0A5}"/>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F3C5C5B-30DF-C764-619A-F42C2EC04E21}"/>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B1BCC9F-A54B-CD13-2535-0796AA8B5BEA}"/>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4DE77C3-495C-DE23-7A85-E29C44D589F8}"/>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1FEFDF3-A329-2FFE-957A-98ABAFF856E4}"/>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7FCE861-D544-CD20-3F19-1FCA97D0494A}"/>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F6AF966-680C-94EE-9C0A-266A60FAEF58}"/>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963EF513-8365-7DCB-6502-F006F9A6CD71}"/>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6822F8B-FEA7-95AD-F64D-B894E9A26218}"/>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A47C772B-2E74-2BF1-812B-D84EC23BBCA7}"/>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5CC28698-0539-A1CD-5ABE-2ADF768DFEAD}"/>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36EEB28-112B-26AF-5B99-666C6F8B2B7F}"/>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16A6F47-9529-44E9-342E-4A1E4E317C41}"/>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779E6E41-8F54-9292-5B5E-27039CEE843E}"/>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23200CE-0CEB-A479-4895-C592824CBBEF}"/>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9AAD2E34-3006-3C8D-EF4C-BA8ABE3717C8}"/>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6661674D-999C-A1CE-BC1A-7502F2654335}"/>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441CF9CD-C7C5-1FF6-58C8-DD6AA50345C2}"/>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9FDAFAD8-31B2-A191-1E18-90953CA77A3F}"/>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FB2B60A5-2A29-0C96-6E8C-FF18BCFF6197}"/>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913DBAF-F474-E6DB-466B-894CCDCE5302}"/>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323CE513-02A8-B122-B2F9-553237E7AE97}"/>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B71B047-2ADD-9561-54A5-1CFE26A2E5F6}"/>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4729C573-7D6F-75A8-04CD-7C8952E6C216}"/>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6CCD70C2-63D6-7CE5-EA0E-6D49811C76EF}"/>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8D0CE168-E9C4-9949-5573-364FB6B7FA67}"/>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EC583788-90BC-27F0-5DA5-1C673202E150}"/>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6B1F4607-B884-FE56-AAB4-D24DB6A3DED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3D96D408-1912-1701-E56E-2843F886234D}"/>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44158440-A09C-7BAD-C639-3955E159CBA6}"/>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39D6E82A-A02D-96C6-B70F-F408CCDABC49}"/>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6D323143-7DCF-961A-82F2-81DA3BDE5474}"/>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7497AC8C-1143-55C5-D328-49D64FCBAFA7}"/>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2345D66C-6F3B-3A92-DC18-81DBA3278868}"/>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4C2665FE-D31F-5E39-8BAF-9F73F543EF67}"/>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915F2C39-49EB-3DF3-0D66-C67CF791E71F}"/>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72A9FA70-177C-A7CB-4150-B931DC135020}"/>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B7CE071D-FEE2-798C-9628-7672949F1B6B}"/>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802906F4-3BA1-5790-E473-466ADF4F78A6}"/>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67D30C01-DFA4-1001-EF79-08AE5269C8EA}"/>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5DB15902-FC1B-23B1-CB5F-D2D1210C0B15}"/>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39126B36-4C85-A13C-ABD2-EC1467C1E55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1D8F388E-A8B1-0272-06D6-314B1A1A5ABC}"/>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F6313994-DFC5-2325-E513-58FCC3E6C6B1}"/>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A3B148C8-BCCB-F322-2759-6447CE7C2FB4}"/>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139742D3-9982-B9DF-7A6A-EA0342F360E5}"/>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BDA79F9C-F1D9-DA4B-0BD1-4411443237FF}"/>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434F50FB-A19A-FFE8-57F7-EBED256FF452}"/>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EBE4E1C5-2C0B-A72D-9290-B74B88E0CF1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1ABE4D24-FFA6-0669-B839-F0158D895018}"/>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EB5A4FEA-57D2-7EAC-F1B5-FC14CA5D9032}"/>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CC513D57-459D-AC79-8400-06C6AE8FBCB7}"/>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D24538AA-CF42-348B-7669-7F795314E6A9}"/>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C9928157-E45D-1958-479D-8495C67BE5D2}"/>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25BD84CD-836E-275E-EC65-EFB0DEDFD5A0}"/>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29FAE484-81E8-5BE1-2387-EEF20C78848C}"/>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875F6E98-307B-7BC5-6CD8-57954AC5C3DA}"/>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FBAB300-6835-8D7C-342D-3F3EC0B819F7}"/>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C99F90B0-04C3-136B-4874-699329030C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39DDF385-3F49-6DC2-0D72-60BB7B258AA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6B1B477-B126-524B-7A5E-F7BF2750B26C}"/>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A3D2C8BB-5C0C-AC12-9BAE-6EE3F1EC981B}"/>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54E443BD-B0A6-0C26-38E9-D0F591AE2019}"/>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Exercises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BC25E80B-90D8-A7CC-B330-08E63DCD410E}"/>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8ABA837D-E62C-3ABB-3DDC-3759451C5565}"/>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B092A37B-DDCB-0C4B-45AF-CCCEA270259F}"/>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8FFDDF11-6CA2-136C-EC4B-B3F625C81727}"/>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1092DAE-8509-123E-F536-1541AFC5958A}"/>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9585BB8F-E986-47CB-087C-840F7766436C}"/>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61FFC8DF-17A4-9F6C-31D6-B31964AF47B1}"/>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376238B1-8AEC-CC45-D996-DE8816B650BF}"/>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9221ABDB-4ECC-6357-4142-5019FE9C5419}"/>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BCF316BC-D269-F924-0EF1-E0940C1BC388}"/>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DC949F57-7AC5-C746-3810-0C650F158B2F}"/>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ADD7A54C-2422-483B-C631-33D7F0ED21B2}"/>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55B41A70-FD38-4DFC-D4CA-F00163E7504A}"/>
              </a:ext>
            </a:extLst>
          </p:cNvPr>
          <p:cNvSpPr txBox="1"/>
          <p:nvPr/>
        </p:nvSpPr>
        <p:spPr>
          <a:xfrm>
            <a:off x="490704" y="1199503"/>
            <a:ext cx="6093724" cy="3970318"/>
          </a:xfrm>
          <a:prstGeom prst="rect">
            <a:avLst/>
          </a:prstGeom>
          <a:noFill/>
        </p:spPr>
        <p:txBody>
          <a:bodyPr wrap="square">
            <a:spAutoFit/>
          </a:bodyPr>
          <a:lstStyle/>
          <a:p>
            <a:pPr algn="just"/>
            <a:r>
              <a:rPr lang="en-GB" sz="3600" dirty="0">
                <a:solidFill>
                  <a:srgbClr val="002060"/>
                </a:solidFill>
                <a:effectLst/>
                <a:latin typeface="+mj-lt"/>
                <a:ea typeface="Aptos" panose="020B0004020202020204" pitchFamily="34" charset="0"/>
              </a:rPr>
              <a:t>The panel of arbitrators, despite their differing opinions on procedural matters and the nuances of the applicable law, have issued a final ruling that is binding upon all parties involved in the dispute.</a:t>
            </a:r>
            <a:endParaRPr lang="en-GB" sz="3600" dirty="0">
              <a:solidFill>
                <a:srgbClr val="002060"/>
              </a:solidFill>
              <a:latin typeface="+mj-lt"/>
            </a:endParaRPr>
          </a:p>
        </p:txBody>
      </p:sp>
      <p:sp>
        <p:nvSpPr>
          <p:cNvPr id="60" name="TextBox 59">
            <a:extLst>
              <a:ext uri="{FF2B5EF4-FFF2-40B4-BE49-F238E27FC236}">
                <a16:creationId xmlns:a16="http://schemas.microsoft.com/office/drawing/2014/main" id="{ED37D771-24EC-8866-0681-19155896E400}"/>
              </a:ext>
            </a:extLst>
          </p:cNvPr>
          <p:cNvSpPr txBox="1"/>
          <p:nvPr/>
        </p:nvSpPr>
        <p:spPr>
          <a:xfrm>
            <a:off x="7498586" y="1452765"/>
            <a:ext cx="4294353" cy="1200329"/>
          </a:xfrm>
          <a:prstGeom prst="rect">
            <a:avLst/>
          </a:prstGeom>
          <a:noFill/>
        </p:spPr>
        <p:txBody>
          <a:bodyPr wrap="square">
            <a:spAutoFit/>
          </a:bodyPr>
          <a:lstStyle/>
          <a:p>
            <a:r>
              <a:rPr lang="en-GB" sz="1800" b="1" dirty="0">
                <a:solidFill>
                  <a:srgbClr val="002060"/>
                </a:solidFill>
                <a:effectLst/>
                <a:latin typeface="+mj-lt"/>
                <a:ea typeface="Aptos" panose="020B0004020202020204" pitchFamily="34" charset="0"/>
              </a:rPr>
              <a:t>Contact me – John James McVeigh – for the free model answer: </a:t>
            </a:r>
          </a:p>
          <a:p>
            <a:endParaRPr lang="en-GB" dirty="0">
              <a:solidFill>
                <a:srgbClr val="002060"/>
              </a:solidFill>
              <a:latin typeface="+mj-lt"/>
              <a:ea typeface="Aptos" panose="020B0004020202020204" pitchFamily="34" charset="0"/>
            </a:endParaRPr>
          </a:p>
          <a:p>
            <a:r>
              <a:rPr lang="en-GB" sz="1800" dirty="0">
                <a:solidFill>
                  <a:srgbClr val="002060"/>
                </a:solidFill>
                <a:effectLst/>
                <a:latin typeface="+mj-lt"/>
                <a:ea typeface="Aptos" panose="020B0004020202020204" pitchFamily="34" charset="0"/>
                <a:hlinkClick r:id="rId6"/>
              </a:rPr>
              <a:t>james@36rules.com</a:t>
            </a:r>
            <a:r>
              <a:rPr lang="en-GB" sz="1800" dirty="0">
                <a:solidFill>
                  <a:srgbClr val="002060"/>
                </a:solidFill>
                <a:effectLst/>
                <a:latin typeface="+mj-lt"/>
                <a:ea typeface="Aptos" panose="020B0004020202020204" pitchFamily="34" charset="0"/>
              </a:rPr>
              <a:t>  </a:t>
            </a:r>
            <a:endParaRPr lang="en-GB" dirty="0"/>
          </a:p>
        </p:txBody>
      </p:sp>
    </p:spTree>
    <p:extLst>
      <p:ext uri="{BB962C8B-B14F-4D97-AF65-F5344CB8AC3E}">
        <p14:creationId xmlns:p14="http://schemas.microsoft.com/office/powerpoint/2010/main" val="7179521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AACF08-5BCF-00AF-DD35-2ADC3B2334B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060EB75-BE87-013F-EF3B-18878E8E3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93470B-02FB-4973-8CAA-028BF31408D7}"/>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D91682-E0C2-877F-7C0F-CA5AD4AE6F7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4F10B63-4E2C-2710-1E18-6B61ED286413}"/>
              </a:ext>
            </a:extLst>
          </p:cNvPr>
          <p:cNvSpPr/>
          <p:nvPr/>
        </p:nvSpPr>
        <p:spPr>
          <a:xfrm>
            <a:off x="1038879" y="1377536"/>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C4C255C-F340-F6A4-DB7B-9844A325F740}"/>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3A60C2-1FC3-AA29-3410-3B5ECF6DA25B}"/>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B5CB4C-07D5-46F0-1EF6-C4B7FE3D4A7E}"/>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2881A0C-38C6-C7D8-2B5D-D6B095077F78}"/>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0DFC21D-1435-AE56-3B18-B4B9A8C64AB7}"/>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C3CD80-5121-F96B-FDF9-2E440926CD13}"/>
              </a:ext>
            </a:extLst>
          </p:cNvPr>
          <p:cNvSpPr/>
          <p:nvPr/>
        </p:nvSpPr>
        <p:spPr>
          <a:xfrm>
            <a:off x="1399354" y="181549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A754FE4-A40A-6AF1-28FB-62F71F6128FD}"/>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CFE5FDC-72AA-6A27-749F-F03A13A8E8BA}"/>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53D7CE7-F47C-45A4-66E0-2CAF10C75816}"/>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DF6ACC3-D02B-CD48-961D-B2B972A2FC77}"/>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02BE741-8723-FEBE-63FD-2BE5A7474CC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D0F20E-89A1-130D-9145-736557D0320B}"/>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7E2EB94-ABA7-924D-B038-72D4599D7861}"/>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17D2965-5967-3680-2F22-13B76431B931}"/>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F19CCA9-5869-C92C-A261-95E6C78A0CB0}"/>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321F8E5-C3D2-35A9-9D2F-2A4476C2C1F3}"/>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3D293DF-E614-95A4-0FD5-3EF56F67A4F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7F5CDEC-3D36-CF9E-1ECD-FA27A7335A4A}"/>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53F3783-A92B-C622-FEDA-77CA2ED5428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704D93A-6D94-8EA7-B271-B7ED8F34695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A8DF772-408D-A568-6A8B-91C9703D6071}"/>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294CAA5-C0B8-ADF5-F9AD-96C47ACC3D9E}"/>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56A356D-0018-E29E-9672-48B966CB241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88A9F9F-69EF-9010-C0EC-14637AB50893}"/>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01C3D4B-A558-8379-A535-55992598B88E}"/>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AEFF15C-11D5-618C-535F-AD0C6E23277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BD19F98-D219-C7D0-6FCB-7F0E86B436CB}"/>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599A25-A71A-53FB-9873-C75B99BF7D2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FB959D9-0860-67B0-22BB-DC56E275628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0A5775E-7363-EFEC-9AA8-6A0CD248F3F9}"/>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CA38CF9-5CB4-96F3-4095-9216BCA2090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5D2CC7A-4A98-7F46-EE5B-C5316FEAA7FE}"/>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992E3DC-B9E4-3CAE-48B9-C1DF51E10FCE}"/>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91EC59E9-D34C-D19B-2FBB-9F7B5ECE02F2}"/>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DB3F368-745D-4518-EBCD-6D45C3354EB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B23A1F-B995-3448-5537-1E46AA92265D}"/>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D084333-C247-14BF-B258-4193A79700CF}"/>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CA145E3-7A07-B630-6197-79FD0F87254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DDAD3BD-1A20-DF35-75FE-2067147EBDA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14B24CF-59A0-8EFC-5275-A9108DCAA85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B44F8E5-531C-9EC2-ABA2-11ABA3B9D51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2543C33-708A-27CA-6BF7-1A1850EC9A6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84D4051-D0A8-782E-4170-4E9CB3CCCE71}"/>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C5C8D1E-5DE2-A7DC-D1C6-15830E9A3ACC}"/>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240EB14-6994-A55A-56A0-CF9F0EACF78D}"/>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57D011F-8659-4282-3E35-84739F40E584}"/>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E0E8153-3443-40BC-4851-F7AA787AC40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5AEEF21-CF28-412E-15E0-6CF3A1DE5B3A}"/>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48BF600-7C48-C6C8-3A24-DBBC14064DBA}"/>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51C907D-8C69-3A0E-AD83-AB1D281F3CF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092A526-41FA-6B12-EE49-8D053F45091B}"/>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C1BD46A-0BFD-40A4-B7EF-D1062E8EBE6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DA27CB8-F5EB-3A26-5DB5-516B5CA0C88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7DF873E-B785-7053-6DB3-D6AB102C4A7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147ACE1-4442-7B20-9DF2-7FF1BE104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913761AD-512F-7B20-6372-B5C3D234458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203DB83-72BE-F757-92B0-D3FF7F9E288D}"/>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20. The Colon Rules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61802A4-D10A-F812-A874-D68B7D00B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80" y="1377537"/>
            <a:ext cx="5336965" cy="3785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7" name="Rectangle 66">
            <a:extLst>
              <a:ext uri="{FF2B5EF4-FFF2-40B4-BE49-F238E27FC236}">
                <a16:creationId xmlns:a16="http://schemas.microsoft.com/office/drawing/2014/main" id="{678A9406-7ADB-0954-BEB1-D8CD8BF9F058}"/>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B193F99-A5F5-9851-4B73-7EBFB3D13D6E}"/>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B1E000C-C0DD-72D7-FD02-392ACEC7E5A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632A5C7-6756-43FE-75CF-B1BEA237457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09FAC1-903A-8165-F708-132A3E7EEBD7}"/>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D58716E-A6A3-6F48-B36D-4EDFDEAEBC0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1C6CBE7-0642-9CB2-AA9D-BE29D44137CC}"/>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13A5365-56F4-2015-D865-9BED49AA78A0}"/>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9D98DAF-63C7-0421-A933-7C3EF5CF4AD1}"/>
              </a:ext>
            </a:extLst>
          </p:cNvPr>
          <p:cNvSpPr/>
          <p:nvPr/>
        </p:nvSpPr>
        <p:spPr>
          <a:xfrm>
            <a:off x="1257355" y="1623027"/>
            <a:ext cx="4935943" cy="33919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a:extLst>
              <a:ext uri="{FF2B5EF4-FFF2-40B4-BE49-F238E27FC236}">
                <a16:creationId xmlns:a16="http://schemas.microsoft.com/office/drawing/2014/main" id="{5AB3CD15-0383-72F2-9863-66ED1C342F8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6880" y="1240519"/>
            <a:ext cx="5506748" cy="3910394"/>
          </a:xfrm>
          <a:prstGeom prst="rect">
            <a:avLst/>
          </a:prstGeom>
          <a:noFill/>
          <a:ln>
            <a:noFill/>
          </a:ln>
        </p:spPr>
      </p:pic>
      <p:sp>
        <p:nvSpPr>
          <p:cNvPr id="70" name="Rectangle 69">
            <a:extLst>
              <a:ext uri="{FF2B5EF4-FFF2-40B4-BE49-F238E27FC236}">
                <a16:creationId xmlns:a16="http://schemas.microsoft.com/office/drawing/2014/main" id="{77F7CE31-9856-093D-2D9F-A03BE14D5AB8}"/>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AC11C35D-1944-0B96-AD1F-B96911B5F878}"/>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5BB82DBA-8C11-8FC1-D490-B059E4F520CD}"/>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85" name="Rectangle 84">
            <a:extLst>
              <a:ext uri="{FF2B5EF4-FFF2-40B4-BE49-F238E27FC236}">
                <a16:creationId xmlns:a16="http://schemas.microsoft.com/office/drawing/2014/main" id="{85B99B68-362E-CF64-7C25-213BDD9EE0E8}"/>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A1178EB4-A92E-DF37-C11C-311A3E16965A}"/>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74433B48-8958-B27C-8612-301025EA71EA}"/>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20/36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874508D7-8BF0-6606-4197-287E7BFC060F}"/>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FF2E9E2-9205-A321-990E-4CFB8577053E}"/>
              </a:ext>
            </a:extLst>
          </p:cNvPr>
          <p:cNvSpPr/>
          <p:nvPr/>
        </p:nvSpPr>
        <p:spPr>
          <a:xfrm>
            <a:off x="1226088" y="476599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4481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CEF54-4452-8D48-C26F-FB1B3111818D}"/>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E73ECE36-9B03-714E-FE44-7BD8B8F55E20}"/>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F3AA855E-B3C8-D977-25F0-3E22DF6AF6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FAD763EC-659B-6647-D334-82C33A507D45}"/>
              </a:ext>
            </a:extLst>
          </p:cNvPr>
          <p:cNvSpPr/>
          <p:nvPr/>
        </p:nvSpPr>
        <p:spPr>
          <a:xfrm>
            <a:off x="1609725" y="1047750"/>
            <a:ext cx="5772150" cy="127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F9B7FEB6-34A4-F2E6-55D2-F28CBB183D1D}"/>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73E5734F-D126-6D5C-0956-F2A17D1FAE0B}"/>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C7DBC851-DB39-02ED-0729-4493822F97D5}"/>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CB039F6B-A2ED-EE73-BEDA-4E976DEDB5F4}"/>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F0666C21-7C7E-CDAF-D504-B40367FF49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CFD0A55A-AE82-0443-D448-752F6750EC59}"/>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107A21AA-CCFA-E20F-6208-B5B3597FDA04}"/>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 The 1-Ruble Rule </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8" name="Rectangle 87">
            <a:extLst>
              <a:ext uri="{FF2B5EF4-FFF2-40B4-BE49-F238E27FC236}">
                <a16:creationId xmlns:a16="http://schemas.microsoft.com/office/drawing/2014/main" id="{9052777D-2B95-4593-01E4-D17C9B218EAB}"/>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9" name="Picture 88">
            <a:extLst>
              <a:ext uri="{FF2B5EF4-FFF2-40B4-BE49-F238E27FC236}">
                <a16:creationId xmlns:a16="http://schemas.microsoft.com/office/drawing/2014/main" id="{CF9248BE-9771-DA02-BDEE-954DB2D6031E}"/>
              </a:ext>
            </a:extLst>
          </p:cNvPr>
          <p:cNvPicPr>
            <a:picLocks noChangeAspect="1"/>
          </p:cNvPicPr>
          <p:nvPr/>
        </p:nvPicPr>
        <p:blipFill>
          <a:blip r:embed="rId4"/>
          <a:stretch>
            <a:fillRect/>
          </a:stretch>
        </p:blipFill>
        <p:spPr>
          <a:xfrm>
            <a:off x="4031226" y="1"/>
            <a:ext cx="1884603" cy="1028008"/>
          </a:xfrm>
          <a:prstGeom prst="rect">
            <a:avLst/>
          </a:prstGeom>
        </p:spPr>
      </p:pic>
      <p:sp>
        <p:nvSpPr>
          <p:cNvPr id="90" name="TextBox 89">
            <a:extLst>
              <a:ext uri="{FF2B5EF4-FFF2-40B4-BE49-F238E27FC236}">
                <a16:creationId xmlns:a16="http://schemas.microsoft.com/office/drawing/2014/main" id="{BD3EDFBF-7E6E-6171-EFAC-A062938ACF28}"/>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02/36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C52DE288-9895-85AB-0AFA-3958D401CB9E}"/>
              </a:ext>
            </a:extLst>
          </p:cNvPr>
          <p:cNvSpPr txBox="1"/>
          <p:nvPr/>
        </p:nvSpPr>
        <p:spPr>
          <a:xfrm>
            <a:off x="563277" y="1200382"/>
            <a:ext cx="6098344" cy="3046988"/>
          </a:xfrm>
          <a:prstGeom prst="rect">
            <a:avLst/>
          </a:prstGeom>
          <a:noFill/>
        </p:spPr>
        <p:txBody>
          <a:bodyPr wrap="square">
            <a:spAutoFit/>
          </a:bodyPr>
          <a:lstStyle/>
          <a:p>
            <a:pPr algn="just"/>
            <a:r>
              <a:rPr lang="en-GB" sz="2400" dirty="0">
                <a:solidFill>
                  <a:srgbClr val="002060"/>
                </a:solidFill>
                <a:latin typeface="+mj-lt"/>
              </a:rPr>
              <a:t>Every word in legal writing should justify its presence; if it does not add value, it should be removed. Excessive verbosity, sometimes mistaken for thoroughness, dilutes clarity and increases the cognitive burden on the reader. A concise legal document communicates its points efficiently, reducing the risk of misinterpretation and enhancing persuasive power.</a:t>
            </a:r>
          </a:p>
        </p:txBody>
      </p:sp>
    </p:spTree>
    <p:extLst>
      <p:ext uri="{BB962C8B-B14F-4D97-AF65-F5344CB8AC3E}">
        <p14:creationId xmlns:p14="http://schemas.microsoft.com/office/powerpoint/2010/main" val="7763750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80D53-309D-7B86-E9FA-0B4F87799BC2}"/>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FFF0C43D-C1D0-BA51-D532-6364E652E7AE}"/>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9BC62C59-318A-33E0-C6A3-0D84302C14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CCC57D9-FB08-B42F-B83B-2A060BEEE33C}"/>
              </a:ext>
            </a:extLst>
          </p:cNvPr>
          <p:cNvSpPr/>
          <p:nvPr/>
        </p:nvSpPr>
        <p:spPr>
          <a:xfrm>
            <a:off x="1609725" y="1047750"/>
            <a:ext cx="5772150" cy="1302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DF761DD4-C286-FF21-D6A5-AE3806660488}"/>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309B1028-7EFA-1314-17E3-FD7695A07695}"/>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87E99E20-3E90-C77E-B3EB-D2D7BD388E21}"/>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05A34D39-7072-C343-024C-D9D53D13893F}"/>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CFDA7B75-FF0B-37E9-E455-6EDA7B096E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14E6C3B3-49EF-CDB5-CD64-95EB2579D84C}"/>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A57E6A1A-71FB-0846-65E6-A782AE6A9989}"/>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20. The Colon Rules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4B02EA2A-4503-9718-744A-9C74AC0F7F68}"/>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D5124401-E959-4FC5-34EE-4D6D30B78875}"/>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85AAEA43-A6B7-DF28-B418-40CFF755B9AE}"/>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20/36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95052AE5-ABBE-2DC0-7B05-E0E7A6F61F3B}"/>
              </a:ext>
            </a:extLst>
          </p:cNvPr>
          <p:cNvSpPr txBox="1"/>
          <p:nvPr/>
        </p:nvSpPr>
        <p:spPr>
          <a:xfrm>
            <a:off x="563276" y="1200382"/>
            <a:ext cx="6554975" cy="4524315"/>
          </a:xfrm>
          <a:prstGeom prst="rect">
            <a:avLst/>
          </a:prstGeom>
          <a:noFill/>
        </p:spPr>
        <p:txBody>
          <a:bodyPr wrap="square">
            <a:spAutoFit/>
          </a:bodyPr>
          <a:lstStyle/>
          <a:p>
            <a:pPr algn="just"/>
            <a:r>
              <a:rPr lang="en-GB" sz="2400" dirty="0">
                <a:solidFill>
                  <a:srgbClr val="002060"/>
                </a:solidFill>
                <a:latin typeface="+mj-lt"/>
              </a:rPr>
              <a:t>A colon serves as a powerful tool in legal writing, often used to introduce a list, explanation, or elaboration. It should only follow a </a:t>
            </a:r>
            <a:r>
              <a:rPr lang="en-GB" sz="2400" b="1" dirty="0">
                <a:solidFill>
                  <a:srgbClr val="002060"/>
                </a:solidFill>
                <a:latin typeface="+mj-lt"/>
              </a:rPr>
              <a:t>complete independent clause</a:t>
            </a:r>
            <a:r>
              <a:rPr lang="en-GB" sz="2400" dirty="0">
                <a:solidFill>
                  <a:srgbClr val="002060"/>
                </a:solidFill>
                <a:latin typeface="+mj-lt"/>
              </a:rPr>
              <a:t>, ensuring the material before the colon stands alone as a full sentence. For example, “The defendant’s obligations are as follows: pay damages, return the property, and issue a public apology.” Incorrect use—such as “The defendant’s obligations include: paying damages, returning the property, and issuing an apology”—disrupts sentence structure and weakens the writing’s authority.</a:t>
            </a:r>
          </a:p>
        </p:txBody>
      </p:sp>
    </p:spTree>
    <p:extLst>
      <p:ext uri="{BB962C8B-B14F-4D97-AF65-F5344CB8AC3E}">
        <p14:creationId xmlns:p14="http://schemas.microsoft.com/office/powerpoint/2010/main" val="11733513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66828-5EE3-99C7-70E1-9BF842AE455C}"/>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C9D158BD-C4BF-32F6-2044-331D8F37A39F}"/>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410D5211-C5A7-B41A-E3EF-1A575EA9D0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2EBAD4FC-2DA8-B79F-A387-4EFAA5FEF949}"/>
              </a:ext>
            </a:extLst>
          </p:cNvPr>
          <p:cNvSpPr/>
          <p:nvPr/>
        </p:nvSpPr>
        <p:spPr>
          <a:xfrm>
            <a:off x="1609725" y="1047750"/>
            <a:ext cx="5772150" cy="1302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EE222860-4F04-41B8-9030-E352812C95A9}"/>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62360A56-A31C-03A1-020B-8AC2084F6446}"/>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3DF206FA-58A7-C87C-F02A-894022E8676D}"/>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D5819805-23B6-E3B7-7E62-A04BB92B20A5}"/>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6FA0D583-B021-1AA8-68E5-EBEFBE527E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0321440C-7895-388D-5B4E-E10B8A01EFAB}"/>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114CDA84-4CC0-BE80-80DF-5F63159DCFBF}"/>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20. The Colon Rules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8883C1D9-A25A-8C1E-6A09-4FD8363F0BA8}"/>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7E289729-14DA-96E9-AF29-B32F589E7EDF}"/>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09A05312-0603-4A73-098C-70762B2BADDF}"/>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20/36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B6650DD7-E4E3-F258-75BD-26488CB2792D}"/>
              </a:ext>
            </a:extLst>
          </p:cNvPr>
          <p:cNvSpPr txBox="1"/>
          <p:nvPr/>
        </p:nvSpPr>
        <p:spPr>
          <a:xfrm>
            <a:off x="563277" y="1200382"/>
            <a:ext cx="6098344" cy="2677656"/>
          </a:xfrm>
          <a:prstGeom prst="rect">
            <a:avLst/>
          </a:prstGeom>
          <a:noFill/>
        </p:spPr>
        <p:txBody>
          <a:bodyPr wrap="square">
            <a:spAutoFit/>
          </a:bodyPr>
          <a:lstStyle/>
          <a:p>
            <a:r>
              <a:rPr lang="en-GB" sz="2400" b="1" dirty="0">
                <a:solidFill>
                  <a:srgbClr val="002060"/>
                </a:solidFill>
                <a:latin typeface="+mj-lt"/>
              </a:rPr>
              <a:t>Mistake:</a:t>
            </a:r>
            <a:br>
              <a:rPr lang="en-GB" sz="2400" dirty="0">
                <a:solidFill>
                  <a:srgbClr val="002060"/>
                </a:solidFill>
                <a:latin typeface="+mj-lt"/>
              </a:rPr>
            </a:br>
            <a:r>
              <a:rPr lang="en-GB" sz="2400" dirty="0">
                <a:solidFill>
                  <a:srgbClr val="002060"/>
                </a:solidFill>
                <a:latin typeface="+mj-lt"/>
              </a:rPr>
              <a:t>The expert witness provided three main conclusions, first, the data was inaccurate.</a:t>
            </a:r>
          </a:p>
          <a:p>
            <a:endParaRPr lang="en-GB" sz="2400" b="1" dirty="0">
              <a:solidFill>
                <a:srgbClr val="002060"/>
              </a:solidFill>
              <a:latin typeface="+mj-lt"/>
            </a:endParaRPr>
          </a:p>
          <a:p>
            <a:r>
              <a:rPr lang="en-GB" sz="2400" b="1" dirty="0">
                <a:solidFill>
                  <a:srgbClr val="002060"/>
                </a:solidFill>
                <a:latin typeface="+mj-lt"/>
              </a:rPr>
              <a:t>Correction:</a:t>
            </a:r>
            <a:br>
              <a:rPr lang="en-GB" sz="2400" dirty="0">
                <a:solidFill>
                  <a:srgbClr val="002060"/>
                </a:solidFill>
                <a:latin typeface="+mj-lt"/>
              </a:rPr>
            </a:br>
            <a:r>
              <a:rPr lang="en-GB" sz="2400" dirty="0">
                <a:solidFill>
                  <a:srgbClr val="002060"/>
                </a:solidFill>
                <a:latin typeface="+mj-lt"/>
              </a:rPr>
              <a:t>The expert witness provided three main conclusions: first, the data was inaccurate.</a:t>
            </a:r>
          </a:p>
        </p:txBody>
      </p:sp>
    </p:spTree>
    <p:extLst>
      <p:ext uri="{BB962C8B-B14F-4D97-AF65-F5344CB8AC3E}">
        <p14:creationId xmlns:p14="http://schemas.microsoft.com/office/powerpoint/2010/main" val="123975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051CA-A780-439B-E6C9-7E9302A709B6}"/>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286D7828-9022-2982-E10A-6382884DF651}"/>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C9703E72-8364-FA31-DAEC-9905C85ECC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D5B2E7F1-D48C-9A08-F216-ADE30695C853}"/>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F8FC7B4B-DDE6-C137-C7FF-9C0DD98D4509}"/>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4342AE9-0BAC-F60D-0F76-0D1EB77EE4AB}"/>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A26C03B-550B-BE29-1B3D-45577A56D873}"/>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14DF0D3-C6E4-4A14-5F67-E56F3C810DC5}"/>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299E196-49E1-1F8C-FDBA-02513946BD92}"/>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B070055-1203-5F88-39F8-67CACBBF5AF7}"/>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1589483D-E023-F9E9-8AE9-609BA9B59DE2}"/>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44CA321-B319-F2A4-FD1B-8A32E0F5D488}"/>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A1C341C-3EF9-DF3D-0513-E3FB774004EA}"/>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B59F65AC-91D7-F9A6-AE66-3F60217E9A32}"/>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F2535EB9-5458-29CD-EBA0-B3D9C0E720F2}"/>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DAA9793-31E2-BE00-734E-073223A880E2}"/>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2A81CB9-B42D-F860-50E5-D1D9BD29055D}"/>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D3B31132-8629-5D74-9E6B-F0C8B4F5E99A}"/>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0D1B5D1B-6BDB-F9D9-FB10-597BDFA5CCD6}"/>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BFB7FB0-EAD3-E898-04CB-FE559923DB7E}"/>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D7003DE0-497A-61B9-42EF-0A16D023C1BB}"/>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B061B51A-A1D2-34C4-2E52-D594EF2C991C}"/>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6146D44C-2943-C30E-E07D-AEF52F68A396}"/>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BB2DF101-694E-8110-7D07-B6FFCBBAD0C7}"/>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B8B1F26D-1A5B-3E44-2AB2-9CFD034905A1}"/>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7DBDEE33-D323-30F4-D7A0-E5D3C4C24E1D}"/>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25DBC11D-01D2-8A3F-EA1C-3E01D65B7B38}"/>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D07A99F0-C62E-D325-06C3-FC141A2741AC}"/>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8484670-4CB0-4A99-12A3-414B6E21BC77}"/>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C200FF28-780A-AA15-E6A9-60CC2296913E}"/>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653D1BAB-E169-5934-9A60-D19B4B6F46E3}"/>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EAAD43E7-A5D9-3D33-D1CE-03087C0C056B}"/>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937834E8-B245-ED4A-81F6-3B6A8EABD79E}"/>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862A7BE1-6DAA-9B22-D49F-99E3C43D2C0F}"/>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2E747DF3-02CC-FECA-A80B-625BCC89DE4B}"/>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2B15274E-59D7-C3B7-46EE-A6DAA9E7CB42}"/>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237DB18E-0A1B-D962-AB14-E65BA56A76EF}"/>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0D0B83AE-5502-78E4-CC40-68F7FAA16783}"/>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1F32CB15-CBC8-61CD-EA26-F53676845118}"/>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A58AB6DD-0716-9237-A233-81E217B46AEE}"/>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E4439E24-1542-D9EF-0ABA-74CB2E7B59C5}"/>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87CFB5B7-C488-5EAF-C1DD-4FAABECC2C08}"/>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4CF96D69-2BC7-78A4-EB45-D65FB9CD0288}"/>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5BE24097-CDD1-62F5-ABA1-EEFC76813F84}"/>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46B4BEA5-4ADD-BA11-B5B8-ECE109285373}"/>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7933CF8B-1CF3-771D-6E92-FA62FACD9FEF}"/>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1C071EC4-2848-3E78-2F17-B8FAF7A9EA4A}"/>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C480093-8195-DD79-88BD-B4786F0B3BCC}"/>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5B12933D-43C9-06BD-ADE6-038993262ADD}"/>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006C2C1C-0B2B-1A95-400E-D6740D0ED04B}"/>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F6943898-0BBA-3B75-C2FF-72DFA7CFE9E0}"/>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774D1049-13F1-276E-49CB-F6824BDAE9B7}"/>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73154984-8A11-5C5E-9F86-C10096135E3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4D52B0D0-7623-5F8E-C95A-F7970418912C}"/>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BA563599-60A5-7ED7-C0AF-ECF01AA03AAA}"/>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E4B23D3-281D-7521-56CA-4F95B881F527}"/>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B7763D03-94F9-A2BB-6AF4-A30CE101A21C}"/>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E1455A08-2710-CE62-A924-024E905515A5}"/>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BD185E06-34D9-5E11-8831-93ACE297589F}"/>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776961FB-B2FB-7DD5-2C4B-FA3598FBF95B}"/>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DFBB38DE-5E71-3244-F910-DD8A960E35F3}"/>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11F88660-8986-015A-8F9C-92166C54EB6E}"/>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1D3E75FB-0580-0506-5A4D-DEC70A8652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31D49D8B-7A7B-F05D-A3A3-5A5132891014}"/>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0E4F100-D53E-3E34-73D4-63F3ECC2A299}"/>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12F65F12-E1CC-9D76-E86E-0887323EFE92}"/>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BF6BBF8B-49DA-7A7D-645C-9AF4F3E92856}"/>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Exercises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98E3A6B1-5172-7BD4-0FD8-0246EDACBD59}"/>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28368EA1-633E-7456-C6BB-9591083FECE6}"/>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B85461EF-FBA3-79D7-A17C-66A6885289EE}"/>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416DA074-8E5D-5BC1-7B96-06614E5BB5E0}"/>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AA0F69C-968A-EEA1-4118-C1FC1FEF52C3}"/>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EE6C73DB-F1FA-9CAD-996C-848B6AF81472}"/>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8A2D5F3A-BC31-B2F5-F741-EFDD690F1370}"/>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0EDFD146-2E9B-3AE5-DA72-C5C738D94B28}"/>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9FE1742E-5165-5D01-7A29-B3046519BFC7}"/>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BA907B28-E0C7-36D0-BAC3-CEA8847E8D18}"/>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1ACDF9E6-7131-1091-26EB-5971C2AE79EC}"/>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F958166F-6199-14AC-2EAB-BB1B782D208C}"/>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78AC2630-D0F1-46B5-BCBB-9AF7C9C03A81}"/>
              </a:ext>
            </a:extLst>
          </p:cNvPr>
          <p:cNvSpPr txBox="1"/>
          <p:nvPr/>
        </p:nvSpPr>
        <p:spPr>
          <a:xfrm>
            <a:off x="490704" y="1199503"/>
            <a:ext cx="6093724" cy="4524315"/>
          </a:xfrm>
          <a:prstGeom prst="rect">
            <a:avLst/>
          </a:prstGeom>
          <a:noFill/>
        </p:spPr>
        <p:txBody>
          <a:bodyPr wrap="square">
            <a:spAutoFit/>
          </a:bodyPr>
          <a:lstStyle/>
          <a:p>
            <a:pPr algn="just"/>
            <a:r>
              <a:rPr lang="en-GB" sz="3600" dirty="0">
                <a:solidFill>
                  <a:srgbClr val="002060"/>
                </a:solidFill>
                <a:effectLst/>
                <a:latin typeface="+mj-lt"/>
                <a:ea typeface="Aptos" panose="020B0004020202020204" pitchFamily="34" charset="0"/>
              </a:rPr>
              <a:t>The court emphasized the critical elements of a valid contract; offer, acceptance, consideration, and mutual intent to be bound, which must be established beyond mere negotiation to form a legally enforceable agreement.</a:t>
            </a:r>
            <a:endParaRPr lang="en-GB" sz="3600" dirty="0">
              <a:solidFill>
                <a:srgbClr val="002060"/>
              </a:solidFill>
              <a:latin typeface="+mj-lt"/>
            </a:endParaRPr>
          </a:p>
        </p:txBody>
      </p:sp>
      <p:sp>
        <p:nvSpPr>
          <p:cNvPr id="60" name="TextBox 59">
            <a:extLst>
              <a:ext uri="{FF2B5EF4-FFF2-40B4-BE49-F238E27FC236}">
                <a16:creationId xmlns:a16="http://schemas.microsoft.com/office/drawing/2014/main" id="{4FF7E193-E275-C80A-5A34-EB0CE8C51866}"/>
              </a:ext>
            </a:extLst>
          </p:cNvPr>
          <p:cNvSpPr txBox="1"/>
          <p:nvPr/>
        </p:nvSpPr>
        <p:spPr>
          <a:xfrm>
            <a:off x="7498586" y="1452765"/>
            <a:ext cx="4294353" cy="1200329"/>
          </a:xfrm>
          <a:prstGeom prst="rect">
            <a:avLst/>
          </a:prstGeom>
          <a:noFill/>
        </p:spPr>
        <p:txBody>
          <a:bodyPr wrap="square">
            <a:spAutoFit/>
          </a:bodyPr>
          <a:lstStyle/>
          <a:p>
            <a:r>
              <a:rPr lang="en-GB" sz="1800" b="1" dirty="0">
                <a:solidFill>
                  <a:srgbClr val="002060"/>
                </a:solidFill>
                <a:effectLst/>
                <a:latin typeface="+mj-lt"/>
                <a:ea typeface="Aptos" panose="020B0004020202020204" pitchFamily="34" charset="0"/>
              </a:rPr>
              <a:t>Contact me – John James McVeigh – for the free model answer: </a:t>
            </a:r>
          </a:p>
          <a:p>
            <a:endParaRPr lang="en-GB" dirty="0">
              <a:solidFill>
                <a:srgbClr val="002060"/>
              </a:solidFill>
              <a:latin typeface="+mj-lt"/>
              <a:ea typeface="Aptos" panose="020B0004020202020204" pitchFamily="34" charset="0"/>
            </a:endParaRPr>
          </a:p>
          <a:p>
            <a:r>
              <a:rPr lang="en-GB" sz="1800" dirty="0">
                <a:solidFill>
                  <a:srgbClr val="002060"/>
                </a:solidFill>
                <a:effectLst/>
                <a:latin typeface="+mj-lt"/>
                <a:ea typeface="Aptos" panose="020B0004020202020204" pitchFamily="34" charset="0"/>
                <a:hlinkClick r:id="rId6"/>
              </a:rPr>
              <a:t>james@36rules.com</a:t>
            </a:r>
            <a:r>
              <a:rPr lang="en-GB" sz="1800" dirty="0">
                <a:solidFill>
                  <a:srgbClr val="002060"/>
                </a:solidFill>
                <a:effectLst/>
                <a:latin typeface="+mj-lt"/>
                <a:ea typeface="Aptos" panose="020B0004020202020204" pitchFamily="34" charset="0"/>
              </a:rPr>
              <a:t>  </a:t>
            </a:r>
            <a:endParaRPr lang="en-GB" dirty="0"/>
          </a:p>
        </p:txBody>
      </p:sp>
    </p:spTree>
    <p:extLst>
      <p:ext uri="{BB962C8B-B14F-4D97-AF65-F5344CB8AC3E}">
        <p14:creationId xmlns:p14="http://schemas.microsoft.com/office/powerpoint/2010/main" val="34923634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AACF08-5BCF-00AF-DD35-2ADC3B2334B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060EB75-BE87-013F-EF3B-18878E8E3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93470B-02FB-4973-8CAA-028BF31408D7}"/>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D91682-E0C2-877F-7C0F-CA5AD4AE6F7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4F10B63-4E2C-2710-1E18-6B61ED286413}"/>
              </a:ext>
            </a:extLst>
          </p:cNvPr>
          <p:cNvSpPr/>
          <p:nvPr/>
        </p:nvSpPr>
        <p:spPr>
          <a:xfrm>
            <a:off x="1038879" y="1377536"/>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C4C255C-F340-F6A4-DB7B-9844A325F740}"/>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3A60C2-1FC3-AA29-3410-3B5ECF6DA25B}"/>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B5CB4C-07D5-46F0-1EF6-C4B7FE3D4A7E}"/>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2881A0C-38C6-C7D8-2B5D-D6B095077F78}"/>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0DFC21D-1435-AE56-3B18-B4B9A8C64AB7}"/>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C3CD80-5121-F96B-FDF9-2E440926CD13}"/>
              </a:ext>
            </a:extLst>
          </p:cNvPr>
          <p:cNvSpPr/>
          <p:nvPr/>
        </p:nvSpPr>
        <p:spPr>
          <a:xfrm>
            <a:off x="1399354" y="181549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A754FE4-A40A-6AF1-28FB-62F71F6128FD}"/>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CFE5FDC-72AA-6A27-749F-F03A13A8E8BA}"/>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53D7CE7-F47C-45A4-66E0-2CAF10C75816}"/>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DF6ACC3-D02B-CD48-961D-B2B972A2FC77}"/>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02BE741-8723-FEBE-63FD-2BE5A7474CC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D0F20E-89A1-130D-9145-736557D0320B}"/>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7E2EB94-ABA7-924D-B038-72D4599D7861}"/>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17D2965-5967-3680-2F22-13B76431B931}"/>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F19CCA9-5869-C92C-A261-95E6C78A0CB0}"/>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321F8E5-C3D2-35A9-9D2F-2A4476C2C1F3}"/>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3D293DF-E614-95A4-0FD5-3EF56F67A4F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7F5CDEC-3D36-CF9E-1ECD-FA27A7335A4A}"/>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53F3783-A92B-C622-FEDA-77CA2ED5428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704D93A-6D94-8EA7-B271-B7ED8F34695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A8DF772-408D-A568-6A8B-91C9703D6071}"/>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294CAA5-C0B8-ADF5-F9AD-96C47ACC3D9E}"/>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56A356D-0018-E29E-9672-48B966CB241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88A9F9F-69EF-9010-C0EC-14637AB50893}"/>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01C3D4B-A558-8379-A535-55992598B88E}"/>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AEFF15C-11D5-618C-535F-AD0C6E23277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BD19F98-D219-C7D0-6FCB-7F0E86B436CB}"/>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599A25-A71A-53FB-9873-C75B99BF7D2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FB959D9-0860-67B0-22BB-DC56E275628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0A5775E-7363-EFEC-9AA8-6A0CD248F3F9}"/>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CA38CF9-5CB4-96F3-4095-9216BCA2090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5D2CC7A-4A98-7F46-EE5B-C5316FEAA7FE}"/>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992E3DC-B9E4-3CAE-48B9-C1DF51E10FCE}"/>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91EC59E9-D34C-D19B-2FBB-9F7B5ECE02F2}"/>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DB3F368-745D-4518-EBCD-6D45C3354EB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B23A1F-B995-3448-5537-1E46AA92265D}"/>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D084333-C247-14BF-B258-4193A79700CF}"/>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CA145E3-7A07-B630-6197-79FD0F87254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DDAD3BD-1A20-DF35-75FE-2067147EBDA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14B24CF-59A0-8EFC-5275-A9108DCAA85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B44F8E5-531C-9EC2-ABA2-11ABA3B9D51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2543C33-708A-27CA-6BF7-1A1850EC9A6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84D4051-D0A8-782E-4170-4E9CB3CCCE71}"/>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C5C8D1E-5DE2-A7DC-D1C6-15830E9A3ACC}"/>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240EB14-6994-A55A-56A0-CF9F0EACF78D}"/>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57D011F-8659-4282-3E35-84739F40E584}"/>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E0E8153-3443-40BC-4851-F7AA787AC40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5AEEF21-CF28-412E-15E0-6CF3A1DE5B3A}"/>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48BF600-7C48-C6C8-3A24-DBBC14064DBA}"/>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51C907D-8C69-3A0E-AD83-AB1D281F3CF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092A526-41FA-6B12-EE49-8D053F45091B}"/>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C1BD46A-0BFD-40A4-B7EF-D1062E8EBE6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DA27CB8-F5EB-3A26-5DB5-516B5CA0C88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7DF873E-B785-7053-6DB3-D6AB102C4A7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147ACE1-4442-7B20-9DF2-7FF1BE104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913761AD-512F-7B20-6372-B5C3D234458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203DB83-72BE-F757-92B0-D3FF7F9E288D}"/>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21. The Which-That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61802A4-D10A-F812-A874-D68B7D00B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80" y="1377537"/>
            <a:ext cx="5336965" cy="3785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7" name="Rectangle 66">
            <a:extLst>
              <a:ext uri="{FF2B5EF4-FFF2-40B4-BE49-F238E27FC236}">
                <a16:creationId xmlns:a16="http://schemas.microsoft.com/office/drawing/2014/main" id="{678A9406-7ADB-0954-BEB1-D8CD8BF9F058}"/>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B193F99-A5F5-9851-4B73-7EBFB3D13D6E}"/>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B1E000C-C0DD-72D7-FD02-392ACEC7E5A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632A5C7-6756-43FE-75CF-B1BEA237457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09FAC1-903A-8165-F708-132A3E7EEBD7}"/>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D58716E-A6A3-6F48-B36D-4EDFDEAEBC0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1C6CBE7-0642-9CB2-AA9D-BE29D44137CC}"/>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13A5365-56F4-2015-D865-9BED49AA78A0}"/>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9D98DAF-63C7-0421-A933-7C3EF5CF4AD1}"/>
              </a:ext>
            </a:extLst>
          </p:cNvPr>
          <p:cNvSpPr/>
          <p:nvPr/>
        </p:nvSpPr>
        <p:spPr>
          <a:xfrm>
            <a:off x="1257355" y="1623027"/>
            <a:ext cx="4935943" cy="33919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a:extLst>
              <a:ext uri="{FF2B5EF4-FFF2-40B4-BE49-F238E27FC236}">
                <a16:creationId xmlns:a16="http://schemas.microsoft.com/office/drawing/2014/main" id="{0ABD2014-31A6-B665-3E59-497E971B1FA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0255" y="1342985"/>
            <a:ext cx="5336965" cy="3789829"/>
          </a:xfrm>
          <a:prstGeom prst="rect">
            <a:avLst/>
          </a:prstGeom>
          <a:noFill/>
          <a:ln>
            <a:noFill/>
          </a:ln>
        </p:spPr>
      </p:pic>
      <p:sp>
        <p:nvSpPr>
          <p:cNvPr id="70" name="Rectangle 69">
            <a:extLst>
              <a:ext uri="{FF2B5EF4-FFF2-40B4-BE49-F238E27FC236}">
                <a16:creationId xmlns:a16="http://schemas.microsoft.com/office/drawing/2014/main" id="{0452D2E9-BC06-096B-6777-EE8B1B3267DC}"/>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7D42485C-188E-97E8-87B0-AB3013AD3AF7}"/>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93402F9B-9E47-51D0-97D1-DFF97A42F3EF}"/>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85" name="Rectangle 84">
            <a:extLst>
              <a:ext uri="{FF2B5EF4-FFF2-40B4-BE49-F238E27FC236}">
                <a16:creationId xmlns:a16="http://schemas.microsoft.com/office/drawing/2014/main" id="{94AD6184-D019-7CA0-C6FB-8A4C3C9F23C3}"/>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7E61D7BC-BA13-6536-9F7B-E2E318422137}"/>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EA6663BA-B2D8-9D26-0158-29F3F0BBC3A6}"/>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21/36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9F46F258-06D7-20CF-E38B-10447BDEE02C}"/>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97742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123D6-26CD-0AB2-5808-7FA39FA56269}"/>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1CED3AE3-E440-1BEC-A8D7-2463609A0CA6}"/>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DCBCBC12-95D3-DFCF-AD20-B894B2B44C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64980B08-26DD-F9F8-9C03-E9084F93CDA8}"/>
              </a:ext>
            </a:extLst>
          </p:cNvPr>
          <p:cNvSpPr/>
          <p:nvPr/>
        </p:nvSpPr>
        <p:spPr>
          <a:xfrm>
            <a:off x="1609725" y="1047750"/>
            <a:ext cx="5772150" cy="11749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659968E7-1D61-7035-F133-C40A98A61875}"/>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D8ED1BBC-9388-C989-D2F3-A2A0A0DA3C99}"/>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B7BBF29D-C054-9885-091A-06F763D39D17}"/>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46C71E88-5909-E8D2-EA00-067AE91B079B}"/>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52189797-530F-D60D-7B63-FB68AA2267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AD2604AE-C1F8-B517-CCF0-FA1C490E7A1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F2D89AA3-08B6-4B92-05F1-DDC238E73009}"/>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21. The Which-That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6F7ACA32-9CD6-890B-0F01-57B73C68480E}"/>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6BDA8F78-E82D-76CB-28CE-AA536C448789}"/>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C85F4600-92DF-C9DB-687D-42B17384FF8F}"/>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21/36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708FEAEA-9379-9230-204F-895270C79999}"/>
              </a:ext>
            </a:extLst>
          </p:cNvPr>
          <p:cNvSpPr txBox="1"/>
          <p:nvPr/>
        </p:nvSpPr>
        <p:spPr>
          <a:xfrm>
            <a:off x="563276" y="1200382"/>
            <a:ext cx="6554975" cy="4524315"/>
          </a:xfrm>
          <a:prstGeom prst="rect">
            <a:avLst/>
          </a:prstGeom>
          <a:noFill/>
        </p:spPr>
        <p:txBody>
          <a:bodyPr wrap="square">
            <a:spAutoFit/>
          </a:bodyPr>
          <a:lstStyle/>
          <a:p>
            <a:pPr algn="just"/>
            <a:r>
              <a:rPr lang="en-GB" sz="2400" dirty="0">
                <a:solidFill>
                  <a:srgbClr val="002060"/>
                </a:solidFill>
                <a:latin typeface="+mj-lt"/>
              </a:rPr>
              <a:t>Restrictive clauses, which are essential to the meaning of a sentence, require “that,” while non-restrictive clauses, which provide additional but nonessential information, require “which.” The distinction is crucial in drafting because an incorrectly placed “which” can alter contractual obligations. Consider: “The documents </a:t>
            </a:r>
            <a:r>
              <a:rPr lang="en-GB" sz="2400" b="1" dirty="0">
                <a:solidFill>
                  <a:srgbClr val="002060"/>
                </a:solidFill>
                <a:latin typeface="+mj-lt"/>
              </a:rPr>
              <a:t>that</a:t>
            </a:r>
            <a:r>
              <a:rPr lang="en-GB" sz="2400" dirty="0">
                <a:solidFill>
                  <a:srgbClr val="002060"/>
                </a:solidFill>
                <a:latin typeface="+mj-lt"/>
              </a:rPr>
              <a:t> were signed yesterday are valid” (restricting validity to a specific set of documents) vs. “The documents, </a:t>
            </a:r>
            <a:r>
              <a:rPr lang="en-GB" sz="2400" b="1" dirty="0">
                <a:solidFill>
                  <a:srgbClr val="002060"/>
                </a:solidFill>
                <a:latin typeface="+mj-lt"/>
              </a:rPr>
              <a:t>which</a:t>
            </a:r>
            <a:r>
              <a:rPr lang="en-GB" sz="2400" dirty="0">
                <a:solidFill>
                  <a:srgbClr val="002060"/>
                </a:solidFill>
                <a:latin typeface="+mj-lt"/>
              </a:rPr>
              <a:t> were signed yesterday, are valid” (merely providing additional information). Misuse of these relative pronouns can create enforceability issues. </a:t>
            </a:r>
          </a:p>
        </p:txBody>
      </p:sp>
    </p:spTree>
    <p:extLst>
      <p:ext uri="{BB962C8B-B14F-4D97-AF65-F5344CB8AC3E}">
        <p14:creationId xmlns:p14="http://schemas.microsoft.com/office/powerpoint/2010/main" val="26795568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A228F-A7AA-FE31-0915-ADFA71C82C7E}"/>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BA842628-3B4C-BDAD-3C84-F72DCDC8FC88}"/>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F7E13A80-D0D5-2957-4664-0DAE99210D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3C4CB934-A0AB-CC6A-A038-7366EB1E31B4}"/>
              </a:ext>
            </a:extLst>
          </p:cNvPr>
          <p:cNvSpPr/>
          <p:nvPr/>
        </p:nvSpPr>
        <p:spPr>
          <a:xfrm>
            <a:off x="1609725" y="1047750"/>
            <a:ext cx="5772150" cy="11749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BF5B32F5-DB58-A45C-E09A-49686EF8FC8B}"/>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866767CD-72FD-8677-44C5-A3E78190FE13}"/>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18FACE36-9282-7ACF-0F62-8730E61D4960}"/>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90AB6F03-14C6-4681-970C-7C475BC51C32}"/>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B0C80E9B-04D0-493B-5652-F6C741B557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474E5B3F-B3B3-FF0E-7691-AAEFA7FB25C6}"/>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0C13E7EF-013C-562E-1C7C-97148BC1F24D}"/>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21. The Which-That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58546FF6-978B-6528-7BDD-FF379006C7BF}"/>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85A1F3E4-6A52-EC30-1057-87B10441FF4F}"/>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B460785E-73F2-2618-ABD7-A1BE96F4D322}"/>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21/36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8F7D29E-9D01-499A-F25D-D621A6E5E59E}"/>
              </a:ext>
            </a:extLst>
          </p:cNvPr>
          <p:cNvSpPr txBox="1"/>
          <p:nvPr/>
        </p:nvSpPr>
        <p:spPr>
          <a:xfrm>
            <a:off x="563277" y="1200382"/>
            <a:ext cx="6098344" cy="2677656"/>
          </a:xfrm>
          <a:prstGeom prst="rect">
            <a:avLst/>
          </a:prstGeom>
          <a:noFill/>
        </p:spPr>
        <p:txBody>
          <a:bodyPr wrap="square">
            <a:spAutoFit/>
          </a:bodyPr>
          <a:lstStyle/>
          <a:p>
            <a:r>
              <a:rPr lang="en-GB" sz="2400" b="1" dirty="0">
                <a:solidFill>
                  <a:srgbClr val="002060"/>
                </a:solidFill>
                <a:latin typeface="+mj-lt"/>
              </a:rPr>
              <a:t>Mistake:</a:t>
            </a:r>
            <a:br>
              <a:rPr lang="en-GB" sz="2400" dirty="0">
                <a:solidFill>
                  <a:srgbClr val="002060"/>
                </a:solidFill>
                <a:latin typeface="+mj-lt"/>
              </a:rPr>
            </a:br>
            <a:r>
              <a:rPr lang="en-GB" sz="2400" dirty="0">
                <a:solidFill>
                  <a:srgbClr val="002060"/>
                </a:solidFill>
                <a:latin typeface="+mj-lt"/>
              </a:rPr>
              <a:t>The agreement which the parties signed is binding.</a:t>
            </a:r>
          </a:p>
          <a:p>
            <a:endParaRPr lang="en-GB" sz="2400" dirty="0">
              <a:solidFill>
                <a:srgbClr val="002060"/>
              </a:solidFill>
              <a:latin typeface="+mj-lt"/>
            </a:endParaRPr>
          </a:p>
          <a:p>
            <a:r>
              <a:rPr lang="en-GB" sz="2400" b="1" dirty="0">
                <a:solidFill>
                  <a:srgbClr val="002060"/>
                </a:solidFill>
                <a:latin typeface="+mj-lt"/>
              </a:rPr>
              <a:t>Correction:</a:t>
            </a:r>
            <a:br>
              <a:rPr lang="en-GB" sz="2400" dirty="0">
                <a:solidFill>
                  <a:srgbClr val="002060"/>
                </a:solidFill>
                <a:latin typeface="+mj-lt"/>
              </a:rPr>
            </a:br>
            <a:r>
              <a:rPr lang="en-GB" sz="2400" dirty="0">
                <a:solidFill>
                  <a:srgbClr val="002060"/>
                </a:solidFill>
                <a:latin typeface="+mj-lt"/>
              </a:rPr>
              <a:t>The agreement that the parties signed is binding.</a:t>
            </a:r>
          </a:p>
        </p:txBody>
      </p:sp>
    </p:spTree>
    <p:extLst>
      <p:ext uri="{BB962C8B-B14F-4D97-AF65-F5344CB8AC3E}">
        <p14:creationId xmlns:p14="http://schemas.microsoft.com/office/powerpoint/2010/main" val="36377571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75175-E7FF-5EFE-0C7A-0CD881224DBA}"/>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88CD7145-D1EA-FA8C-6389-9B2EC10F5FC7}"/>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3A1A3E2E-2956-7B1F-A9A0-07C1709AC7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328FF8F0-9DFF-46ED-A3FC-1D796CB89DFC}"/>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01AD67AD-EECD-0DDA-75FD-9D802E5DE14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8F66036-7237-8A32-99B9-3F66B26E887A}"/>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21281FB-819A-D5D3-E9B6-D53C212AE93E}"/>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B7352F78-23B4-F3C7-FECF-2377E7AA43E6}"/>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7C04EB8-7EBB-B2BC-2A65-495BE40C8EC0}"/>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14940EC-C25B-5709-A203-44FBE3CAA6A3}"/>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DF78632-FDE7-7D99-9239-927D1B87904E}"/>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628D336-BAD7-2E75-82EE-36549EFE1779}"/>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723DDA97-B8C1-DEFE-8F67-AA25AE1AF71F}"/>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B5AAD09D-B85B-D4BF-6EE3-6582CB9F582A}"/>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09765E59-EE5A-FD9B-4688-0586A6711DCA}"/>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238964AE-3740-B1C1-BB34-DA1F818643D0}"/>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6A778C7-7063-A663-2DD4-C7980CC60C99}"/>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67B06CC-8F0C-1793-7B84-7B6E72C4326C}"/>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E51846AC-A9B5-9BB5-D6EF-34BE1148F023}"/>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411CB987-0C07-272E-B935-64CF4C0019B9}"/>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0D0208FB-E87C-0E18-2817-346ACFF6923D}"/>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A7ADD223-9249-3465-89EE-803B413BA5EA}"/>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2DA5717C-DE45-DE3C-04A9-68DD5814DE82}"/>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FC77F418-AE48-AA5B-F283-DA9616CD214D}"/>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110253AE-CF78-D6B0-D6DD-BAB0184DC85E}"/>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9F48A27B-57EF-C2BE-E849-8CE87CC94CC5}"/>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D9FC9A64-F4F7-0574-4E90-9A603B215363}"/>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65E9154-2E6B-2161-BD42-1E636369C47B}"/>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D3606C5D-1AED-E835-BF9A-B407D792F7CB}"/>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B4CC94E-2D8A-07EE-4E0E-9A573D7BB5F3}"/>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3F223135-59E8-E799-5657-EA0AB93E6ED6}"/>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0004C08-6AE8-9823-1698-6CC476A42DBB}"/>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6B543382-D213-79E0-7D7E-67801B7CD0D1}"/>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9587BFD8-9C03-3309-18F3-B7BD03A7880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10218342-0B9F-627E-F865-C3C78B124A3C}"/>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30C56838-D895-5753-E7B6-E8FC03BDAF03}"/>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3E838EB1-E54A-16E1-22A0-FB2346DA254E}"/>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A1C8CF84-D9F1-CF5E-B6F3-EC0EE732D3FC}"/>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F61887F3-5353-405C-133A-70C96B330F60}"/>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ED04E747-0473-C98A-6547-E0886DEBFB64}"/>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C8931ED1-F946-8DED-0AA1-9C0F2998DE63}"/>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C3A5264-1EE2-0941-DE54-C2E897634B8C}"/>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D896AA07-B1DA-AE51-2487-CC003DDDA5DB}"/>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0C02FD04-38E2-5F27-F1F1-1CFC7E8EA32D}"/>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52AB8764-E862-4252-89AB-C7B6BC0AA6E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5FAFE652-4A62-E7F0-4F22-6E7B3D82DFB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A6764DDB-F2CE-7C9D-FFB4-7877F92199BC}"/>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0029E1F6-4160-E8E2-545D-35AA711BBFD3}"/>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D74DE5CF-F63A-016D-E205-ACB63F2D64DD}"/>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D862748F-F6DC-58C1-D309-E249EADE75DD}"/>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B230BD90-BFB0-8AEE-9843-8020D3D85361}"/>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284B63E8-FA17-350B-8298-A689FA8BB0BB}"/>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ACABAF38-A6B7-7AA4-6BED-8242C242E748}"/>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6BDBDC18-0B87-2936-6913-C2E66D71EDC5}"/>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8D9988CE-254E-95C6-B810-07F53B552F70}"/>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7E2519E1-D5E6-A1C9-802E-108E9E27979A}"/>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6E958A58-15EE-EEC2-0601-88CE97FF218E}"/>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CA4AC96A-C303-980F-5527-11D1E834B08B}"/>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98CAAFF2-80CA-B6B9-08C6-18CD8D7137F2}"/>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23A70518-39FB-D3B9-3DED-27671DAAEC5C}"/>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69B9537D-7123-D377-ECB5-F2028ADF2D0C}"/>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3B2666D7-8C46-0B6B-9AFA-3C10257D9C96}"/>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D1CE35A6-633F-5DF7-D0B0-6F6F31D3A0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8BAAD69B-20F8-83A5-1005-64DE87FDF76C}"/>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F3E534C-9AC0-E5E7-82E8-7FE03DEB21B6}"/>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F6709BF6-9CFF-E3CE-8133-F1390929E5DE}"/>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294D4C46-20BD-CE31-BC7A-9F1C4CF84CCF}"/>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Exercises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4D965304-F7CB-E0A6-513A-30E7A6C4D74C}"/>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CBE7E202-7C08-9830-45A9-E43EF324BDC2}"/>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911FF79D-E481-73FF-E78F-7951724458EC}"/>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7B71ABA5-9A4D-8A5A-92A0-01FF239D0322}"/>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2B55142D-4E0C-68EE-929B-BEECFDFDC5A4}"/>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59A7EE49-B234-1200-E40D-E519EAF67E04}"/>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53519467-C3A9-06A4-AD09-8BA230F6334A}"/>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9CBB1147-F2E6-587B-57CE-68F38AD35DE2}"/>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3408AAF7-B032-04ED-842F-6990B283EB63}"/>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BE95B8D6-235C-049B-7AFC-D5BEB360B9DB}"/>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5E0BEC28-9532-A65D-3099-6F58552838A4}"/>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6CBBAB3C-F554-8A41-8E5A-E50550EE3F05}"/>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5A0C6BD5-1E9A-1CFE-7760-68E242B6CB0A}"/>
              </a:ext>
            </a:extLst>
          </p:cNvPr>
          <p:cNvSpPr txBox="1"/>
          <p:nvPr/>
        </p:nvSpPr>
        <p:spPr>
          <a:xfrm>
            <a:off x="490704" y="1199503"/>
            <a:ext cx="6093724" cy="3970318"/>
          </a:xfrm>
          <a:prstGeom prst="rect">
            <a:avLst/>
          </a:prstGeom>
          <a:noFill/>
        </p:spPr>
        <p:txBody>
          <a:bodyPr wrap="square">
            <a:spAutoFit/>
          </a:bodyPr>
          <a:lstStyle/>
          <a:p>
            <a:pPr algn="just"/>
            <a:r>
              <a:rPr lang="en-GB" sz="3600" dirty="0">
                <a:solidFill>
                  <a:srgbClr val="002060"/>
                </a:solidFill>
                <a:effectLst/>
                <a:latin typeface="+mj-lt"/>
                <a:ea typeface="Aptos" panose="020B0004020202020204" pitchFamily="34" charset="0"/>
              </a:rPr>
              <a:t>The proposed amendment to the contract, which was submitted after extensive negotiations and several redline revisions, will require board approval before it can be executed by the parties.</a:t>
            </a:r>
            <a:endParaRPr lang="en-GB" sz="3600" dirty="0">
              <a:solidFill>
                <a:srgbClr val="002060"/>
              </a:solidFill>
              <a:latin typeface="+mj-lt"/>
            </a:endParaRPr>
          </a:p>
        </p:txBody>
      </p:sp>
      <p:sp>
        <p:nvSpPr>
          <p:cNvPr id="60" name="TextBox 59">
            <a:extLst>
              <a:ext uri="{FF2B5EF4-FFF2-40B4-BE49-F238E27FC236}">
                <a16:creationId xmlns:a16="http://schemas.microsoft.com/office/drawing/2014/main" id="{550A13A4-860B-6CBC-863F-5D7A1CE75BDF}"/>
              </a:ext>
            </a:extLst>
          </p:cNvPr>
          <p:cNvSpPr txBox="1"/>
          <p:nvPr/>
        </p:nvSpPr>
        <p:spPr>
          <a:xfrm>
            <a:off x="7498586" y="1452765"/>
            <a:ext cx="4294353" cy="1200329"/>
          </a:xfrm>
          <a:prstGeom prst="rect">
            <a:avLst/>
          </a:prstGeom>
          <a:noFill/>
        </p:spPr>
        <p:txBody>
          <a:bodyPr wrap="square">
            <a:spAutoFit/>
          </a:bodyPr>
          <a:lstStyle/>
          <a:p>
            <a:r>
              <a:rPr lang="en-GB" sz="1800" b="1" dirty="0">
                <a:solidFill>
                  <a:srgbClr val="002060"/>
                </a:solidFill>
                <a:effectLst/>
                <a:latin typeface="+mj-lt"/>
                <a:ea typeface="Aptos" panose="020B0004020202020204" pitchFamily="34" charset="0"/>
              </a:rPr>
              <a:t>Contact me – John James McVeigh – for the free model answer: </a:t>
            </a:r>
          </a:p>
          <a:p>
            <a:endParaRPr lang="en-GB" dirty="0">
              <a:solidFill>
                <a:srgbClr val="002060"/>
              </a:solidFill>
              <a:latin typeface="+mj-lt"/>
              <a:ea typeface="Aptos" panose="020B0004020202020204" pitchFamily="34" charset="0"/>
            </a:endParaRPr>
          </a:p>
          <a:p>
            <a:r>
              <a:rPr lang="en-GB" sz="1800" dirty="0">
                <a:solidFill>
                  <a:srgbClr val="002060"/>
                </a:solidFill>
                <a:effectLst/>
                <a:latin typeface="+mj-lt"/>
                <a:ea typeface="Aptos" panose="020B0004020202020204" pitchFamily="34" charset="0"/>
                <a:hlinkClick r:id="rId6"/>
              </a:rPr>
              <a:t>james@36rules.com</a:t>
            </a:r>
            <a:r>
              <a:rPr lang="en-GB" sz="1800" dirty="0">
                <a:solidFill>
                  <a:srgbClr val="002060"/>
                </a:solidFill>
                <a:effectLst/>
                <a:latin typeface="+mj-lt"/>
                <a:ea typeface="Aptos" panose="020B0004020202020204" pitchFamily="34" charset="0"/>
              </a:rPr>
              <a:t>  </a:t>
            </a:r>
            <a:endParaRPr lang="en-GB" dirty="0"/>
          </a:p>
        </p:txBody>
      </p:sp>
    </p:spTree>
    <p:extLst>
      <p:ext uri="{BB962C8B-B14F-4D97-AF65-F5344CB8AC3E}">
        <p14:creationId xmlns:p14="http://schemas.microsoft.com/office/powerpoint/2010/main" val="6715068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AACF08-5BCF-00AF-DD35-2ADC3B2334B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060EB75-BE87-013F-EF3B-18878E8E3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93470B-02FB-4973-8CAA-028BF31408D7}"/>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D91682-E0C2-877F-7C0F-CA5AD4AE6F7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4F10B63-4E2C-2710-1E18-6B61ED286413}"/>
              </a:ext>
            </a:extLst>
          </p:cNvPr>
          <p:cNvSpPr/>
          <p:nvPr/>
        </p:nvSpPr>
        <p:spPr>
          <a:xfrm>
            <a:off x="1038879" y="1377536"/>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C4C255C-F340-F6A4-DB7B-9844A325F740}"/>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3A60C2-1FC3-AA29-3410-3B5ECF6DA25B}"/>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B5CB4C-07D5-46F0-1EF6-C4B7FE3D4A7E}"/>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2881A0C-38C6-C7D8-2B5D-D6B095077F78}"/>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0DFC21D-1435-AE56-3B18-B4B9A8C64AB7}"/>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C3CD80-5121-F96B-FDF9-2E440926CD13}"/>
              </a:ext>
            </a:extLst>
          </p:cNvPr>
          <p:cNvSpPr/>
          <p:nvPr/>
        </p:nvSpPr>
        <p:spPr>
          <a:xfrm>
            <a:off x="1399354" y="181549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A754FE4-A40A-6AF1-28FB-62F71F6128FD}"/>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CFE5FDC-72AA-6A27-749F-F03A13A8E8BA}"/>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53D7CE7-F47C-45A4-66E0-2CAF10C75816}"/>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DF6ACC3-D02B-CD48-961D-B2B972A2FC77}"/>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02BE741-8723-FEBE-63FD-2BE5A7474CC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D0F20E-89A1-130D-9145-736557D0320B}"/>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7E2EB94-ABA7-924D-B038-72D4599D7861}"/>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17D2965-5967-3680-2F22-13B76431B931}"/>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F19CCA9-5869-C92C-A261-95E6C78A0CB0}"/>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321F8E5-C3D2-35A9-9D2F-2A4476C2C1F3}"/>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3D293DF-E614-95A4-0FD5-3EF56F67A4F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7F5CDEC-3D36-CF9E-1ECD-FA27A7335A4A}"/>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53F3783-A92B-C622-FEDA-77CA2ED5428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704D93A-6D94-8EA7-B271-B7ED8F34695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A8DF772-408D-A568-6A8B-91C9703D6071}"/>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294CAA5-C0B8-ADF5-F9AD-96C47ACC3D9E}"/>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56A356D-0018-E29E-9672-48B966CB241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88A9F9F-69EF-9010-C0EC-14637AB50893}"/>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01C3D4B-A558-8379-A535-55992598B88E}"/>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AEFF15C-11D5-618C-535F-AD0C6E23277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BD19F98-D219-C7D0-6FCB-7F0E86B436CB}"/>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599A25-A71A-53FB-9873-C75B99BF7D2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FB959D9-0860-67B0-22BB-DC56E275628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0A5775E-7363-EFEC-9AA8-6A0CD248F3F9}"/>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CA38CF9-5CB4-96F3-4095-9216BCA2090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5D2CC7A-4A98-7F46-EE5B-C5316FEAA7FE}"/>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992E3DC-B9E4-3CAE-48B9-C1DF51E10FCE}"/>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91EC59E9-D34C-D19B-2FBB-9F7B5ECE02F2}"/>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DB3F368-745D-4518-EBCD-6D45C3354EB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B23A1F-B995-3448-5537-1E46AA92265D}"/>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D084333-C247-14BF-B258-4193A79700CF}"/>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CA145E3-7A07-B630-6197-79FD0F87254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DDAD3BD-1A20-DF35-75FE-2067147EBDA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14B24CF-59A0-8EFC-5275-A9108DCAA85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B44F8E5-531C-9EC2-ABA2-11ABA3B9D51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2543C33-708A-27CA-6BF7-1A1850EC9A6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84D4051-D0A8-782E-4170-4E9CB3CCCE71}"/>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C5C8D1E-5DE2-A7DC-D1C6-15830E9A3ACC}"/>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240EB14-6994-A55A-56A0-CF9F0EACF78D}"/>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57D011F-8659-4282-3E35-84739F40E584}"/>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E0E8153-3443-40BC-4851-F7AA787AC40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5AEEF21-CF28-412E-15E0-6CF3A1DE5B3A}"/>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48BF600-7C48-C6C8-3A24-DBBC14064DBA}"/>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51C907D-8C69-3A0E-AD83-AB1D281F3CF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092A526-41FA-6B12-EE49-8D053F45091B}"/>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C1BD46A-0BFD-40A4-B7EF-D1062E8EBE6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DA27CB8-F5EB-3A26-5DB5-516B5CA0C88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7DF873E-B785-7053-6DB3-D6AB102C4A7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147ACE1-4442-7B20-9DF2-7FF1BE104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913761AD-512F-7B20-6372-B5C3D234458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203DB83-72BE-F757-92B0-D3FF7F9E288D}"/>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22. The Tidy Prepositions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61802A4-D10A-F812-A874-D68B7D00B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80" y="1377537"/>
            <a:ext cx="5336965" cy="3785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7" name="Rectangle 66">
            <a:extLst>
              <a:ext uri="{FF2B5EF4-FFF2-40B4-BE49-F238E27FC236}">
                <a16:creationId xmlns:a16="http://schemas.microsoft.com/office/drawing/2014/main" id="{678A9406-7ADB-0954-BEB1-D8CD8BF9F058}"/>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B193F99-A5F5-9851-4B73-7EBFB3D13D6E}"/>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B1E000C-C0DD-72D7-FD02-392ACEC7E5A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632A5C7-6756-43FE-75CF-B1BEA237457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09FAC1-903A-8165-F708-132A3E7EEBD7}"/>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D58716E-A6A3-6F48-B36D-4EDFDEAEBC0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1C6CBE7-0642-9CB2-AA9D-BE29D44137CC}"/>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13A5365-56F4-2015-D865-9BED49AA78A0}"/>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9D98DAF-63C7-0421-A933-7C3EF5CF4AD1}"/>
              </a:ext>
            </a:extLst>
          </p:cNvPr>
          <p:cNvSpPr/>
          <p:nvPr/>
        </p:nvSpPr>
        <p:spPr>
          <a:xfrm>
            <a:off x="1257355" y="1623027"/>
            <a:ext cx="4935943" cy="33919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a:extLst>
              <a:ext uri="{FF2B5EF4-FFF2-40B4-BE49-F238E27FC236}">
                <a16:creationId xmlns:a16="http://schemas.microsoft.com/office/drawing/2014/main" id="{BF085B62-B5A3-84D5-E281-870F038E319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4662" y="1291052"/>
            <a:ext cx="5266577" cy="3739846"/>
          </a:xfrm>
          <a:prstGeom prst="rect">
            <a:avLst/>
          </a:prstGeom>
          <a:noFill/>
          <a:ln>
            <a:noFill/>
          </a:ln>
        </p:spPr>
      </p:pic>
      <p:sp>
        <p:nvSpPr>
          <p:cNvPr id="70" name="Rectangle 69">
            <a:extLst>
              <a:ext uri="{FF2B5EF4-FFF2-40B4-BE49-F238E27FC236}">
                <a16:creationId xmlns:a16="http://schemas.microsoft.com/office/drawing/2014/main" id="{0450B8FC-E8AE-4C8A-42B4-6DF38BA60DDF}"/>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9C8BF54C-1A9E-EAA7-1B79-1CA01E22DEEA}"/>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C3973CBF-7300-F01A-278C-33EDCB0C2298}"/>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85" name="Rectangle 84">
            <a:extLst>
              <a:ext uri="{FF2B5EF4-FFF2-40B4-BE49-F238E27FC236}">
                <a16:creationId xmlns:a16="http://schemas.microsoft.com/office/drawing/2014/main" id="{207057EE-3969-7C3E-3DF8-2FB582EF61E8}"/>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44DC562F-C4E0-F123-92A8-24409CED5E0E}"/>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8F526569-61C0-241A-7BE1-015933D0C566}"/>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22/36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3A5926DC-3D08-030F-83C0-C7C9B3399993}"/>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25507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4D72B-ADCF-2555-ADEC-F230DD384917}"/>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565DD25C-8DFF-B734-2A6C-E50223A311F7}"/>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3FC885FE-CEBB-E204-AE79-29543B0982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81EC04FA-A723-BE2B-92C3-3C04FB1E15DA}"/>
              </a:ext>
            </a:extLst>
          </p:cNvPr>
          <p:cNvSpPr/>
          <p:nvPr/>
        </p:nvSpPr>
        <p:spPr>
          <a:xfrm>
            <a:off x="1609725" y="1047750"/>
            <a:ext cx="5772150" cy="1284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49EB928-5D73-04BC-39C0-555FB3E3CB81}"/>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16A321B5-9BB3-0295-7112-3B91C0575ED3}"/>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F05483B5-9FAF-5593-0613-32BF859AAFFF}"/>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8A63B474-7AA4-DCA6-9A31-5CF10688311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F22F60D7-7607-7364-82AA-C70E488E9B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C96BCE91-1B31-549D-83A3-C80309DF81C2}"/>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BD4EC6A0-CA47-DF86-85F4-C349951A063C}"/>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22. The Tidy Prepositions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E9348903-5DBA-AECB-5E8B-F2347B39AD49}"/>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5092C566-F763-59A5-59D1-FBE7ACCF6E40}"/>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F279335D-5464-CFA0-90AF-3625D2528CFD}"/>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22/36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7861A3BC-9D8D-23CA-ECF2-A226166B027E}"/>
              </a:ext>
            </a:extLst>
          </p:cNvPr>
          <p:cNvSpPr txBox="1"/>
          <p:nvPr/>
        </p:nvSpPr>
        <p:spPr>
          <a:xfrm>
            <a:off x="563276" y="1200382"/>
            <a:ext cx="6554975" cy="3785652"/>
          </a:xfrm>
          <a:prstGeom prst="rect">
            <a:avLst/>
          </a:prstGeom>
          <a:noFill/>
        </p:spPr>
        <p:txBody>
          <a:bodyPr wrap="square">
            <a:spAutoFit/>
          </a:bodyPr>
          <a:lstStyle/>
          <a:p>
            <a:pPr algn="just"/>
            <a:r>
              <a:rPr lang="en-GB" sz="2400" dirty="0">
                <a:solidFill>
                  <a:srgbClr val="002060"/>
                </a:solidFill>
                <a:latin typeface="+mj-lt"/>
              </a:rPr>
              <a:t>Prepositions often clutter legal writing when they add no substantive value. Phrases such as “in regard to” should be replaced with “regarding,” and “in connection with” can often be reduced to “about” or omitted entirely. Overuse of prepositional phrases, such as “for the purpose of” instead of “to,” contributes to legalese and decreases readability. Careful editing should focus on eliminating redundant prepositions while preserving precision in meaning.</a:t>
            </a:r>
          </a:p>
        </p:txBody>
      </p:sp>
    </p:spTree>
    <p:extLst>
      <p:ext uri="{BB962C8B-B14F-4D97-AF65-F5344CB8AC3E}">
        <p14:creationId xmlns:p14="http://schemas.microsoft.com/office/powerpoint/2010/main" val="7417052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6B0BC-7482-C039-4728-011DD1A8D3B3}"/>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9D8881C4-D686-2F2E-510D-6050076F560A}"/>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7156A862-7860-1821-70BF-14494A42E1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DBAD8D6D-8FE9-A9A7-0DCF-A3D41720F3B5}"/>
              </a:ext>
            </a:extLst>
          </p:cNvPr>
          <p:cNvSpPr/>
          <p:nvPr/>
        </p:nvSpPr>
        <p:spPr>
          <a:xfrm>
            <a:off x="1609725" y="1047750"/>
            <a:ext cx="5772150" cy="1284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0CC754D0-71F1-D481-3D54-06C77B0B7679}"/>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D34B3DA2-90BA-661E-B748-F8EFFDD1C70F}"/>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6C30F506-5E2F-3185-ADCC-8EA601DBB400}"/>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0B051118-58AA-9D60-90A8-8B0B16F42795}"/>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0525E6E1-7A01-53FD-5E86-338A2C0A7C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B78B1FA2-7EDB-49C0-C2E2-2FB6F10795D4}"/>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D092E9DA-E91C-3DB8-912A-C8E4FB2E2BB1}"/>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22. The Tidy Prepositions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195492E5-9AA6-7527-CDDF-1668BD99BAAA}"/>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3C9AD481-6F78-0AC8-35FC-17D23C197661}"/>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A25936AC-AF83-FC01-96DF-A83783DB4461}"/>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22/36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22C00634-000D-4DB2-ABDC-A893E86D578E}"/>
              </a:ext>
            </a:extLst>
          </p:cNvPr>
          <p:cNvSpPr txBox="1"/>
          <p:nvPr/>
        </p:nvSpPr>
        <p:spPr>
          <a:xfrm>
            <a:off x="563277" y="1200382"/>
            <a:ext cx="6098344" cy="2677656"/>
          </a:xfrm>
          <a:prstGeom prst="rect">
            <a:avLst/>
          </a:prstGeom>
          <a:noFill/>
        </p:spPr>
        <p:txBody>
          <a:bodyPr wrap="square">
            <a:spAutoFit/>
          </a:bodyPr>
          <a:lstStyle/>
          <a:p>
            <a:r>
              <a:rPr lang="en-GB" sz="2400" b="1" dirty="0">
                <a:solidFill>
                  <a:srgbClr val="002060"/>
                </a:solidFill>
                <a:latin typeface="+mj-lt"/>
              </a:rPr>
              <a:t>Mistake:</a:t>
            </a:r>
            <a:br>
              <a:rPr lang="en-GB" sz="2400" dirty="0">
                <a:solidFill>
                  <a:srgbClr val="002060"/>
                </a:solidFill>
                <a:latin typeface="+mj-lt"/>
              </a:rPr>
            </a:br>
            <a:r>
              <a:rPr lang="en-GB" sz="2400" dirty="0">
                <a:solidFill>
                  <a:srgbClr val="002060"/>
                </a:solidFill>
                <a:latin typeface="+mj-lt"/>
              </a:rPr>
              <a:t>The plaintiff made an argument in regards to the defendant’s liability.</a:t>
            </a:r>
          </a:p>
          <a:p>
            <a:endParaRPr lang="en-GB" sz="2400" dirty="0">
              <a:solidFill>
                <a:srgbClr val="002060"/>
              </a:solidFill>
              <a:latin typeface="+mj-lt"/>
            </a:endParaRPr>
          </a:p>
          <a:p>
            <a:r>
              <a:rPr lang="en-GB" sz="2400" b="1" dirty="0">
                <a:solidFill>
                  <a:srgbClr val="002060"/>
                </a:solidFill>
                <a:latin typeface="+mj-lt"/>
              </a:rPr>
              <a:t>Correction:</a:t>
            </a:r>
            <a:br>
              <a:rPr lang="en-GB" sz="2400" dirty="0">
                <a:solidFill>
                  <a:srgbClr val="002060"/>
                </a:solidFill>
                <a:latin typeface="+mj-lt"/>
              </a:rPr>
            </a:br>
            <a:r>
              <a:rPr lang="en-GB" sz="2400" dirty="0">
                <a:solidFill>
                  <a:srgbClr val="002060"/>
                </a:solidFill>
                <a:latin typeface="+mj-lt"/>
              </a:rPr>
              <a:t>The plaintiff argued about the defendant’s liability.</a:t>
            </a:r>
          </a:p>
        </p:txBody>
      </p:sp>
    </p:spTree>
    <p:extLst>
      <p:ext uri="{BB962C8B-B14F-4D97-AF65-F5344CB8AC3E}">
        <p14:creationId xmlns:p14="http://schemas.microsoft.com/office/powerpoint/2010/main" val="3249888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24782-61B7-577A-2485-83D80BC3E209}"/>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3A1F6182-EE14-DFCC-C0DF-B13D6B2A88F4}"/>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45B85475-3BAB-C601-AA70-5376FFFB44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01009BC7-90F2-62A2-093A-09D1F0C82A8E}"/>
              </a:ext>
            </a:extLst>
          </p:cNvPr>
          <p:cNvSpPr/>
          <p:nvPr/>
        </p:nvSpPr>
        <p:spPr>
          <a:xfrm>
            <a:off x="1609725" y="1047750"/>
            <a:ext cx="5772150" cy="127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8E8976C9-9DFD-2ECF-53E6-76FBC187128C}"/>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195976F0-E11D-FDBD-641A-E124BE00DD36}"/>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4CB1B0E3-4EDA-EAA3-9737-AFA4F2E388DD}"/>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57916F68-0B2E-77D3-06BC-1BA49A6E1701}"/>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97385F8B-DDD8-874F-AFCB-10DDD51772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DFD42CFE-6D05-93B3-1956-6FF7844CFFAA}"/>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654192FD-2B2F-4764-DD0E-8C24966AD687}"/>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 The 1-Ruble Rule </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8" name="Rectangle 87">
            <a:extLst>
              <a:ext uri="{FF2B5EF4-FFF2-40B4-BE49-F238E27FC236}">
                <a16:creationId xmlns:a16="http://schemas.microsoft.com/office/drawing/2014/main" id="{C39FA0B7-2345-402A-6B12-56EAB7DBF3B0}"/>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9" name="Picture 88">
            <a:extLst>
              <a:ext uri="{FF2B5EF4-FFF2-40B4-BE49-F238E27FC236}">
                <a16:creationId xmlns:a16="http://schemas.microsoft.com/office/drawing/2014/main" id="{33BF7CC8-1AF0-42A6-37A9-9FE9F9B59F07}"/>
              </a:ext>
            </a:extLst>
          </p:cNvPr>
          <p:cNvPicPr>
            <a:picLocks noChangeAspect="1"/>
          </p:cNvPicPr>
          <p:nvPr/>
        </p:nvPicPr>
        <p:blipFill>
          <a:blip r:embed="rId4"/>
          <a:stretch>
            <a:fillRect/>
          </a:stretch>
        </p:blipFill>
        <p:spPr>
          <a:xfrm>
            <a:off x="4031226" y="1"/>
            <a:ext cx="1884603" cy="1028008"/>
          </a:xfrm>
          <a:prstGeom prst="rect">
            <a:avLst/>
          </a:prstGeom>
        </p:spPr>
      </p:pic>
      <p:sp>
        <p:nvSpPr>
          <p:cNvPr id="90" name="TextBox 89">
            <a:extLst>
              <a:ext uri="{FF2B5EF4-FFF2-40B4-BE49-F238E27FC236}">
                <a16:creationId xmlns:a16="http://schemas.microsoft.com/office/drawing/2014/main" id="{F156112A-23D4-112D-770A-ED80F40DDF21}"/>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02/36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6570463-CAED-016E-CA18-F36958DDD4DC}"/>
              </a:ext>
            </a:extLst>
          </p:cNvPr>
          <p:cNvSpPr txBox="1"/>
          <p:nvPr/>
        </p:nvSpPr>
        <p:spPr>
          <a:xfrm>
            <a:off x="563277" y="1200382"/>
            <a:ext cx="6098344" cy="3785652"/>
          </a:xfrm>
          <a:prstGeom prst="rect">
            <a:avLst/>
          </a:prstGeom>
          <a:noFill/>
        </p:spPr>
        <p:txBody>
          <a:bodyPr wrap="square">
            <a:spAutoFit/>
          </a:bodyPr>
          <a:lstStyle/>
          <a:p>
            <a:r>
              <a:rPr lang="en-GB" sz="2400" b="1" dirty="0">
                <a:solidFill>
                  <a:srgbClr val="002060"/>
                </a:solidFill>
                <a:latin typeface="+mj-lt"/>
              </a:rPr>
              <a:t>Mistake:</a:t>
            </a:r>
            <a:br>
              <a:rPr lang="en-GB" sz="2400" dirty="0">
                <a:solidFill>
                  <a:srgbClr val="002060"/>
                </a:solidFill>
                <a:latin typeface="+mj-lt"/>
              </a:rPr>
            </a:br>
            <a:r>
              <a:rPr lang="en-GB" sz="2400" dirty="0">
                <a:solidFill>
                  <a:srgbClr val="002060"/>
                </a:solidFill>
                <a:latin typeface="+mj-lt"/>
              </a:rPr>
              <a:t>It is the considered opinion of the undersigned legal counsel that, in light of the evidentiary materials submitted herewith, the defendant has failed to meet the requisite burden of proof necessary to establish a prima facie case.</a:t>
            </a:r>
          </a:p>
          <a:p>
            <a:endParaRPr lang="en-GB" sz="2400" dirty="0">
              <a:solidFill>
                <a:srgbClr val="002060"/>
              </a:solidFill>
              <a:latin typeface="+mj-lt"/>
            </a:endParaRPr>
          </a:p>
          <a:p>
            <a:r>
              <a:rPr lang="en-GB" sz="2400" b="1" dirty="0">
                <a:solidFill>
                  <a:srgbClr val="002060"/>
                </a:solidFill>
                <a:latin typeface="+mj-lt"/>
              </a:rPr>
              <a:t>Correction:</a:t>
            </a:r>
            <a:br>
              <a:rPr lang="en-GB" sz="2400" dirty="0">
                <a:solidFill>
                  <a:srgbClr val="002060"/>
                </a:solidFill>
                <a:latin typeface="+mj-lt"/>
              </a:rPr>
            </a:br>
            <a:r>
              <a:rPr lang="en-GB" sz="2400" dirty="0">
                <a:solidFill>
                  <a:srgbClr val="002060"/>
                </a:solidFill>
                <a:latin typeface="+mj-lt"/>
              </a:rPr>
              <a:t>The defendant has not met the burden of proof to establish a prima facie case.</a:t>
            </a:r>
          </a:p>
        </p:txBody>
      </p:sp>
    </p:spTree>
    <p:extLst>
      <p:ext uri="{BB962C8B-B14F-4D97-AF65-F5344CB8AC3E}">
        <p14:creationId xmlns:p14="http://schemas.microsoft.com/office/powerpoint/2010/main" val="17707092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2F42F-13CF-37BB-4533-5859BC856132}"/>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F41755A2-205A-EC1A-0354-C32FECF7022C}"/>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97C80677-BA9D-9B9D-0456-A829140EAE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5C62590A-E8C5-BFF0-7904-E71AA57A88DC}"/>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52942209-11DC-A218-36FE-F65EF593FF8E}"/>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ED6C578-A875-9154-AF86-B61909B2E278}"/>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91F03F15-FF62-2150-9B5A-C9E33AE5BEB5}"/>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42C4775-567D-36C1-845C-71AA67884D0D}"/>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29E6769-7BF2-0816-DB80-1D04CC7266F5}"/>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D87F58C-C25E-08C3-CFDD-35CDB26E9552}"/>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5B5111B-CAA3-6C12-B6F2-331C4824D01E}"/>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A252584-8BAE-FEFC-1488-E30C3C69AE74}"/>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313779E-6D75-B078-B684-18E10284EA20}"/>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57815CB-6FCD-CF69-7ADB-DF45A8ACDF4F}"/>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ACA29512-B775-DFE9-7738-12444722A951}"/>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862935CE-313A-A9AF-ECD3-154C0944A9A1}"/>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02165A48-9F9C-84DB-C13C-39965D6D6F14}"/>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2A63913C-98A3-F2E9-D3AA-6D93125013F4}"/>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F678903-3C67-3659-1A06-697BE31AF84D}"/>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12557D5-6003-199E-0998-50CE67902872}"/>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780E98B9-11D9-9C0D-02DC-F8A79A33E07F}"/>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334B2627-3899-EDF7-7B46-DABAFB4AC31A}"/>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C66CA843-D272-9178-DFBC-5D639BE0BD8E}"/>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89DB904D-0B3A-C79F-C74D-E82B1D908F26}"/>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6B871EA-5B16-EF1A-7046-1FE37DC19D79}"/>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B9599B4-37BD-CC1E-5B5F-6B0514972049}"/>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AB10150D-9748-83AA-E96F-3F54DFBD231A}"/>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DE640F04-2EBE-CAA6-9B17-683349BF6227}"/>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A654B152-88FE-2A7F-0C07-CE7D7D9E55F8}"/>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D25A7EE2-FB64-9D35-3098-BAAD744155A1}"/>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65CEFD34-EEBD-2BB6-1D1D-2AD28D0BAD7D}"/>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02A7003-8787-115E-3A6E-9D3C3B4D42B9}"/>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5F0AF74-03E0-36C7-1268-C6673102D1FB}"/>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C66103B6-A588-FE18-0EDB-D384CE6EA540}"/>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AF7D0233-00F3-2E68-6EAF-1425BA3431B7}"/>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EF238979-B439-73C5-D63E-7AAB97CBBA9C}"/>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BDBDC2DB-F759-9007-BF9A-BCE5379D8B79}"/>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6CD4443F-9A02-4485-9DBE-6D14CE493C12}"/>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EE0C3A26-D700-C72D-8FB8-749AA112C7E3}"/>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1AED4614-C806-EEC8-9DC0-784C05D765A7}"/>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F43F8A5E-C1D3-1590-E71C-1B7250123C22}"/>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5B3900E1-30DC-974A-BE08-56E6177E1C79}"/>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AA0A5D9-00F9-1FD8-B2BB-A0CA9AB6F71E}"/>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F9AEBF0D-1115-9B54-379C-FF25A0EF764E}"/>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FDFDB558-CBA6-8563-51BE-955037BAC01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EDB95E36-78F0-B4F3-4456-5B0114221114}"/>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B88C66BC-062A-034C-1F8B-C313849D9C2A}"/>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7AF3AB53-4B37-F200-D213-8580A704BD0D}"/>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26305D92-8E63-DA45-7272-5056605D8375}"/>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19D30BE-CC4B-DC69-A5ED-4CBDF127EA12}"/>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8E292617-1FCB-A4D5-D68B-E7D10030AE74}"/>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3EEBFE02-C8A3-27D1-D64A-695A496F1F75}"/>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59745236-544D-E884-065C-DA44C7876921}"/>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9157BBAD-ABC0-8655-8146-0ABCA16701EE}"/>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F777982C-2526-AC61-986C-66741692EDDD}"/>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5FF67D4D-9F0D-DF9C-2CA5-ED995A020C5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B30AE644-4BDC-D857-75C0-36F710C01527}"/>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6CDD976F-650A-4A7E-3B9B-342D9E40B838}"/>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57FA1778-1388-0AFC-3B1F-717D53A9FF0C}"/>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285B916D-9672-25D5-7E41-F973518E1F83}"/>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167BAB33-B641-F5A3-A6AF-97DEBBDC0FF7}"/>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B6D46DDC-D4D4-E64A-DE45-DFA04B73E1CA}"/>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C83379D9-4BC6-8030-727B-9A05FEDA1C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08F7D5B6-942A-CF02-6F17-0822E09D274C}"/>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3ECA28D1-4F12-AB75-CFA1-62F34A5BAB33}"/>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81067D88-A27F-C7AC-283F-EA87B101441F}"/>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334B351C-3A68-8E48-0E2B-BBBF8E472D20}"/>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Exercises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5DE334B2-4636-086F-3A42-6AD77A466112}"/>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DEBDFF74-2C7A-954C-3CA2-0D4CAD815080}"/>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FE8E877C-2301-0746-1074-BA133D074D32}"/>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4E0DA55-2FDD-4887-EA4B-380A02236D96}"/>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81AC4A3-20D1-CB14-C969-4B9E5546A947}"/>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219A0CF4-C06F-14BE-F6E5-E49745AE2938}"/>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B6584797-DF38-1D28-00B5-77105E44CB25}"/>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A5F77928-D2C4-9D28-45D3-9516CE19B5BB}"/>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5F8F3D03-6F40-B122-6A3C-DDF144A7239B}"/>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CF29E16B-61B8-116E-81C6-21FFA3CAB564}"/>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797AC5AA-72DD-4E2A-5DDE-08CF44EFBA58}"/>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96C03224-2285-BC95-37E0-800277A7E83E}"/>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9784435C-0EDD-BC50-5C24-DC854F3EAEA1}"/>
              </a:ext>
            </a:extLst>
          </p:cNvPr>
          <p:cNvSpPr txBox="1"/>
          <p:nvPr/>
        </p:nvSpPr>
        <p:spPr>
          <a:xfrm>
            <a:off x="490704" y="1199503"/>
            <a:ext cx="6093724" cy="4524315"/>
          </a:xfrm>
          <a:prstGeom prst="rect">
            <a:avLst/>
          </a:prstGeom>
          <a:noFill/>
        </p:spPr>
        <p:txBody>
          <a:bodyPr wrap="square">
            <a:spAutoFit/>
          </a:bodyPr>
          <a:lstStyle/>
          <a:p>
            <a:pPr algn="just"/>
            <a:r>
              <a:rPr lang="en-GB" sz="3600" dirty="0">
                <a:solidFill>
                  <a:srgbClr val="002060"/>
                </a:solidFill>
                <a:effectLst/>
                <a:latin typeface="+mj-lt"/>
                <a:ea typeface="Aptos" panose="020B0004020202020204" pitchFamily="34" charset="0"/>
              </a:rPr>
              <a:t>The judge inquired as to whether the plaintiff had, in light of the newly discovered evidence, considered withdrawing the motion prior to the scheduled hearing date, so as to avoid unnecessary litigation expenses.</a:t>
            </a:r>
            <a:endParaRPr lang="en-GB" sz="3600" dirty="0">
              <a:solidFill>
                <a:srgbClr val="002060"/>
              </a:solidFill>
              <a:latin typeface="+mj-lt"/>
            </a:endParaRPr>
          </a:p>
        </p:txBody>
      </p:sp>
      <p:sp>
        <p:nvSpPr>
          <p:cNvPr id="60" name="TextBox 59">
            <a:extLst>
              <a:ext uri="{FF2B5EF4-FFF2-40B4-BE49-F238E27FC236}">
                <a16:creationId xmlns:a16="http://schemas.microsoft.com/office/drawing/2014/main" id="{BD969DB4-463D-4DE1-B903-C8D38A04357B}"/>
              </a:ext>
            </a:extLst>
          </p:cNvPr>
          <p:cNvSpPr txBox="1"/>
          <p:nvPr/>
        </p:nvSpPr>
        <p:spPr>
          <a:xfrm>
            <a:off x="7498586" y="1452765"/>
            <a:ext cx="4294353" cy="1200329"/>
          </a:xfrm>
          <a:prstGeom prst="rect">
            <a:avLst/>
          </a:prstGeom>
          <a:noFill/>
        </p:spPr>
        <p:txBody>
          <a:bodyPr wrap="square">
            <a:spAutoFit/>
          </a:bodyPr>
          <a:lstStyle/>
          <a:p>
            <a:r>
              <a:rPr lang="en-GB" sz="1800" b="1" dirty="0">
                <a:solidFill>
                  <a:srgbClr val="002060"/>
                </a:solidFill>
                <a:effectLst/>
                <a:latin typeface="+mj-lt"/>
                <a:ea typeface="Aptos" panose="020B0004020202020204" pitchFamily="34" charset="0"/>
              </a:rPr>
              <a:t>Contact me – John James McVeigh – for the free model answer: </a:t>
            </a:r>
          </a:p>
          <a:p>
            <a:endParaRPr lang="en-GB" dirty="0">
              <a:solidFill>
                <a:srgbClr val="002060"/>
              </a:solidFill>
              <a:latin typeface="+mj-lt"/>
              <a:ea typeface="Aptos" panose="020B0004020202020204" pitchFamily="34" charset="0"/>
            </a:endParaRPr>
          </a:p>
          <a:p>
            <a:r>
              <a:rPr lang="en-GB" sz="1800" dirty="0">
                <a:solidFill>
                  <a:srgbClr val="002060"/>
                </a:solidFill>
                <a:effectLst/>
                <a:latin typeface="+mj-lt"/>
                <a:ea typeface="Aptos" panose="020B0004020202020204" pitchFamily="34" charset="0"/>
                <a:hlinkClick r:id="rId6"/>
              </a:rPr>
              <a:t>james@36rules.com</a:t>
            </a:r>
            <a:r>
              <a:rPr lang="en-GB" sz="1800" dirty="0">
                <a:solidFill>
                  <a:srgbClr val="002060"/>
                </a:solidFill>
                <a:effectLst/>
                <a:latin typeface="+mj-lt"/>
                <a:ea typeface="Aptos" panose="020B0004020202020204" pitchFamily="34" charset="0"/>
              </a:rPr>
              <a:t>  </a:t>
            </a:r>
            <a:endParaRPr lang="en-GB" dirty="0"/>
          </a:p>
        </p:txBody>
      </p:sp>
    </p:spTree>
    <p:extLst>
      <p:ext uri="{BB962C8B-B14F-4D97-AF65-F5344CB8AC3E}">
        <p14:creationId xmlns:p14="http://schemas.microsoft.com/office/powerpoint/2010/main" val="18286925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AACF08-5BCF-00AF-DD35-2ADC3B2334B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060EB75-BE87-013F-EF3B-18878E8E3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93470B-02FB-4973-8CAA-028BF31408D7}"/>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D91682-E0C2-877F-7C0F-CA5AD4AE6F7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4F10B63-4E2C-2710-1E18-6B61ED286413}"/>
              </a:ext>
            </a:extLst>
          </p:cNvPr>
          <p:cNvSpPr/>
          <p:nvPr/>
        </p:nvSpPr>
        <p:spPr>
          <a:xfrm>
            <a:off x="1038879" y="1377536"/>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C4C255C-F340-F6A4-DB7B-9844A325F740}"/>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3A60C2-1FC3-AA29-3410-3B5ECF6DA25B}"/>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B5CB4C-07D5-46F0-1EF6-C4B7FE3D4A7E}"/>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2881A0C-38C6-C7D8-2B5D-D6B095077F78}"/>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0DFC21D-1435-AE56-3B18-B4B9A8C64AB7}"/>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C3CD80-5121-F96B-FDF9-2E440926CD13}"/>
              </a:ext>
            </a:extLst>
          </p:cNvPr>
          <p:cNvSpPr/>
          <p:nvPr/>
        </p:nvSpPr>
        <p:spPr>
          <a:xfrm>
            <a:off x="1399354" y="181549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A754FE4-A40A-6AF1-28FB-62F71F6128FD}"/>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CFE5FDC-72AA-6A27-749F-F03A13A8E8BA}"/>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53D7CE7-F47C-45A4-66E0-2CAF10C75816}"/>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DF6ACC3-D02B-CD48-961D-B2B972A2FC77}"/>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02BE741-8723-FEBE-63FD-2BE5A7474CC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D0F20E-89A1-130D-9145-736557D0320B}"/>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7E2EB94-ABA7-924D-B038-72D4599D7861}"/>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17D2965-5967-3680-2F22-13B76431B931}"/>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F19CCA9-5869-C92C-A261-95E6C78A0CB0}"/>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321F8E5-C3D2-35A9-9D2F-2A4476C2C1F3}"/>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3D293DF-E614-95A4-0FD5-3EF56F67A4F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7F5CDEC-3D36-CF9E-1ECD-FA27A7335A4A}"/>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53F3783-A92B-C622-FEDA-77CA2ED5428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704D93A-6D94-8EA7-B271-B7ED8F34695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A8DF772-408D-A568-6A8B-91C9703D6071}"/>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294CAA5-C0B8-ADF5-F9AD-96C47ACC3D9E}"/>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56A356D-0018-E29E-9672-48B966CB241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88A9F9F-69EF-9010-C0EC-14637AB50893}"/>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01C3D4B-A558-8379-A535-55992598B88E}"/>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AEFF15C-11D5-618C-535F-AD0C6E23277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BD19F98-D219-C7D0-6FCB-7F0E86B436CB}"/>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599A25-A71A-53FB-9873-C75B99BF7D2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FB959D9-0860-67B0-22BB-DC56E275628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0A5775E-7363-EFEC-9AA8-6A0CD248F3F9}"/>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CA38CF9-5CB4-96F3-4095-9216BCA2090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5D2CC7A-4A98-7F46-EE5B-C5316FEAA7FE}"/>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992E3DC-B9E4-3CAE-48B9-C1DF51E10FCE}"/>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91EC59E9-D34C-D19B-2FBB-9F7B5ECE02F2}"/>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DB3F368-745D-4518-EBCD-6D45C3354EB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B23A1F-B995-3448-5537-1E46AA92265D}"/>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D084333-C247-14BF-B258-4193A79700CF}"/>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CA145E3-7A07-B630-6197-79FD0F87254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DDAD3BD-1A20-DF35-75FE-2067147EBDA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14B24CF-59A0-8EFC-5275-A9108DCAA85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B44F8E5-531C-9EC2-ABA2-11ABA3B9D51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2543C33-708A-27CA-6BF7-1A1850EC9A6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84D4051-D0A8-782E-4170-4E9CB3CCCE71}"/>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C5C8D1E-5DE2-A7DC-D1C6-15830E9A3ACC}"/>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240EB14-6994-A55A-56A0-CF9F0EACF78D}"/>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57D011F-8659-4282-3E35-84739F40E584}"/>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E0E8153-3443-40BC-4851-F7AA787AC40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5AEEF21-CF28-412E-15E0-6CF3A1DE5B3A}"/>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48BF600-7C48-C6C8-3A24-DBBC14064DBA}"/>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51C907D-8C69-3A0E-AD83-AB1D281F3CF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092A526-41FA-6B12-EE49-8D053F45091B}"/>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C1BD46A-0BFD-40A4-B7EF-D1062E8EBE6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DA27CB8-F5EB-3A26-5DB5-516B5CA0C88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7DF873E-B785-7053-6DB3-D6AB102C4A7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147ACE1-4442-7B20-9DF2-7FF1BE104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913761AD-512F-7B20-6372-B5C3D234458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203DB83-72BE-F757-92B0-D3FF7F9E288D}"/>
              </a:ext>
            </a:extLst>
          </p:cNvPr>
          <p:cNvSpPr txBox="1"/>
          <p:nvPr/>
        </p:nvSpPr>
        <p:spPr>
          <a:xfrm>
            <a:off x="7853553" y="1819619"/>
            <a:ext cx="4008766"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23. The Quotations Rule &amp; The Left Rule of Commas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61802A4-D10A-F812-A874-D68B7D00B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80" y="1377537"/>
            <a:ext cx="5336965" cy="3785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7" name="Rectangle 66">
            <a:extLst>
              <a:ext uri="{FF2B5EF4-FFF2-40B4-BE49-F238E27FC236}">
                <a16:creationId xmlns:a16="http://schemas.microsoft.com/office/drawing/2014/main" id="{678A9406-7ADB-0954-BEB1-D8CD8BF9F058}"/>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B193F99-A5F5-9851-4B73-7EBFB3D13D6E}"/>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B1E000C-C0DD-72D7-FD02-392ACEC7E5A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632A5C7-6756-43FE-75CF-B1BEA237457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09FAC1-903A-8165-F708-132A3E7EEBD7}"/>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D58716E-A6A3-6F48-B36D-4EDFDEAEBC0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1C6CBE7-0642-9CB2-AA9D-BE29D44137CC}"/>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13A5365-56F4-2015-D865-9BED49AA78A0}"/>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9D98DAF-63C7-0421-A933-7C3EF5CF4AD1}"/>
              </a:ext>
            </a:extLst>
          </p:cNvPr>
          <p:cNvSpPr/>
          <p:nvPr/>
        </p:nvSpPr>
        <p:spPr>
          <a:xfrm>
            <a:off x="1257355" y="1623027"/>
            <a:ext cx="4935943" cy="33919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a:extLst>
              <a:ext uri="{FF2B5EF4-FFF2-40B4-BE49-F238E27FC236}">
                <a16:creationId xmlns:a16="http://schemas.microsoft.com/office/drawing/2014/main" id="{0FB3A866-FBBF-4200-3AAF-09278437921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6305" y="1262537"/>
            <a:ext cx="5475741" cy="3888375"/>
          </a:xfrm>
          <a:prstGeom prst="rect">
            <a:avLst/>
          </a:prstGeom>
          <a:noFill/>
          <a:ln>
            <a:noFill/>
          </a:ln>
        </p:spPr>
      </p:pic>
      <p:sp>
        <p:nvSpPr>
          <p:cNvPr id="70" name="Rectangle 69">
            <a:extLst>
              <a:ext uri="{FF2B5EF4-FFF2-40B4-BE49-F238E27FC236}">
                <a16:creationId xmlns:a16="http://schemas.microsoft.com/office/drawing/2014/main" id="{46D282E4-70F0-3D42-BAA1-02E709ACD54B}"/>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475FA029-DBC2-FD05-9E58-3C57B8A5EFF6}"/>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a:extLst>
              <a:ext uri="{FF2B5EF4-FFF2-40B4-BE49-F238E27FC236}">
                <a16:creationId xmlns:a16="http://schemas.microsoft.com/office/drawing/2014/main" id="{4A417833-22BC-35F6-364F-47029FCF2C20}"/>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86" name="Rectangle 85">
            <a:extLst>
              <a:ext uri="{FF2B5EF4-FFF2-40B4-BE49-F238E27FC236}">
                <a16:creationId xmlns:a16="http://schemas.microsoft.com/office/drawing/2014/main" id="{CE2A45C1-CD26-2D42-0C02-7A2E7C087AD7}"/>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7" name="Picture 86">
            <a:extLst>
              <a:ext uri="{FF2B5EF4-FFF2-40B4-BE49-F238E27FC236}">
                <a16:creationId xmlns:a16="http://schemas.microsoft.com/office/drawing/2014/main" id="{F47B8BCC-C520-C997-BF2A-B78EC6A5A07F}"/>
              </a:ext>
            </a:extLst>
          </p:cNvPr>
          <p:cNvPicPr>
            <a:picLocks noChangeAspect="1"/>
          </p:cNvPicPr>
          <p:nvPr/>
        </p:nvPicPr>
        <p:blipFill>
          <a:blip r:embed="rId4"/>
          <a:stretch>
            <a:fillRect/>
          </a:stretch>
        </p:blipFill>
        <p:spPr>
          <a:xfrm>
            <a:off x="4031226" y="1"/>
            <a:ext cx="1884603" cy="1028008"/>
          </a:xfrm>
          <a:prstGeom prst="rect">
            <a:avLst/>
          </a:prstGeom>
        </p:spPr>
      </p:pic>
      <p:sp>
        <p:nvSpPr>
          <p:cNvPr id="88" name="TextBox 87">
            <a:extLst>
              <a:ext uri="{FF2B5EF4-FFF2-40B4-BE49-F238E27FC236}">
                <a16:creationId xmlns:a16="http://schemas.microsoft.com/office/drawing/2014/main" id="{BA3ACE1B-07FF-3170-771E-D7D87ED3C185}"/>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23/36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2C06E677-A587-142F-B43A-6A6B7EC7E511}"/>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126695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3F4E8-49CF-BF3B-D719-404B386CA56F}"/>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E66CD2FD-8F52-2350-76F7-E71E73965732}"/>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EF7EB322-F9CE-8239-8F40-82BAF1A5AE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2400ED7D-635E-D477-C266-EFCE6CCFB77C}"/>
              </a:ext>
            </a:extLst>
          </p:cNvPr>
          <p:cNvSpPr/>
          <p:nvPr/>
        </p:nvSpPr>
        <p:spPr>
          <a:xfrm>
            <a:off x="1609725" y="1047750"/>
            <a:ext cx="5772150" cy="1284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6AA74737-3287-4741-9609-4DD1DB95A2B2}"/>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8108C347-7D88-FE42-6F01-6B69ED3F8AFD}"/>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0FF54CD0-3767-C9A6-C932-FE41A9EFDE38}"/>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DF219DCC-76FA-64D0-8B56-2302BEAA8C81}"/>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AE5F021-D01E-4781-D7A0-EE3AF6EE84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C94A9239-CDC3-BD3F-952D-DDAF968BC1A1}"/>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9B01781A-38AC-1926-D647-F810ADE0380B}"/>
              </a:ext>
            </a:extLst>
          </p:cNvPr>
          <p:cNvSpPr txBox="1"/>
          <p:nvPr/>
        </p:nvSpPr>
        <p:spPr>
          <a:xfrm>
            <a:off x="7853553" y="1819619"/>
            <a:ext cx="4008766"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23. The Quotations Rule &amp; The Left Rule of Commas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6" name="Rectangle 85">
            <a:extLst>
              <a:ext uri="{FF2B5EF4-FFF2-40B4-BE49-F238E27FC236}">
                <a16:creationId xmlns:a16="http://schemas.microsoft.com/office/drawing/2014/main" id="{3511B795-342D-FE0F-7179-D234AEA3654A}"/>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7" name="Picture 86">
            <a:extLst>
              <a:ext uri="{FF2B5EF4-FFF2-40B4-BE49-F238E27FC236}">
                <a16:creationId xmlns:a16="http://schemas.microsoft.com/office/drawing/2014/main" id="{912EE707-B374-B807-AD19-AE747551D58A}"/>
              </a:ext>
            </a:extLst>
          </p:cNvPr>
          <p:cNvPicPr>
            <a:picLocks noChangeAspect="1"/>
          </p:cNvPicPr>
          <p:nvPr/>
        </p:nvPicPr>
        <p:blipFill>
          <a:blip r:embed="rId4"/>
          <a:stretch>
            <a:fillRect/>
          </a:stretch>
        </p:blipFill>
        <p:spPr>
          <a:xfrm>
            <a:off x="4031226" y="1"/>
            <a:ext cx="1884603" cy="1028008"/>
          </a:xfrm>
          <a:prstGeom prst="rect">
            <a:avLst/>
          </a:prstGeom>
        </p:spPr>
      </p:pic>
      <p:sp>
        <p:nvSpPr>
          <p:cNvPr id="88" name="TextBox 87">
            <a:extLst>
              <a:ext uri="{FF2B5EF4-FFF2-40B4-BE49-F238E27FC236}">
                <a16:creationId xmlns:a16="http://schemas.microsoft.com/office/drawing/2014/main" id="{838F2A88-5CC1-397E-EB03-7EA59423BA56}"/>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23/36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E77F875-AF2D-446B-2FC9-221DE1D888DD}"/>
              </a:ext>
            </a:extLst>
          </p:cNvPr>
          <p:cNvSpPr txBox="1"/>
          <p:nvPr/>
        </p:nvSpPr>
        <p:spPr>
          <a:xfrm>
            <a:off x="563276" y="1200382"/>
            <a:ext cx="6554975" cy="4524315"/>
          </a:xfrm>
          <a:prstGeom prst="rect">
            <a:avLst/>
          </a:prstGeom>
          <a:noFill/>
        </p:spPr>
        <p:txBody>
          <a:bodyPr wrap="square">
            <a:spAutoFit/>
          </a:bodyPr>
          <a:lstStyle/>
          <a:p>
            <a:pPr algn="just"/>
            <a:r>
              <a:rPr lang="en-GB" sz="2400" dirty="0">
                <a:solidFill>
                  <a:srgbClr val="002060"/>
                </a:solidFill>
                <a:latin typeface="+mj-lt"/>
              </a:rPr>
              <a:t>Proper punctuation in relation to quotation marks is crucial in legal writing, particularly when quoting case law, statutes, or contractual language. In </a:t>
            </a:r>
            <a:r>
              <a:rPr lang="en-GB" sz="2400" b="1" dirty="0">
                <a:solidFill>
                  <a:srgbClr val="002060"/>
                </a:solidFill>
                <a:latin typeface="+mj-lt"/>
              </a:rPr>
              <a:t>American English</a:t>
            </a:r>
            <a:r>
              <a:rPr lang="en-GB" sz="2400" dirty="0">
                <a:solidFill>
                  <a:srgbClr val="002060"/>
                </a:solidFill>
                <a:latin typeface="+mj-lt"/>
              </a:rPr>
              <a:t>, periods and commas should be placed </a:t>
            </a:r>
            <a:r>
              <a:rPr lang="en-GB" sz="2400" b="1" dirty="0">
                <a:solidFill>
                  <a:srgbClr val="002060"/>
                </a:solidFill>
                <a:latin typeface="+mj-lt"/>
              </a:rPr>
              <a:t>inside</a:t>
            </a:r>
            <a:r>
              <a:rPr lang="en-GB" sz="2400" dirty="0">
                <a:solidFill>
                  <a:srgbClr val="002060"/>
                </a:solidFill>
                <a:latin typeface="+mj-lt"/>
              </a:rPr>
              <a:t> quotation marks (“The contract is enforceable,” the judge ruled.), whereas in </a:t>
            </a:r>
            <a:r>
              <a:rPr lang="en-GB" sz="2400" b="1" dirty="0">
                <a:solidFill>
                  <a:srgbClr val="002060"/>
                </a:solidFill>
                <a:latin typeface="+mj-lt"/>
              </a:rPr>
              <a:t>British English</a:t>
            </a:r>
            <a:r>
              <a:rPr lang="en-GB" sz="2400" dirty="0">
                <a:solidFill>
                  <a:srgbClr val="002060"/>
                </a:solidFill>
                <a:latin typeface="+mj-lt"/>
              </a:rPr>
              <a:t>, they are placed outside unless part of the quoted material (“The contract is enforceable”, the judge ruled.). Misplacing punctuation in legal citations can lead to interpretative errors, particularly when quoting legislative provisions verbatim.</a:t>
            </a:r>
          </a:p>
        </p:txBody>
      </p:sp>
    </p:spTree>
    <p:extLst>
      <p:ext uri="{BB962C8B-B14F-4D97-AF65-F5344CB8AC3E}">
        <p14:creationId xmlns:p14="http://schemas.microsoft.com/office/powerpoint/2010/main" val="16784598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24EC3-4A9B-9220-A0F2-540F871EA59F}"/>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047DFB68-DF7C-EA53-653A-6846969278D8}"/>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CA55E831-A2C7-FB25-8132-6C6BA66249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B8EF87AB-AC2F-11C1-EA55-B81241937E52}"/>
              </a:ext>
            </a:extLst>
          </p:cNvPr>
          <p:cNvSpPr/>
          <p:nvPr/>
        </p:nvSpPr>
        <p:spPr>
          <a:xfrm>
            <a:off x="1609725" y="1047750"/>
            <a:ext cx="5772150" cy="1284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724E9D96-DD62-7BB5-2507-614BAF0D1B12}"/>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9D2E0650-94F6-5F43-60E3-76F102B05437}"/>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8E28B3F-F6E5-03CF-95DC-2EC2AB732B43}"/>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A1D2FD16-CAE8-AE91-0B1D-B57402536F33}"/>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77E2B6F3-D9C5-2A13-1622-381A9AD061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BB179F52-B744-92D5-B459-6348DC2584C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35DA9720-01FE-9259-96C8-FC538C3D6E51}"/>
              </a:ext>
            </a:extLst>
          </p:cNvPr>
          <p:cNvSpPr txBox="1"/>
          <p:nvPr/>
        </p:nvSpPr>
        <p:spPr>
          <a:xfrm>
            <a:off x="7853553" y="1819619"/>
            <a:ext cx="4008766"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23. The Quotations Rule &amp; The Left Rule of Commas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6" name="Rectangle 85">
            <a:extLst>
              <a:ext uri="{FF2B5EF4-FFF2-40B4-BE49-F238E27FC236}">
                <a16:creationId xmlns:a16="http://schemas.microsoft.com/office/drawing/2014/main" id="{B29B66BA-B395-A967-EF5F-40578A1C49B9}"/>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7" name="Picture 86">
            <a:extLst>
              <a:ext uri="{FF2B5EF4-FFF2-40B4-BE49-F238E27FC236}">
                <a16:creationId xmlns:a16="http://schemas.microsoft.com/office/drawing/2014/main" id="{1D2E4ADF-8438-7D1B-B39E-AD8B47AAD955}"/>
              </a:ext>
            </a:extLst>
          </p:cNvPr>
          <p:cNvPicPr>
            <a:picLocks noChangeAspect="1"/>
          </p:cNvPicPr>
          <p:nvPr/>
        </p:nvPicPr>
        <p:blipFill>
          <a:blip r:embed="rId4"/>
          <a:stretch>
            <a:fillRect/>
          </a:stretch>
        </p:blipFill>
        <p:spPr>
          <a:xfrm>
            <a:off x="4031226" y="1"/>
            <a:ext cx="1884603" cy="1028008"/>
          </a:xfrm>
          <a:prstGeom prst="rect">
            <a:avLst/>
          </a:prstGeom>
        </p:spPr>
      </p:pic>
      <p:sp>
        <p:nvSpPr>
          <p:cNvPr id="88" name="TextBox 87">
            <a:extLst>
              <a:ext uri="{FF2B5EF4-FFF2-40B4-BE49-F238E27FC236}">
                <a16:creationId xmlns:a16="http://schemas.microsoft.com/office/drawing/2014/main" id="{08AE2EB9-701E-5EFB-328C-813E130CFCD6}"/>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23/36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C721ADF-9342-4CAE-FB9C-DCA7D5242BB9}"/>
              </a:ext>
            </a:extLst>
          </p:cNvPr>
          <p:cNvSpPr txBox="1"/>
          <p:nvPr/>
        </p:nvSpPr>
        <p:spPr>
          <a:xfrm>
            <a:off x="563277" y="1200382"/>
            <a:ext cx="6098344" cy="2677656"/>
          </a:xfrm>
          <a:prstGeom prst="rect">
            <a:avLst/>
          </a:prstGeom>
          <a:noFill/>
        </p:spPr>
        <p:txBody>
          <a:bodyPr wrap="square">
            <a:spAutoFit/>
          </a:bodyPr>
          <a:lstStyle/>
          <a:p>
            <a:r>
              <a:rPr lang="en-GB" sz="2400" b="1" dirty="0">
                <a:solidFill>
                  <a:srgbClr val="002060"/>
                </a:solidFill>
                <a:latin typeface="+mj-lt"/>
              </a:rPr>
              <a:t>Mistake:</a:t>
            </a:r>
            <a:br>
              <a:rPr lang="en-GB" sz="2400" dirty="0">
                <a:solidFill>
                  <a:srgbClr val="002060"/>
                </a:solidFill>
                <a:latin typeface="+mj-lt"/>
              </a:rPr>
            </a:br>
            <a:r>
              <a:rPr lang="en-GB" sz="2400" dirty="0">
                <a:solidFill>
                  <a:srgbClr val="002060"/>
                </a:solidFill>
                <a:latin typeface="+mj-lt"/>
              </a:rPr>
              <a:t>The judge ruled “The contract is enforceable”, and dismissed the case.</a:t>
            </a:r>
          </a:p>
          <a:p>
            <a:endParaRPr lang="en-GB" sz="2400" dirty="0">
              <a:solidFill>
                <a:srgbClr val="002060"/>
              </a:solidFill>
              <a:latin typeface="+mj-lt"/>
            </a:endParaRPr>
          </a:p>
          <a:p>
            <a:r>
              <a:rPr lang="en-GB" sz="2400" b="1" dirty="0">
                <a:solidFill>
                  <a:srgbClr val="002060"/>
                </a:solidFill>
                <a:latin typeface="+mj-lt"/>
              </a:rPr>
              <a:t>Correction:</a:t>
            </a:r>
            <a:br>
              <a:rPr lang="en-GB" sz="2400" dirty="0">
                <a:solidFill>
                  <a:srgbClr val="002060"/>
                </a:solidFill>
                <a:latin typeface="+mj-lt"/>
              </a:rPr>
            </a:br>
            <a:r>
              <a:rPr lang="en-GB" sz="2400" dirty="0">
                <a:solidFill>
                  <a:srgbClr val="002060"/>
                </a:solidFill>
                <a:latin typeface="+mj-lt"/>
              </a:rPr>
              <a:t>The judge ruled, “The contract is enforceable,” and dismissed the case.</a:t>
            </a:r>
          </a:p>
        </p:txBody>
      </p:sp>
    </p:spTree>
    <p:extLst>
      <p:ext uri="{BB962C8B-B14F-4D97-AF65-F5344CB8AC3E}">
        <p14:creationId xmlns:p14="http://schemas.microsoft.com/office/powerpoint/2010/main" val="32561785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B1481-1AA0-91F8-41D9-FC86ABD0F37A}"/>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218C2BF4-C9E6-0DF1-2F95-8DD831FD33B5}"/>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E5E6C93A-04EC-9636-B1CE-A29CC1DFDD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DF01BBEB-C3A8-1253-1173-F98CB452BD62}"/>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26955B32-120A-48BB-C133-C4E9052E76D4}"/>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D99C189-900F-0913-6BD4-CED94CBA478F}"/>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3D8F836-02CF-A5A8-AF29-B520BFD2D2A9}"/>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9752C47-0E5C-2B90-11F5-C341526AF07E}"/>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1FA52F5-4327-4E4B-1ED3-807F153B8226}"/>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CB534F3-08E2-00DE-117D-621DA963A016}"/>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D76CDE8-07E3-0331-B26E-2E5FF595E1B8}"/>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6E11D33-82CD-E09C-E7F6-31D2EA876569}"/>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1D0A8B2B-6835-9F31-2B50-646FE17F0242}"/>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FE6B6FD0-639A-D413-8DCC-7ECF00A28859}"/>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1824878-A0AE-16FF-53A2-90523EB7F16E}"/>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BA9DA640-0DA4-28F4-0BD6-C02C24EE5EA5}"/>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16A66FE-07BB-18AF-D639-EDEFC2F41D22}"/>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799AE3EC-E28E-8884-652A-552AF07B4137}"/>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659D6D8A-5783-DF0F-53F7-661902D0BF91}"/>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983DFC38-F2BB-2B0E-A614-7DC2565B7E3C}"/>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A6E294-5676-D2D9-00E2-4D1637F69BF9}"/>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8C0EDC3A-1EF1-0D34-4B94-D13432A63665}"/>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F9C75F88-A264-FA3B-66E2-C4C0124861A6}"/>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B72689B2-05AF-D8E6-6020-339AD86FFFAF}"/>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B87200A4-F522-D3D2-EC0C-44B9F0A143A8}"/>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34353FF0-1C9F-E96C-FC98-C6FFE4499E5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FAFBA9C1-2F03-3928-65BB-7ED02AA0EA1D}"/>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5466EB2B-D524-9F32-7D99-8CD2CAEFB5D9}"/>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84C7C34-1E17-6EE2-FC87-F39548568988}"/>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AF8E1AB-5DF2-C27B-B141-B96B1BE3D758}"/>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323B863E-8A0E-B066-0E72-75A8EEDF0CF3}"/>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63BAE63E-D7A3-BCC3-18BA-7FA5C39F0D0A}"/>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8A4CB29-88CC-D166-A7DE-90E763EB1142}"/>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ECE27E60-04C8-64AF-CEDF-517D1D60B3C9}"/>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366A7142-459C-09AE-800C-E3DCB2FD3AE5}"/>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08F779EF-3537-EF62-CE8A-18DF14479A4B}"/>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6722B08-C635-A77C-3E04-16558A75FC7F}"/>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6353C796-6034-1A3E-B9DB-84E41E3832BF}"/>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EEC44918-EDCA-674E-11EA-07167BFDD719}"/>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51848B01-E4B2-455C-3C09-6C0754663BC9}"/>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172671F0-FD41-D9BB-DEE9-34F597239C0B}"/>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F1AEDDA-AA1B-C154-216C-C38849EAA6FF}"/>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144E812A-438B-7CA1-63C2-D694FA754313}"/>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A66DFB09-85F5-4AB4-CEB5-8EFC91E65E5C}"/>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14B0D838-18B0-E8CA-F36E-052EE6F86AC3}"/>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19B02456-7480-C351-A1A0-4E8F844DB5F4}"/>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B23E893E-516C-F599-7B84-C1AB8DCC452B}"/>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4CAFC726-1569-3571-24A4-83EEAF5CF842}"/>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F39C0470-8D82-F933-0273-EE204A5A7A83}"/>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011440B0-1319-E65B-C198-88D1749C2CD8}"/>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44541FD1-A295-DA4D-56B3-C7710725B8AB}"/>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A46796E2-C8A4-67F9-BA78-95CCF316B658}"/>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A00FB6E5-884F-7106-9C01-F4D858C66A93}"/>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44E61BB4-BE55-3061-53FF-569C3C0B126F}"/>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BE897540-F37B-7F95-81F5-013E9BEBAD07}"/>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361FD6DE-D4BC-BA52-47FF-B7CDEDBF5663}"/>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C484D58C-51CA-2764-1EF2-EB8B1153FDE2}"/>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099677F0-C4F9-56ED-AEA5-95ADA7C0983E}"/>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FF08C257-C319-8B4D-E408-C89998A47BFB}"/>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7A25EA34-6C6E-D237-DF2A-76B4E71AEEEC}"/>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5EFA86CE-B746-EF51-7548-B12DEFC5D0F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82354E8F-D045-D88E-834D-34AD272A13E6}"/>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335399BB-1EA1-6ACF-EA5C-D264DB58D4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38714C22-DBDD-74A8-3DFF-B28CAD852843}"/>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38D0889-7FE0-5A33-87CB-3A87B5C67A0B}"/>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1C89ECA6-4AAC-684B-3CE0-202145A30D50}"/>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3CF930F9-AFA7-08C9-659F-FDB219A02750}"/>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Exercises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566077B3-A9AD-6341-2888-9ABED12BD81C}"/>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1DE72D5F-4295-2255-E10E-1D57103B4A69}"/>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CA7E407-6A16-4D22-C7CD-395718BC48B1}"/>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42A90DC9-5EEB-0D4C-272E-8A60F599B054}"/>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0169993-2F0E-A110-9D06-55063AEA6E3D}"/>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3826210F-F6CE-36CF-AF92-B0E961611ECC}"/>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627417B6-BFA1-967C-CC71-A2F6F8E40A57}"/>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95031A83-65F7-BEB1-EF92-373835541B8F}"/>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784CB714-BAC3-3C67-1F5F-EB78F451544D}"/>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70C6BCEE-2033-BF8F-86B7-F7DFAB5AC0CF}"/>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55D8C29A-C6CF-6A5F-7D50-E090CD21F369}"/>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9A78A1B8-E698-FC90-9087-3BE68BFD0E15}"/>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81">
            <a:extLst>
              <a:ext uri="{FF2B5EF4-FFF2-40B4-BE49-F238E27FC236}">
                <a16:creationId xmlns:a16="http://schemas.microsoft.com/office/drawing/2014/main" id="{0B9FC3AA-2194-C1A0-5634-48630A6E7741}"/>
              </a:ext>
            </a:extLst>
          </p:cNvPr>
          <p:cNvSpPr txBox="1"/>
          <p:nvPr/>
        </p:nvSpPr>
        <p:spPr>
          <a:xfrm>
            <a:off x="490704" y="1199503"/>
            <a:ext cx="6093724" cy="2308324"/>
          </a:xfrm>
          <a:prstGeom prst="rect">
            <a:avLst/>
          </a:prstGeom>
          <a:noFill/>
        </p:spPr>
        <p:txBody>
          <a:bodyPr wrap="square">
            <a:spAutoFit/>
          </a:bodyPr>
          <a:lstStyle/>
          <a:p>
            <a:pPr algn="just"/>
            <a:r>
              <a:rPr lang="en-GB" sz="3600" dirty="0">
                <a:solidFill>
                  <a:srgbClr val="002060"/>
                </a:solidFill>
                <a:effectLst/>
                <a:latin typeface="+mj-lt"/>
                <a:ea typeface="Aptos" panose="020B0004020202020204" pitchFamily="34" charset="0"/>
              </a:rPr>
              <a:t>In his ruling, the judge stated, “The evidence presented, though compelling, fails to meet the burden of proof”.</a:t>
            </a:r>
            <a:endParaRPr lang="en-GB" sz="3600" dirty="0">
              <a:solidFill>
                <a:srgbClr val="002060"/>
              </a:solidFill>
              <a:latin typeface="+mj-lt"/>
            </a:endParaRPr>
          </a:p>
        </p:txBody>
      </p:sp>
      <p:sp>
        <p:nvSpPr>
          <p:cNvPr id="2" name="TextBox 1">
            <a:extLst>
              <a:ext uri="{FF2B5EF4-FFF2-40B4-BE49-F238E27FC236}">
                <a16:creationId xmlns:a16="http://schemas.microsoft.com/office/drawing/2014/main" id="{31BFE3B7-CC03-A6E2-7171-7F231D42C77A}"/>
              </a:ext>
            </a:extLst>
          </p:cNvPr>
          <p:cNvSpPr txBox="1"/>
          <p:nvPr/>
        </p:nvSpPr>
        <p:spPr>
          <a:xfrm>
            <a:off x="7498586" y="1452765"/>
            <a:ext cx="4294353" cy="1200329"/>
          </a:xfrm>
          <a:prstGeom prst="rect">
            <a:avLst/>
          </a:prstGeom>
          <a:noFill/>
        </p:spPr>
        <p:txBody>
          <a:bodyPr wrap="square">
            <a:spAutoFit/>
          </a:bodyPr>
          <a:lstStyle/>
          <a:p>
            <a:r>
              <a:rPr lang="en-GB" sz="1800" b="1" dirty="0">
                <a:solidFill>
                  <a:srgbClr val="002060"/>
                </a:solidFill>
                <a:effectLst/>
                <a:latin typeface="+mj-lt"/>
                <a:ea typeface="Aptos" panose="020B0004020202020204" pitchFamily="34" charset="0"/>
              </a:rPr>
              <a:t>Contact me – John James McVeigh – for the free model answer: </a:t>
            </a:r>
          </a:p>
          <a:p>
            <a:endParaRPr lang="en-GB" dirty="0">
              <a:solidFill>
                <a:srgbClr val="002060"/>
              </a:solidFill>
              <a:latin typeface="+mj-lt"/>
              <a:ea typeface="Aptos" panose="020B0004020202020204" pitchFamily="34" charset="0"/>
            </a:endParaRPr>
          </a:p>
          <a:p>
            <a:r>
              <a:rPr lang="en-GB" sz="1800" dirty="0">
                <a:solidFill>
                  <a:srgbClr val="002060"/>
                </a:solidFill>
                <a:effectLst/>
                <a:latin typeface="+mj-lt"/>
                <a:ea typeface="Aptos" panose="020B0004020202020204" pitchFamily="34" charset="0"/>
                <a:hlinkClick r:id="rId6"/>
              </a:rPr>
              <a:t>james@36rules.com</a:t>
            </a:r>
            <a:r>
              <a:rPr lang="en-GB" sz="1800" dirty="0">
                <a:solidFill>
                  <a:srgbClr val="002060"/>
                </a:solidFill>
                <a:effectLst/>
                <a:latin typeface="+mj-lt"/>
                <a:ea typeface="Aptos" panose="020B0004020202020204" pitchFamily="34" charset="0"/>
              </a:rPr>
              <a:t>  </a:t>
            </a:r>
            <a:endParaRPr lang="en-GB" dirty="0"/>
          </a:p>
        </p:txBody>
      </p:sp>
    </p:spTree>
    <p:extLst>
      <p:ext uri="{BB962C8B-B14F-4D97-AF65-F5344CB8AC3E}">
        <p14:creationId xmlns:p14="http://schemas.microsoft.com/office/powerpoint/2010/main" val="502108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AACF08-5BCF-00AF-DD35-2ADC3B2334B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060EB75-BE87-013F-EF3B-18878E8E3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93470B-02FB-4973-8CAA-028BF31408D7}"/>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D91682-E0C2-877F-7C0F-CA5AD4AE6F7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4F10B63-4E2C-2710-1E18-6B61ED286413}"/>
              </a:ext>
            </a:extLst>
          </p:cNvPr>
          <p:cNvSpPr/>
          <p:nvPr/>
        </p:nvSpPr>
        <p:spPr>
          <a:xfrm>
            <a:off x="1038879" y="1377536"/>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C4C255C-F340-F6A4-DB7B-9844A325F740}"/>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3A60C2-1FC3-AA29-3410-3B5ECF6DA25B}"/>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B5CB4C-07D5-46F0-1EF6-C4B7FE3D4A7E}"/>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2881A0C-38C6-C7D8-2B5D-D6B095077F78}"/>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0DFC21D-1435-AE56-3B18-B4B9A8C64AB7}"/>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C3CD80-5121-F96B-FDF9-2E440926CD13}"/>
              </a:ext>
            </a:extLst>
          </p:cNvPr>
          <p:cNvSpPr/>
          <p:nvPr/>
        </p:nvSpPr>
        <p:spPr>
          <a:xfrm>
            <a:off x="1399354" y="181549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A754FE4-A40A-6AF1-28FB-62F71F6128FD}"/>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CFE5FDC-72AA-6A27-749F-F03A13A8E8BA}"/>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53D7CE7-F47C-45A4-66E0-2CAF10C75816}"/>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DF6ACC3-D02B-CD48-961D-B2B972A2FC77}"/>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02BE741-8723-FEBE-63FD-2BE5A7474CC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D0F20E-89A1-130D-9145-736557D0320B}"/>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7E2EB94-ABA7-924D-B038-72D4599D7861}"/>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17D2965-5967-3680-2F22-13B76431B931}"/>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F19CCA9-5869-C92C-A261-95E6C78A0CB0}"/>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321F8E5-C3D2-35A9-9D2F-2A4476C2C1F3}"/>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3D293DF-E614-95A4-0FD5-3EF56F67A4F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7F5CDEC-3D36-CF9E-1ECD-FA27A7335A4A}"/>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53F3783-A92B-C622-FEDA-77CA2ED5428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704D93A-6D94-8EA7-B271-B7ED8F34695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A8DF772-408D-A568-6A8B-91C9703D6071}"/>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294CAA5-C0B8-ADF5-F9AD-96C47ACC3D9E}"/>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56A356D-0018-E29E-9672-48B966CB241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88A9F9F-69EF-9010-C0EC-14637AB50893}"/>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01C3D4B-A558-8379-A535-55992598B88E}"/>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AEFF15C-11D5-618C-535F-AD0C6E23277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BD19F98-D219-C7D0-6FCB-7F0E86B436CB}"/>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599A25-A71A-53FB-9873-C75B99BF7D2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FB959D9-0860-67B0-22BB-DC56E275628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0A5775E-7363-EFEC-9AA8-6A0CD248F3F9}"/>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CA38CF9-5CB4-96F3-4095-9216BCA2090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5D2CC7A-4A98-7F46-EE5B-C5316FEAA7FE}"/>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992E3DC-B9E4-3CAE-48B9-C1DF51E10FCE}"/>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91EC59E9-D34C-D19B-2FBB-9F7B5ECE02F2}"/>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DB3F368-745D-4518-EBCD-6D45C3354EB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B23A1F-B995-3448-5537-1E46AA92265D}"/>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D084333-C247-14BF-B258-4193A79700CF}"/>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CA145E3-7A07-B630-6197-79FD0F87254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DDAD3BD-1A20-DF35-75FE-2067147EBDA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14B24CF-59A0-8EFC-5275-A9108DCAA85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B44F8E5-531C-9EC2-ABA2-11ABA3B9D51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2543C33-708A-27CA-6BF7-1A1850EC9A6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84D4051-D0A8-782E-4170-4E9CB3CCCE71}"/>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C5C8D1E-5DE2-A7DC-D1C6-15830E9A3ACC}"/>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240EB14-6994-A55A-56A0-CF9F0EACF78D}"/>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57D011F-8659-4282-3E35-84739F40E584}"/>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E0E8153-3443-40BC-4851-F7AA787AC40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5AEEF21-CF28-412E-15E0-6CF3A1DE5B3A}"/>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48BF600-7C48-C6C8-3A24-DBBC14064DBA}"/>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51C907D-8C69-3A0E-AD83-AB1D281F3CF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092A526-41FA-6B12-EE49-8D053F45091B}"/>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C1BD46A-0BFD-40A4-B7EF-D1062E8EBE6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DA27CB8-F5EB-3A26-5DB5-516B5CA0C88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7DF873E-B785-7053-6DB3-D6AB102C4A7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147ACE1-4442-7B20-9DF2-7FF1BE104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913761AD-512F-7B20-6372-B5C3D234458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203DB83-72BE-F757-92B0-D3FF7F9E288D}"/>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24. The Salutations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61802A4-D10A-F812-A874-D68B7D00B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80" y="1377537"/>
            <a:ext cx="5336965" cy="3785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7" name="Rectangle 66">
            <a:extLst>
              <a:ext uri="{FF2B5EF4-FFF2-40B4-BE49-F238E27FC236}">
                <a16:creationId xmlns:a16="http://schemas.microsoft.com/office/drawing/2014/main" id="{678A9406-7ADB-0954-BEB1-D8CD8BF9F058}"/>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B193F99-A5F5-9851-4B73-7EBFB3D13D6E}"/>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B1E000C-C0DD-72D7-FD02-392ACEC7E5A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632A5C7-6756-43FE-75CF-B1BEA237457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09FAC1-903A-8165-F708-132A3E7EEBD7}"/>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D58716E-A6A3-6F48-B36D-4EDFDEAEBC0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1C6CBE7-0642-9CB2-AA9D-BE29D44137CC}"/>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13A5365-56F4-2015-D865-9BED49AA78A0}"/>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9D98DAF-63C7-0421-A933-7C3EF5CF4AD1}"/>
              </a:ext>
            </a:extLst>
          </p:cNvPr>
          <p:cNvSpPr/>
          <p:nvPr/>
        </p:nvSpPr>
        <p:spPr>
          <a:xfrm>
            <a:off x="1257355" y="1623027"/>
            <a:ext cx="4935943" cy="33919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a:extLst>
              <a:ext uri="{FF2B5EF4-FFF2-40B4-BE49-F238E27FC236}">
                <a16:creationId xmlns:a16="http://schemas.microsoft.com/office/drawing/2014/main" id="{FA2AA39B-3A19-BCE6-417E-A3E2B15571F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8465" y="1301974"/>
            <a:ext cx="5446004" cy="3867259"/>
          </a:xfrm>
          <a:prstGeom prst="rect">
            <a:avLst/>
          </a:prstGeom>
          <a:noFill/>
          <a:ln>
            <a:noFill/>
          </a:ln>
        </p:spPr>
      </p:pic>
      <p:sp>
        <p:nvSpPr>
          <p:cNvPr id="70" name="Rectangle 69">
            <a:extLst>
              <a:ext uri="{FF2B5EF4-FFF2-40B4-BE49-F238E27FC236}">
                <a16:creationId xmlns:a16="http://schemas.microsoft.com/office/drawing/2014/main" id="{C2B873F7-EABA-D958-7A33-B3616ABBFC45}"/>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4E9A6620-0C19-B875-E70A-560622165DB3}"/>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7A00E3AB-69C0-8D2C-047A-4B13D32179A3}"/>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85" name="Rectangle 84">
            <a:extLst>
              <a:ext uri="{FF2B5EF4-FFF2-40B4-BE49-F238E27FC236}">
                <a16:creationId xmlns:a16="http://schemas.microsoft.com/office/drawing/2014/main" id="{C59E4C07-2C42-9101-49AA-4B9A02088348}"/>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1152AB2A-14C1-A523-E8AB-C966029C4092}"/>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DE3083B1-14B9-26FC-A766-BE777A739776}"/>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24/36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37239842-BDA4-D7D2-2AAC-E31CCCF9621B}"/>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30637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999CF-0E05-4518-000B-BEC48FBA69FF}"/>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DD109D63-43FA-4EC1-D0D3-4679985EE916}"/>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BD80B116-30BD-F7EF-986B-143A6424B6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6E863D40-F6FF-02CF-C4F1-D8AE5EFD4B89}"/>
              </a:ext>
            </a:extLst>
          </p:cNvPr>
          <p:cNvSpPr/>
          <p:nvPr/>
        </p:nvSpPr>
        <p:spPr>
          <a:xfrm>
            <a:off x="1609725" y="1047750"/>
            <a:ext cx="5772150" cy="127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AC749E9F-F6FB-B901-2A9C-364523867718}"/>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B1C36053-8BF9-C3B4-B351-FF06EB681CC2}"/>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26644E73-299E-3DD7-04B1-63222AC58EA1}"/>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B7EBE975-C537-5EFF-F7E4-D2C96F9210D2}"/>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0949167B-56AA-E69A-9A64-173B5FF955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E2392F0E-8F14-79C1-0BB8-A926514C34D2}"/>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566D7EEB-5237-868E-D87B-193A8346E702}"/>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24. The Salutations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C9B758E6-0D95-B435-2F94-D22361C35374}"/>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8CB3AD3C-4716-FAB7-C8A5-2C5C610D7487}"/>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24508800-F968-F5AF-3E63-2B21268DB7FE}"/>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24/36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56F7579-12E8-4D8F-11D4-4DE007F7CB1F}"/>
              </a:ext>
            </a:extLst>
          </p:cNvPr>
          <p:cNvSpPr txBox="1"/>
          <p:nvPr/>
        </p:nvSpPr>
        <p:spPr>
          <a:xfrm>
            <a:off x="563276" y="1200382"/>
            <a:ext cx="6554975" cy="3785652"/>
          </a:xfrm>
          <a:prstGeom prst="rect">
            <a:avLst/>
          </a:prstGeom>
          <a:noFill/>
        </p:spPr>
        <p:txBody>
          <a:bodyPr wrap="square">
            <a:spAutoFit/>
          </a:bodyPr>
          <a:lstStyle/>
          <a:p>
            <a:pPr algn="just"/>
            <a:r>
              <a:rPr lang="en-GB" sz="2400" dirty="0">
                <a:solidFill>
                  <a:srgbClr val="002060"/>
                </a:solidFill>
                <a:latin typeface="+mj-lt"/>
              </a:rPr>
              <a:t>Professional correspondence in legal settings should use appropriate and modern salutations, avoiding outdated forms like “Dear Sir/Madam.” When addressing specific individuals, use their professional titles (e.g., “Dear Judge Smith” or “Dear Counsel”). For more general legal communications, “Dear Counsel” or “To Whom It May Concern” is preferable to antiquated gendered or overly formal greetings, which can appear disconnected from contemporary legal practice.</a:t>
            </a:r>
          </a:p>
        </p:txBody>
      </p:sp>
    </p:spTree>
    <p:extLst>
      <p:ext uri="{BB962C8B-B14F-4D97-AF65-F5344CB8AC3E}">
        <p14:creationId xmlns:p14="http://schemas.microsoft.com/office/powerpoint/2010/main" val="123529786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02DC3-5ADB-0AC9-C137-115C4E2AAB5E}"/>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88E0C926-7AF2-1B1E-44DE-77A144223A62}"/>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0CA4E18E-DF6B-2D28-65D4-9A6F263DC7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A859403B-124D-1484-13AB-CD5CEB4948DA}"/>
              </a:ext>
            </a:extLst>
          </p:cNvPr>
          <p:cNvSpPr/>
          <p:nvPr/>
        </p:nvSpPr>
        <p:spPr>
          <a:xfrm>
            <a:off x="1609725" y="1047750"/>
            <a:ext cx="5772150" cy="127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591C660A-48BB-A52A-68C4-0EADC7D9F37C}"/>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9F9030CC-A4F4-E5DA-96A8-106366BF5BF5}"/>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11D2BA66-7146-0E4C-291B-5423EDB176B3}"/>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C4A569BD-4FE3-826F-04F6-0BD3031DA118}"/>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3952E2AE-204F-AEAA-2F28-72CA480DAF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7E16885A-6D27-BCF9-5612-9C72BEAB2FA8}"/>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D4680930-655B-4353-215F-249E6FDEE82C}"/>
              </a:ext>
            </a:extLst>
          </p:cNvPr>
          <p:cNvSpPr txBox="1"/>
          <p:nvPr/>
        </p:nvSpPr>
        <p:spPr>
          <a:xfrm>
            <a:off x="7853553" y="1819619"/>
            <a:ext cx="3866767" cy="507831"/>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24. The Salutations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550F2C07-3BEC-385B-F8FB-04F4CF35DF31}"/>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1392125E-E8DD-AFE7-1C56-86468CA6A496}"/>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F5A0822C-0D37-FA34-8F44-4EA5139C1A4E}"/>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24/36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286C218-77A4-3179-D153-A21A4406389A}"/>
              </a:ext>
            </a:extLst>
          </p:cNvPr>
          <p:cNvSpPr txBox="1"/>
          <p:nvPr/>
        </p:nvSpPr>
        <p:spPr>
          <a:xfrm>
            <a:off x="563277" y="1200382"/>
            <a:ext cx="6098344" cy="1938992"/>
          </a:xfrm>
          <a:prstGeom prst="rect">
            <a:avLst/>
          </a:prstGeom>
          <a:noFill/>
        </p:spPr>
        <p:txBody>
          <a:bodyPr wrap="square">
            <a:spAutoFit/>
          </a:bodyPr>
          <a:lstStyle/>
          <a:p>
            <a:r>
              <a:rPr lang="en-GB" sz="2400" b="1" dirty="0">
                <a:solidFill>
                  <a:srgbClr val="002060"/>
                </a:solidFill>
                <a:latin typeface="+mj-lt"/>
              </a:rPr>
              <a:t>Mistake:</a:t>
            </a:r>
            <a:br>
              <a:rPr lang="en-GB" sz="2400" dirty="0">
                <a:solidFill>
                  <a:srgbClr val="002060"/>
                </a:solidFill>
                <a:latin typeface="+mj-lt"/>
              </a:rPr>
            </a:br>
            <a:r>
              <a:rPr lang="en-GB" sz="2400" dirty="0">
                <a:solidFill>
                  <a:srgbClr val="002060"/>
                </a:solidFill>
                <a:latin typeface="+mj-lt"/>
              </a:rPr>
              <a:t>Dear Sir or Madam:</a:t>
            </a:r>
          </a:p>
          <a:p>
            <a:endParaRPr lang="en-GB" sz="2400" dirty="0">
              <a:solidFill>
                <a:srgbClr val="002060"/>
              </a:solidFill>
              <a:latin typeface="+mj-lt"/>
            </a:endParaRPr>
          </a:p>
          <a:p>
            <a:r>
              <a:rPr lang="en-GB" sz="2400" b="1" dirty="0">
                <a:solidFill>
                  <a:srgbClr val="002060"/>
                </a:solidFill>
                <a:latin typeface="+mj-lt"/>
              </a:rPr>
              <a:t>Correction:</a:t>
            </a:r>
            <a:br>
              <a:rPr lang="en-GB" sz="2400" dirty="0">
                <a:solidFill>
                  <a:srgbClr val="002060"/>
                </a:solidFill>
                <a:latin typeface="+mj-lt"/>
              </a:rPr>
            </a:br>
            <a:r>
              <a:rPr lang="en-GB" sz="2400" dirty="0">
                <a:solidFill>
                  <a:srgbClr val="002060"/>
                </a:solidFill>
                <a:latin typeface="+mj-lt"/>
              </a:rPr>
              <a:t>Dear Counsel:</a:t>
            </a:r>
          </a:p>
        </p:txBody>
      </p:sp>
    </p:spTree>
    <p:extLst>
      <p:ext uri="{BB962C8B-B14F-4D97-AF65-F5344CB8AC3E}">
        <p14:creationId xmlns:p14="http://schemas.microsoft.com/office/powerpoint/2010/main" val="32277719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59878-3F96-D5F8-0F4A-D95833E15439}"/>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761A501B-4A36-0805-1696-8E4F2CE1C79E}"/>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15E764B3-EDE3-69EB-554B-80B78CCFB5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0B34CBB5-7FAB-2D40-CC9A-56306820E325}"/>
              </a:ext>
            </a:extLst>
          </p:cNvPr>
          <p:cNvSpPr/>
          <p:nvPr/>
        </p:nvSpPr>
        <p:spPr>
          <a:xfrm>
            <a:off x="1609725" y="1099678"/>
            <a:ext cx="5772150" cy="115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A0B3E161-FB1E-AB94-9AD4-A0935499C34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79D6ECE-FB07-3799-D973-DFC36411AE40}"/>
              </a:ext>
            </a:extLst>
          </p:cNvPr>
          <p:cNvSpPr/>
          <p:nvPr/>
        </p:nvSpPr>
        <p:spPr>
          <a:xfrm>
            <a:off x="1032496" y="1389889"/>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CDF74C5-708D-4F22-262F-94A97B0C2EBD}"/>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4CC3279-99DF-8479-02E4-D1685E6C129D}"/>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D39F556-0A1D-781D-D704-9F1030A315EF}"/>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2455C54-EF34-EE6F-5F87-9BCC3709EDBE}"/>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66E0985-5D37-7C26-D461-C2AE00AC4329}"/>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E4EF392-21E7-A563-1CDE-4C5347D4F9F2}"/>
              </a:ext>
            </a:extLst>
          </p:cNvPr>
          <p:cNvSpPr/>
          <p:nvPr/>
        </p:nvSpPr>
        <p:spPr>
          <a:xfrm>
            <a:off x="1399355" y="190036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2A970D9-A035-13AF-E034-B25C9B6FE7E7}"/>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13FCC12-5520-B471-3AF3-77B8FDD12547}"/>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AF799A22-5AB4-C553-B714-AD2EDFD079D3}"/>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1D2DC54-5BF9-1141-6F50-D29E07B61F08}"/>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0445619C-0449-3D16-8C43-2314B909E90D}"/>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68C0A775-EEF5-EA5A-4E61-C96355789B4C}"/>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4A7A8E7F-A103-6C8D-E635-93C5A48BFF04}"/>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B5281BD7-9605-BF9E-6E07-06A8C8F03118}"/>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8E2391C0-63AF-DC34-8C9D-DAE9AD5C5415}"/>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7E8DBBE-4167-F2D4-EAFA-1567141BC8EB}"/>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2DA4FC51-858A-3E8D-1846-005A628D10CF}"/>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5328C40D-4B03-D705-D33C-29353C4883C6}"/>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95AC181E-1EDA-5DE4-B838-21C5A9D247B0}"/>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00DCB74-5386-F15A-C391-A894FC931BFC}"/>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08125B59-6705-B57F-4A66-FDD02B928DDB}"/>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C4D79E89-8699-DF49-98F3-A3320D6A04B7}"/>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AFB5D162-297F-1931-BD5A-8E03C1C6F93E}"/>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3FDFE60-1847-3258-B989-970FA86AB911}"/>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22EE5252-2619-EEF1-10BC-A077C46BE0EE}"/>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AEDB0051-88CC-09E8-9811-29F0AC84B6C5}"/>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9A66E3F6-7E78-8EE8-8584-25BE73B29A7E}"/>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85E61F17-CB43-FDCF-FA7A-11359901EF93}"/>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16D3FDE0-6E58-21E0-FF0B-AE4F28A50699}"/>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1A4B48F3-B29C-F78F-A86B-E450B3D1C84F}"/>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FBA6C0F9-843A-B9E6-EAA3-B44B5409E3E3}"/>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653DCB0C-01FA-60CC-4012-CF358E0E6B57}"/>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17AB41DF-75F3-14C5-0AE5-1223FD898E5A}"/>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5452E3B7-D711-0DFE-6000-4D8432F4AD2D}"/>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006DEBE3-1152-9019-DE3B-641C3771B9A3}"/>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E6ADDE3F-8CA6-8450-A33E-879087831CA4}"/>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240A5857-3A6A-3541-28E9-F4D076684C93}"/>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6D8A17E-4FB1-2076-1B1A-1C490F0E1A92}"/>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60CAAFE0-18B8-3A92-6C91-FAE4524D7662}"/>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BB5A0895-1419-766F-4A69-62121293117E}"/>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4621AA7F-1499-5EE4-D32A-A9C3C5139959}"/>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5D34106C-7FC1-7B77-CCBD-284B80ECC9C6}"/>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457343CA-C0C5-D2A1-6550-9B15FF69DACA}"/>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E265A07D-4274-C2C3-8571-21B0D5EEF32D}"/>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7909C5A4-CEF2-EA5C-62F0-58318631FE24}"/>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9553DC89-66AF-6AFB-6E9C-EBA0391DB29E}"/>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624F759C-6B2E-C272-9D4A-3683305B3DC2}"/>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9AD311E6-6E6D-469A-C595-700860C146D8}"/>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DF746C6D-F0EB-BF60-13EE-B35A6D38BE6B}"/>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F93CF761-E114-E853-9E40-FFF3D7C1F5B4}"/>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035AA59E-13C5-641D-4779-415867973B15}"/>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226BCAD2-2264-9A2E-437F-0997EB1DD92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8C97474F-246A-A3C2-C7D7-3BD57130DAC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C7FF08A5-1F40-8A87-FA5E-9B442F83E018}"/>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C314CE72-2B4D-4294-4A4F-823E6228FB4E}"/>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C0511A86-F773-1F13-BC66-D3DE2753F114}"/>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F79E364-5F0D-2174-F44A-224594451C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B9D3C900-62F3-685C-99BD-C157C839864C}"/>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3DC2487D-EFAC-1E07-C8B1-E919FA21065A}"/>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F522C42C-D64F-4EFD-5F15-D8BA4AA8890D}"/>
              </a:ext>
            </a:extLst>
          </p:cNvPr>
          <p:cNvPicPr>
            <a:picLocks noChangeAspect="1"/>
          </p:cNvPicPr>
          <p:nvPr/>
        </p:nvPicPr>
        <p:blipFill>
          <a:blip r:embed="rId4"/>
          <a:stretch>
            <a:fillRect/>
          </a:stretch>
        </p:blipFill>
        <p:spPr>
          <a:xfrm>
            <a:off x="4031226" y="1"/>
            <a:ext cx="1884603" cy="1028008"/>
          </a:xfrm>
          <a:prstGeom prst="rect">
            <a:avLst/>
          </a:prstGeom>
        </p:spPr>
      </p:pic>
      <p:sp>
        <p:nvSpPr>
          <p:cNvPr id="32" name="TextBox 31">
            <a:extLst>
              <a:ext uri="{FF2B5EF4-FFF2-40B4-BE49-F238E27FC236}">
                <a16:creationId xmlns:a16="http://schemas.microsoft.com/office/drawing/2014/main" id="{91CF4902-860C-2A3D-3D66-AF826EBFBD76}"/>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Exercises</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BBE4A61B-1A8A-A547-8577-DBD520F78F4C}"/>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7ABADD5C-CEAA-1B52-F7F1-8B100DD386EB}"/>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6ADF6828-BE4D-50FF-1B73-8FD795387505}"/>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ABDE94AD-3637-CFD8-DD53-7708E1E27C24}"/>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97DCBED-3E36-6282-DFEB-E2CA694E0961}"/>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5A6254A-9AA2-DF8F-D081-61A70DA78CF6}"/>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E94077A6-B028-E5CE-5CAA-D0D26129384A}"/>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3E2D95BC-3B70-2E51-7A34-31DD2CECF929}"/>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5EB19A78-B125-B8A5-0745-05F74D8C6CFA}"/>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6B16D927-A9F1-8E17-E177-7730A4522389}"/>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B92F7293-F3D3-8F4D-BBE4-431176F6D507}"/>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62" name="Rectangle 61">
            <a:extLst>
              <a:ext uri="{FF2B5EF4-FFF2-40B4-BE49-F238E27FC236}">
                <a16:creationId xmlns:a16="http://schemas.microsoft.com/office/drawing/2014/main" id="{D0E24AE2-7767-1E0E-5965-A2EE9EA464C3}"/>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E162B102-2139-1CDF-1852-E46A1CF32F73}"/>
              </a:ext>
            </a:extLst>
          </p:cNvPr>
          <p:cNvSpPr txBox="1"/>
          <p:nvPr/>
        </p:nvSpPr>
        <p:spPr>
          <a:xfrm>
            <a:off x="490704" y="1199503"/>
            <a:ext cx="6093724" cy="4524315"/>
          </a:xfrm>
          <a:prstGeom prst="rect">
            <a:avLst/>
          </a:prstGeom>
          <a:noFill/>
        </p:spPr>
        <p:txBody>
          <a:bodyPr wrap="square">
            <a:spAutoFit/>
          </a:bodyPr>
          <a:lstStyle/>
          <a:p>
            <a:pPr algn="just"/>
            <a:r>
              <a:rPr lang="en-GB" sz="3600" dirty="0">
                <a:solidFill>
                  <a:srgbClr val="002060"/>
                </a:solidFill>
                <a:effectLst/>
                <a:latin typeface="+mj-lt"/>
                <a:ea typeface="Aptos" panose="020B0004020202020204" pitchFamily="34" charset="0"/>
              </a:rPr>
              <a:t>Dear Sir/Madam, I write to you regarding the enclosed contract, which contains revisions that, in our view, must be executed at the earliest opportunity to ensure compliance with the newly enacted regulatory framework.</a:t>
            </a:r>
            <a:endParaRPr lang="en-GB" sz="3600" dirty="0">
              <a:solidFill>
                <a:srgbClr val="002060"/>
              </a:solidFill>
              <a:latin typeface="+mj-lt"/>
            </a:endParaRPr>
          </a:p>
        </p:txBody>
      </p:sp>
      <p:sp>
        <p:nvSpPr>
          <p:cNvPr id="60" name="TextBox 59">
            <a:extLst>
              <a:ext uri="{FF2B5EF4-FFF2-40B4-BE49-F238E27FC236}">
                <a16:creationId xmlns:a16="http://schemas.microsoft.com/office/drawing/2014/main" id="{C3A61499-E861-EE22-61D6-2DB17097780D}"/>
              </a:ext>
            </a:extLst>
          </p:cNvPr>
          <p:cNvSpPr txBox="1"/>
          <p:nvPr/>
        </p:nvSpPr>
        <p:spPr>
          <a:xfrm>
            <a:off x="7498586" y="1452765"/>
            <a:ext cx="4294353" cy="1200329"/>
          </a:xfrm>
          <a:prstGeom prst="rect">
            <a:avLst/>
          </a:prstGeom>
          <a:noFill/>
        </p:spPr>
        <p:txBody>
          <a:bodyPr wrap="square">
            <a:spAutoFit/>
          </a:bodyPr>
          <a:lstStyle/>
          <a:p>
            <a:r>
              <a:rPr lang="en-GB" sz="1800" b="1" dirty="0">
                <a:solidFill>
                  <a:srgbClr val="002060"/>
                </a:solidFill>
                <a:effectLst/>
                <a:latin typeface="+mj-lt"/>
                <a:ea typeface="Aptos" panose="020B0004020202020204" pitchFamily="34" charset="0"/>
              </a:rPr>
              <a:t>Contact me – John James McVeigh – for the free model answer: </a:t>
            </a:r>
          </a:p>
          <a:p>
            <a:endParaRPr lang="en-GB" dirty="0">
              <a:solidFill>
                <a:srgbClr val="002060"/>
              </a:solidFill>
              <a:latin typeface="+mj-lt"/>
              <a:ea typeface="Aptos" panose="020B0004020202020204" pitchFamily="34" charset="0"/>
            </a:endParaRPr>
          </a:p>
          <a:p>
            <a:r>
              <a:rPr lang="en-GB" sz="1800" dirty="0">
                <a:solidFill>
                  <a:srgbClr val="002060"/>
                </a:solidFill>
                <a:effectLst/>
                <a:latin typeface="+mj-lt"/>
                <a:ea typeface="Aptos" panose="020B0004020202020204" pitchFamily="34" charset="0"/>
                <a:hlinkClick r:id="rId6"/>
              </a:rPr>
              <a:t>james@36rules.com</a:t>
            </a:r>
            <a:r>
              <a:rPr lang="en-GB" sz="1800" dirty="0">
                <a:solidFill>
                  <a:srgbClr val="002060"/>
                </a:solidFill>
                <a:effectLst/>
                <a:latin typeface="+mj-lt"/>
                <a:ea typeface="Aptos" panose="020B0004020202020204" pitchFamily="34" charset="0"/>
              </a:rPr>
              <a:t>  </a:t>
            </a:r>
            <a:endParaRPr lang="en-GB" dirty="0"/>
          </a:p>
        </p:txBody>
      </p:sp>
    </p:spTree>
    <p:extLst>
      <p:ext uri="{BB962C8B-B14F-4D97-AF65-F5344CB8AC3E}">
        <p14:creationId xmlns:p14="http://schemas.microsoft.com/office/powerpoint/2010/main" val="4292085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AACF08-5BCF-00AF-DD35-2ADC3B2334BB}"/>
              </a:ext>
            </a:extLst>
          </p:cNvPr>
          <p:cNvSpPr/>
          <p:nvPr/>
        </p:nvSpPr>
        <p:spPr>
          <a:xfrm>
            <a:off x="5915829" y="5833583"/>
            <a:ext cx="2164481"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3">
            <a:extLst>
              <a:ext uri="{FF2B5EF4-FFF2-40B4-BE49-F238E27FC236}">
                <a16:creationId xmlns:a16="http://schemas.microsoft.com/office/drawing/2014/main" id="{8060EB75-BE87-013F-EF3B-18878E8E3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8" y="27589"/>
            <a:ext cx="6379210" cy="2304415"/>
          </a:xfrm>
          <a:prstGeom prst="rect">
            <a:avLst/>
          </a:prstGeom>
        </p:spPr>
      </p:pic>
      <p:sp>
        <p:nvSpPr>
          <p:cNvPr id="14" name="Rectangle 13">
            <a:extLst>
              <a:ext uri="{FF2B5EF4-FFF2-40B4-BE49-F238E27FC236}">
                <a16:creationId xmlns:a16="http://schemas.microsoft.com/office/drawing/2014/main" id="{E293470B-02FB-4973-8CAA-028BF31408D7}"/>
              </a:ext>
            </a:extLst>
          </p:cNvPr>
          <p:cNvSpPr/>
          <p:nvPr/>
        </p:nvSpPr>
        <p:spPr>
          <a:xfrm>
            <a:off x="1609725" y="1047750"/>
            <a:ext cx="5772150" cy="1038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D91682-E0C2-877F-7C0F-CA5AD4AE6F7F}"/>
              </a:ext>
            </a:extLst>
          </p:cNvPr>
          <p:cNvSpPr/>
          <p:nvPr/>
        </p:nvSpPr>
        <p:spPr>
          <a:xfrm>
            <a:off x="0" y="5839029"/>
            <a:ext cx="2495550"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4F10B63-4E2C-2710-1E18-6B61ED286413}"/>
              </a:ext>
            </a:extLst>
          </p:cNvPr>
          <p:cNvSpPr/>
          <p:nvPr/>
        </p:nvSpPr>
        <p:spPr>
          <a:xfrm>
            <a:off x="1038879" y="1377536"/>
            <a:ext cx="4466181" cy="2939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C4C255C-F340-F6A4-DB7B-9844A325F740}"/>
              </a:ext>
            </a:extLst>
          </p:cNvPr>
          <p:cNvSpPr/>
          <p:nvPr/>
        </p:nvSpPr>
        <p:spPr>
          <a:xfrm>
            <a:off x="1191280" y="4316966"/>
            <a:ext cx="4994916"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3A60C2-1FC3-AA29-3410-3B5ECF6DA25B}"/>
              </a:ext>
            </a:extLst>
          </p:cNvPr>
          <p:cNvSpPr/>
          <p:nvPr/>
        </p:nvSpPr>
        <p:spPr>
          <a:xfrm>
            <a:off x="1455621" y="1889942"/>
            <a:ext cx="51419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B5CB4C-07D5-46F0-1EF6-C4B7FE3D4A7E}"/>
              </a:ext>
            </a:extLst>
          </p:cNvPr>
          <p:cNvSpPr/>
          <p:nvPr/>
        </p:nvSpPr>
        <p:spPr>
          <a:xfrm>
            <a:off x="1455621" y="4681585"/>
            <a:ext cx="4655108"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2881A0C-38C6-C7D8-2B5D-D6B095077F78}"/>
              </a:ext>
            </a:extLst>
          </p:cNvPr>
          <p:cNvSpPr/>
          <p:nvPr/>
        </p:nvSpPr>
        <p:spPr>
          <a:xfrm>
            <a:off x="1191280" y="1525802"/>
            <a:ext cx="77853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0DFC21D-1435-AE56-3B18-B4B9A8C64AB7}"/>
              </a:ext>
            </a:extLst>
          </p:cNvPr>
          <p:cNvSpPr/>
          <p:nvPr/>
        </p:nvSpPr>
        <p:spPr>
          <a:xfrm>
            <a:off x="1399355" y="4414714"/>
            <a:ext cx="4786841" cy="547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C3CD80-5121-F96B-FDF9-2E440926CD13}"/>
              </a:ext>
            </a:extLst>
          </p:cNvPr>
          <p:cNvSpPr/>
          <p:nvPr/>
        </p:nvSpPr>
        <p:spPr>
          <a:xfrm>
            <a:off x="1399354" y="1815493"/>
            <a:ext cx="4905501"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A754FE4-A40A-6AF1-28FB-62F71F6128FD}"/>
              </a:ext>
            </a:extLst>
          </p:cNvPr>
          <p:cNvSpPr/>
          <p:nvPr/>
        </p:nvSpPr>
        <p:spPr>
          <a:xfrm>
            <a:off x="1020255" y="4394653"/>
            <a:ext cx="5374214" cy="721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CFE5FDC-72AA-6A27-749F-F03A13A8E8BA}"/>
              </a:ext>
            </a:extLst>
          </p:cNvPr>
          <p:cNvSpPr/>
          <p:nvPr/>
        </p:nvSpPr>
        <p:spPr>
          <a:xfrm>
            <a:off x="1016589" y="1827807"/>
            <a:ext cx="568242" cy="2939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53D7CE7-F47C-45A4-66E0-2CAF10C75816}"/>
              </a:ext>
            </a:extLst>
          </p:cNvPr>
          <p:cNvSpPr/>
          <p:nvPr/>
        </p:nvSpPr>
        <p:spPr>
          <a:xfrm>
            <a:off x="1191279" y="1509230"/>
            <a:ext cx="1150704"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DF6ACC3-D02B-CD48-961D-B2B972A2FC77}"/>
              </a:ext>
            </a:extLst>
          </p:cNvPr>
          <p:cNvSpPr/>
          <p:nvPr/>
        </p:nvSpPr>
        <p:spPr>
          <a:xfrm>
            <a:off x="1099867" y="4488457"/>
            <a:ext cx="5209937" cy="56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02BE741-8723-FEBE-63FD-2BE5A7474CC7}"/>
              </a:ext>
            </a:extLst>
          </p:cNvPr>
          <p:cNvSpPr/>
          <p:nvPr/>
        </p:nvSpPr>
        <p:spPr>
          <a:xfrm>
            <a:off x="1172655" y="1495286"/>
            <a:ext cx="797156"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D0F20E-89A1-130D-9145-736557D0320B}"/>
              </a:ext>
            </a:extLst>
          </p:cNvPr>
          <p:cNvSpPr/>
          <p:nvPr/>
        </p:nvSpPr>
        <p:spPr>
          <a:xfrm>
            <a:off x="1214837" y="4623060"/>
            <a:ext cx="5023474" cy="39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7E2EB94-ABA7-924D-B038-72D4599D7861}"/>
              </a:ext>
            </a:extLst>
          </p:cNvPr>
          <p:cNvSpPr/>
          <p:nvPr/>
        </p:nvSpPr>
        <p:spPr>
          <a:xfrm>
            <a:off x="1214837" y="1520291"/>
            <a:ext cx="604632"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17D2965-5967-3680-2F22-13B76431B931}"/>
              </a:ext>
            </a:extLst>
          </p:cNvPr>
          <p:cNvSpPr/>
          <p:nvPr/>
        </p:nvSpPr>
        <p:spPr>
          <a:xfrm>
            <a:off x="1144433" y="4602470"/>
            <a:ext cx="5226206"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F19CCA9-5869-C92C-A261-95E6C78A0CB0}"/>
              </a:ext>
            </a:extLst>
          </p:cNvPr>
          <p:cNvSpPr/>
          <p:nvPr/>
        </p:nvSpPr>
        <p:spPr>
          <a:xfrm>
            <a:off x="1142185" y="1495285"/>
            <a:ext cx="677284"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321F8E5-C3D2-35A9-9D2F-2A4476C2C1F3}"/>
              </a:ext>
            </a:extLst>
          </p:cNvPr>
          <p:cNvSpPr/>
          <p:nvPr/>
        </p:nvSpPr>
        <p:spPr>
          <a:xfrm>
            <a:off x="1191279" y="4596293"/>
            <a:ext cx="4994916" cy="43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3D293DF-E614-95A4-0FD5-3EF56F67A4F7}"/>
              </a:ext>
            </a:extLst>
          </p:cNvPr>
          <p:cNvSpPr/>
          <p:nvPr/>
        </p:nvSpPr>
        <p:spPr>
          <a:xfrm>
            <a:off x="1099867" y="1431542"/>
            <a:ext cx="719602" cy="363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7F5CDEC-3D36-CF9E-1ECD-FA27A7335A4A}"/>
              </a:ext>
            </a:extLst>
          </p:cNvPr>
          <p:cNvSpPr/>
          <p:nvPr/>
        </p:nvSpPr>
        <p:spPr>
          <a:xfrm>
            <a:off x="1307100" y="3657448"/>
            <a:ext cx="4970507" cy="1388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53F3783-A92B-C622-FEDA-77CA2ED54285}"/>
              </a:ext>
            </a:extLst>
          </p:cNvPr>
          <p:cNvSpPr/>
          <p:nvPr/>
        </p:nvSpPr>
        <p:spPr>
          <a:xfrm>
            <a:off x="1214836" y="1501943"/>
            <a:ext cx="754975" cy="38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704D93A-6D94-8EA7-B271-B7ED8F346954}"/>
              </a:ext>
            </a:extLst>
          </p:cNvPr>
          <p:cNvSpPr/>
          <p:nvPr/>
        </p:nvSpPr>
        <p:spPr>
          <a:xfrm>
            <a:off x="1125225" y="4574771"/>
            <a:ext cx="5184579" cy="47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A8DF772-408D-A568-6A8B-91C9703D6071}"/>
              </a:ext>
            </a:extLst>
          </p:cNvPr>
          <p:cNvSpPr/>
          <p:nvPr/>
        </p:nvSpPr>
        <p:spPr>
          <a:xfrm>
            <a:off x="1168208" y="1484832"/>
            <a:ext cx="884526"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294CAA5-C0B8-ADF5-F9AD-96C47ACC3D9E}"/>
              </a:ext>
            </a:extLst>
          </p:cNvPr>
          <p:cNvSpPr/>
          <p:nvPr/>
        </p:nvSpPr>
        <p:spPr>
          <a:xfrm>
            <a:off x="1106600" y="4611068"/>
            <a:ext cx="5203203" cy="53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56A356D-0018-E29E-9672-48B966CB241D}"/>
              </a:ext>
            </a:extLst>
          </p:cNvPr>
          <p:cNvSpPr/>
          <p:nvPr/>
        </p:nvSpPr>
        <p:spPr>
          <a:xfrm>
            <a:off x="1196213" y="1431542"/>
            <a:ext cx="85652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88A9F9F-69EF-9010-C0EC-14637AB50893}"/>
              </a:ext>
            </a:extLst>
          </p:cNvPr>
          <p:cNvSpPr/>
          <p:nvPr/>
        </p:nvSpPr>
        <p:spPr>
          <a:xfrm>
            <a:off x="1210653" y="4664017"/>
            <a:ext cx="5084461" cy="509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01C3D4B-A558-8379-A535-55992598B88E}"/>
              </a:ext>
            </a:extLst>
          </p:cNvPr>
          <p:cNvSpPr/>
          <p:nvPr/>
        </p:nvSpPr>
        <p:spPr>
          <a:xfrm>
            <a:off x="1191278" y="1452448"/>
            <a:ext cx="861456"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AEFF15C-11D5-618C-535F-AD0C6E23277D}"/>
              </a:ext>
            </a:extLst>
          </p:cNvPr>
          <p:cNvSpPr/>
          <p:nvPr/>
        </p:nvSpPr>
        <p:spPr>
          <a:xfrm>
            <a:off x="1148795" y="4711523"/>
            <a:ext cx="5084460" cy="47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BD19F98-D219-C7D0-6FCB-7F0E86B436CB}"/>
              </a:ext>
            </a:extLst>
          </p:cNvPr>
          <p:cNvSpPr/>
          <p:nvPr/>
        </p:nvSpPr>
        <p:spPr>
          <a:xfrm>
            <a:off x="1142185" y="1452448"/>
            <a:ext cx="910549"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599A25-A71A-53FB-9873-C75B99BF7D27}"/>
              </a:ext>
            </a:extLst>
          </p:cNvPr>
          <p:cNvSpPr/>
          <p:nvPr/>
        </p:nvSpPr>
        <p:spPr>
          <a:xfrm>
            <a:off x="1220969" y="4534139"/>
            <a:ext cx="5037644" cy="561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FB959D9-0860-67B0-22BB-DC56E2756281}"/>
              </a:ext>
            </a:extLst>
          </p:cNvPr>
          <p:cNvSpPr/>
          <p:nvPr/>
        </p:nvSpPr>
        <p:spPr>
          <a:xfrm>
            <a:off x="1123561" y="1431542"/>
            <a:ext cx="846250"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0A5775E-7363-EFEC-9AA8-6A0CD248F3F9}"/>
              </a:ext>
            </a:extLst>
          </p:cNvPr>
          <p:cNvSpPr/>
          <p:nvPr/>
        </p:nvSpPr>
        <p:spPr>
          <a:xfrm>
            <a:off x="1032496" y="4596430"/>
            <a:ext cx="5207492" cy="58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CA38CF9-5CB4-96F3-4095-9216BCA20905}"/>
              </a:ext>
            </a:extLst>
          </p:cNvPr>
          <p:cNvSpPr/>
          <p:nvPr/>
        </p:nvSpPr>
        <p:spPr>
          <a:xfrm>
            <a:off x="1138001" y="1431542"/>
            <a:ext cx="914733"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5D2CC7A-4A98-7F46-EE5B-C5316FEAA7FE}"/>
              </a:ext>
            </a:extLst>
          </p:cNvPr>
          <p:cNvSpPr/>
          <p:nvPr/>
        </p:nvSpPr>
        <p:spPr>
          <a:xfrm>
            <a:off x="1063368" y="4633701"/>
            <a:ext cx="5169887" cy="55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992E3DC-B9E4-3CAE-48B9-C1DF51E10FCE}"/>
              </a:ext>
            </a:extLst>
          </p:cNvPr>
          <p:cNvSpPr/>
          <p:nvPr/>
        </p:nvSpPr>
        <p:spPr>
          <a:xfrm>
            <a:off x="1187095" y="1490823"/>
            <a:ext cx="865639"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91EC59E9-D34C-D19B-2FBB-9F7B5ECE02F2}"/>
              </a:ext>
            </a:extLst>
          </p:cNvPr>
          <p:cNvSpPr/>
          <p:nvPr/>
        </p:nvSpPr>
        <p:spPr>
          <a:xfrm>
            <a:off x="1087960" y="4619902"/>
            <a:ext cx="5098235" cy="450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DB3F368-745D-4518-EBCD-6D45C3354EBF}"/>
              </a:ext>
            </a:extLst>
          </p:cNvPr>
          <p:cNvSpPr/>
          <p:nvPr/>
        </p:nvSpPr>
        <p:spPr>
          <a:xfrm>
            <a:off x="1119377" y="1377536"/>
            <a:ext cx="933357"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B23A1F-B995-3448-5537-1E46AA92265D}"/>
              </a:ext>
            </a:extLst>
          </p:cNvPr>
          <p:cNvSpPr/>
          <p:nvPr/>
        </p:nvSpPr>
        <p:spPr>
          <a:xfrm>
            <a:off x="1104554" y="4480371"/>
            <a:ext cx="5172684" cy="649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D084333-C247-14BF-B258-4193A79700CF}"/>
              </a:ext>
            </a:extLst>
          </p:cNvPr>
          <p:cNvSpPr/>
          <p:nvPr/>
        </p:nvSpPr>
        <p:spPr>
          <a:xfrm>
            <a:off x="1210652" y="14663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CA145E3-7A07-B630-6197-79FD0F872545}"/>
              </a:ext>
            </a:extLst>
          </p:cNvPr>
          <p:cNvSpPr/>
          <p:nvPr/>
        </p:nvSpPr>
        <p:spPr>
          <a:xfrm>
            <a:off x="1363052" y="1618791"/>
            <a:ext cx="1215307"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DDAD3BD-1A20-DF35-75FE-2067147EBDA4}"/>
              </a:ext>
            </a:extLst>
          </p:cNvPr>
          <p:cNvSpPr/>
          <p:nvPr/>
        </p:nvSpPr>
        <p:spPr>
          <a:xfrm>
            <a:off x="1037203" y="4561182"/>
            <a:ext cx="5190179" cy="474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14B24CF-59A0-8EFC-5275-A9108DCAA851}"/>
              </a:ext>
            </a:extLst>
          </p:cNvPr>
          <p:cNvSpPr/>
          <p:nvPr/>
        </p:nvSpPr>
        <p:spPr>
          <a:xfrm>
            <a:off x="1214835" y="1452448"/>
            <a:ext cx="856561"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B44F8E5-531C-9EC2-ABA2-11ABA3B9D510}"/>
              </a:ext>
            </a:extLst>
          </p:cNvPr>
          <p:cNvSpPr/>
          <p:nvPr/>
        </p:nvSpPr>
        <p:spPr>
          <a:xfrm>
            <a:off x="1123561" y="4656144"/>
            <a:ext cx="5166497" cy="430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2543C33-708A-27CA-6BF7-1A1850EC9A69}"/>
              </a:ext>
            </a:extLst>
          </p:cNvPr>
          <p:cNvSpPr/>
          <p:nvPr/>
        </p:nvSpPr>
        <p:spPr>
          <a:xfrm>
            <a:off x="1206468" y="1452448"/>
            <a:ext cx="967564"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84D4051-D0A8-782E-4170-4E9CB3CCCE71}"/>
              </a:ext>
            </a:extLst>
          </p:cNvPr>
          <p:cNvSpPr/>
          <p:nvPr/>
        </p:nvSpPr>
        <p:spPr>
          <a:xfrm>
            <a:off x="1230282" y="4640202"/>
            <a:ext cx="5050621" cy="550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C5C8D1E-5DE2-A7DC-D1C6-15830E9A3ACC}"/>
              </a:ext>
            </a:extLst>
          </p:cNvPr>
          <p:cNvSpPr/>
          <p:nvPr/>
        </p:nvSpPr>
        <p:spPr>
          <a:xfrm>
            <a:off x="1191277" y="1501943"/>
            <a:ext cx="880119"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240EB14-6994-A55A-56A0-CF9F0EACF78D}"/>
              </a:ext>
            </a:extLst>
          </p:cNvPr>
          <p:cNvSpPr/>
          <p:nvPr/>
        </p:nvSpPr>
        <p:spPr>
          <a:xfrm>
            <a:off x="1072248" y="4593293"/>
            <a:ext cx="5113947" cy="429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57D011F-8659-4282-3E35-84739F40E584}"/>
              </a:ext>
            </a:extLst>
          </p:cNvPr>
          <p:cNvSpPr/>
          <p:nvPr/>
        </p:nvSpPr>
        <p:spPr>
          <a:xfrm>
            <a:off x="1144433" y="1452448"/>
            <a:ext cx="82537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E0E8153-3443-40BC-4851-F7AA787AC406}"/>
              </a:ext>
            </a:extLst>
          </p:cNvPr>
          <p:cNvSpPr/>
          <p:nvPr/>
        </p:nvSpPr>
        <p:spPr>
          <a:xfrm>
            <a:off x="1203014" y="4683733"/>
            <a:ext cx="5055968" cy="494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5AEEF21-CF28-412E-15E0-6CF3A1DE5B3A}"/>
              </a:ext>
            </a:extLst>
          </p:cNvPr>
          <p:cNvSpPr/>
          <p:nvPr/>
        </p:nvSpPr>
        <p:spPr>
          <a:xfrm>
            <a:off x="1353650" y="1964080"/>
            <a:ext cx="1277164"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48BF600-7C48-C6C8-3A24-DBBC14064DBA}"/>
              </a:ext>
            </a:extLst>
          </p:cNvPr>
          <p:cNvSpPr/>
          <p:nvPr/>
        </p:nvSpPr>
        <p:spPr>
          <a:xfrm>
            <a:off x="1149551" y="4709225"/>
            <a:ext cx="4994916" cy="4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51C907D-8C69-3A0E-AD83-AB1D281F3CF2}"/>
              </a:ext>
            </a:extLst>
          </p:cNvPr>
          <p:cNvSpPr/>
          <p:nvPr/>
        </p:nvSpPr>
        <p:spPr>
          <a:xfrm>
            <a:off x="1144432" y="1525802"/>
            <a:ext cx="908302"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092A526-41FA-6B12-EE49-8D053F45091B}"/>
              </a:ext>
            </a:extLst>
          </p:cNvPr>
          <p:cNvSpPr/>
          <p:nvPr/>
        </p:nvSpPr>
        <p:spPr>
          <a:xfrm>
            <a:off x="4441247" y="4683514"/>
            <a:ext cx="1863609" cy="3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C1BD46A-0BFD-40A4-B7EF-D1062E8EBE60}"/>
              </a:ext>
            </a:extLst>
          </p:cNvPr>
          <p:cNvSpPr/>
          <p:nvPr/>
        </p:nvSpPr>
        <p:spPr>
          <a:xfrm>
            <a:off x="1187094" y="1466391"/>
            <a:ext cx="632375"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DA27CB8-F5EB-3A26-5DB5-516B5CA0C886}"/>
              </a:ext>
            </a:extLst>
          </p:cNvPr>
          <p:cNvSpPr/>
          <p:nvPr/>
        </p:nvSpPr>
        <p:spPr>
          <a:xfrm>
            <a:off x="4659003" y="4595081"/>
            <a:ext cx="1489130" cy="51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7DF873E-B785-7053-6DB3-D6AB102C4A7A}"/>
              </a:ext>
            </a:extLst>
          </p:cNvPr>
          <p:cNvPicPr>
            <a:picLocks noChangeAspect="1"/>
          </p:cNvPicPr>
          <p:nvPr/>
        </p:nvPicPr>
        <p:blipFill>
          <a:blip r:embed="rId3"/>
          <a:stretch>
            <a:fillRect/>
          </a:stretch>
        </p:blipFill>
        <p:spPr>
          <a:xfrm>
            <a:off x="139620" y="5846105"/>
            <a:ext cx="7160518" cy="1013460"/>
          </a:xfrm>
          <a:prstGeom prst="rect">
            <a:avLst/>
          </a:prstGeom>
        </p:spPr>
      </p:pic>
      <p:sp>
        <p:nvSpPr>
          <p:cNvPr id="57" name="Rectangle 56">
            <a:extLst>
              <a:ext uri="{FF2B5EF4-FFF2-40B4-BE49-F238E27FC236}">
                <a16:creationId xmlns:a16="http://schemas.microsoft.com/office/drawing/2014/main" id="{A86E2831-58BF-3D04-F9DE-30ED2F199834}"/>
              </a:ext>
            </a:extLst>
          </p:cNvPr>
          <p:cNvSpPr/>
          <p:nvPr/>
        </p:nvSpPr>
        <p:spPr>
          <a:xfrm>
            <a:off x="7735527" y="3395743"/>
            <a:ext cx="4456473" cy="101897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F9C2630F-86EF-2AD5-DD11-04EC0E366E80}"/>
              </a:ext>
            </a:extLst>
          </p:cNvPr>
          <p:cNvPicPr>
            <a:picLocks noChangeAspect="1"/>
          </p:cNvPicPr>
          <p:nvPr/>
        </p:nvPicPr>
        <p:blipFill>
          <a:blip r:embed="rId4"/>
          <a:stretch>
            <a:fillRect/>
          </a:stretch>
        </p:blipFill>
        <p:spPr>
          <a:xfrm>
            <a:off x="7381875" y="3395742"/>
            <a:ext cx="698435" cy="3462257"/>
          </a:xfrm>
          <a:prstGeom prst="rect">
            <a:avLst/>
          </a:prstGeom>
        </p:spPr>
      </p:pic>
      <p:pic>
        <p:nvPicPr>
          <p:cNvPr id="63" name="Picture 62">
            <a:extLst>
              <a:ext uri="{FF2B5EF4-FFF2-40B4-BE49-F238E27FC236}">
                <a16:creationId xmlns:a16="http://schemas.microsoft.com/office/drawing/2014/main" id="{E147ACE1-4442-7B20-9DF2-7FF1BE104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448" y="1377535"/>
            <a:ext cx="4407871" cy="1533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4" name="Rectangle 63">
            <a:extLst>
              <a:ext uri="{FF2B5EF4-FFF2-40B4-BE49-F238E27FC236}">
                <a16:creationId xmlns:a16="http://schemas.microsoft.com/office/drawing/2014/main" id="{913761AD-512F-7B20-6372-B5C3D234458D}"/>
              </a:ext>
            </a:extLst>
          </p:cNvPr>
          <p:cNvSpPr/>
          <p:nvPr/>
        </p:nvSpPr>
        <p:spPr>
          <a:xfrm>
            <a:off x="7454449" y="1362649"/>
            <a:ext cx="4407870" cy="153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2203DB83-72BE-F757-92B0-D3FF7F9E288D}"/>
              </a:ext>
            </a:extLst>
          </p:cNvPr>
          <p:cNvSpPr txBox="1"/>
          <p:nvPr/>
        </p:nvSpPr>
        <p:spPr>
          <a:xfrm>
            <a:off x="7853553" y="1819619"/>
            <a:ext cx="3866767" cy="923330"/>
          </a:xfrm>
          <a:prstGeom prst="rect">
            <a:avLst/>
          </a:prstGeom>
          <a:noFill/>
        </p:spPr>
        <p:txBody>
          <a:bodyPr wrap="square">
            <a:spAutoFit/>
          </a:bodyPr>
          <a:lstStyle/>
          <a:p>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25. The Commas Rules &amp; The Commaphobia Rule</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61802A4-D10A-F812-A874-D68B7D00B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80" y="1377537"/>
            <a:ext cx="5336965" cy="3785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7" name="Rectangle 66">
            <a:extLst>
              <a:ext uri="{FF2B5EF4-FFF2-40B4-BE49-F238E27FC236}">
                <a16:creationId xmlns:a16="http://schemas.microsoft.com/office/drawing/2014/main" id="{678A9406-7ADB-0954-BEB1-D8CD8BF9F058}"/>
              </a:ext>
            </a:extLst>
          </p:cNvPr>
          <p:cNvSpPr/>
          <p:nvPr/>
        </p:nvSpPr>
        <p:spPr>
          <a:xfrm>
            <a:off x="4653130" y="4640202"/>
            <a:ext cx="1533065"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B193F99-A5F5-9851-4B73-7EBFB3D13D6E}"/>
              </a:ext>
            </a:extLst>
          </p:cNvPr>
          <p:cNvSpPr/>
          <p:nvPr/>
        </p:nvSpPr>
        <p:spPr>
          <a:xfrm>
            <a:off x="1138001" y="1396194"/>
            <a:ext cx="1318781" cy="40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B1E000C-C0DD-72D7-FD02-392ACEC7E5A6}"/>
              </a:ext>
            </a:extLst>
          </p:cNvPr>
          <p:cNvSpPr/>
          <p:nvPr/>
        </p:nvSpPr>
        <p:spPr>
          <a:xfrm>
            <a:off x="1187093" y="1523944"/>
            <a:ext cx="104588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632A5C7-6756-43FE-75CF-B1BEA2374575}"/>
              </a:ext>
            </a:extLst>
          </p:cNvPr>
          <p:cNvSpPr/>
          <p:nvPr/>
        </p:nvSpPr>
        <p:spPr>
          <a:xfrm>
            <a:off x="1455252" y="4654097"/>
            <a:ext cx="4640748" cy="445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09FAC1-903A-8165-F708-132A3E7EEBD7}"/>
              </a:ext>
            </a:extLst>
          </p:cNvPr>
          <p:cNvSpPr/>
          <p:nvPr/>
        </p:nvSpPr>
        <p:spPr>
          <a:xfrm>
            <a:off x="1257355" y="1571873"/>
            <a:ext cx="1072930" cy="7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D58716E-A6A3-6F48-B36D-4EDFDEAEBC0F}"/>
              </a:ext>
            </a:extLst>
          </p:cNvPr>
          <p:cNvSpPr/>
          <p:nvPr/>
        </p:nvSpPr>
        <p:spPr>
          <a:xfrm>
            <a:off x="1149182" y="4599426"/>
            <a:ext cx="4946818" cy="5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1C6CBE7-0642-9CB2-AA9D-BE29D44137CC}"/>
              </a:ext>
            </a:extLst>
          </p:cNvPr>
          <p:cNvSpPr/>
          <p:nvPr/>
        </p:nvSpPr>
        <p:spPr>
          <a:xfrm>
            <a:off x="1153993" y="1484698"/>
            <a:ext cx="45647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13A5365-56F4-2015-D865-9BED49AA78A0}"/>
              </a:ext>
            </a:extLst>
          </p:cNvPr>
          <p:cNvSpPr/>
          <p:nvPr/>
        </p:nvSpPr>
        <p:spPr>
          <a:xfrm>
            <a:off x="1174858" y="4642213"/>
            <a:ext cx="5064258" cy="47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9D98DAF-63C7-0421-A933-7C3EF5CF4AD1}"/>
              </a:ext>
            </a:extLst>
          </p:cNvPr>
          <p:cNvSpPr/>
          <p:nvPr/>
        </p:nvSpPr>
        <p:spPr>
          <a:xfrm>
            <a:off x="1257355" y="1623027"/>
            <a:ext cx="4935943" cy="33919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a:extLst>
              <a:ext uri="{FF2B5EF4-FFF2-40B4-BE49-F238E27FC236}">
                <a16:creationId xmlns:a16="http://schemas.microsoft.com/office/drawing/2014/main" id="{FEBE3E2F-E891-6E44-8C14-CBCC5746C95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0641" y="1281749"/>
            <a:ext cx="5388453" cy="3826391"/>
          </a:xfrm>
          <a:prstGeom prst="rect">
            <a:avLst/>
          </a:prstGeom>
          <a:noFill/>
          <a:ln>
            <a:noFill/>
          </a:ln>
        </p:spPr>
      </p:pic>
      <p:sp>
        <p:nvSpPr>
          <p:cNvPr id="70" name="Rectangle 69">
            <a:extLst>
              <a:ext uri="{FF2B5EF4-FFF2-40B4-BE49-F238E27FC236}">
                <a16:creationId xmlns:a16="http://schemas.microsoft.com/office/drawing/2014/main" id="{3FDA021F-7744-4B24-2DAD-7CB041A3ED02}"/>
              </a:ext>
            </a:extLst>
          </p:cNvPr>
          <p:cNvSpPr/>
          <p:nvPr/>
        </p:nvSpPr>
        <p:spPr>
          <a:xfrm>
            <a:off x="1032496" y="1396194"/>
            <a:ext cx="1799194"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DEF16CEE-1992-A0F4-068F-E8A888C73D68}"/>
              </a:ext>
            </a:extLst>
          </p:cNvPr>
          <p:cNvSpPr/>
          <p:nvPr/>
        </p:nvSpPr>
        <p:spPr>
          <a:xfrm>
            <a:off x="1056729" y="4429175"/>
            <a:ext cx="5224872" cy="770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E3BBAF08-7544-0AC9-599F-239494466EE6}"/>
              </a:ext>
            </a:extLst>
          </p:cNvPr>
          <p:cNvSpPr txBox="1"/>
          <p:nvPr/>
        </p:nvSpPr>
        <p:spPr>
          <a:xfrm>
            <a:off x="1032496" y="4784669"/>
            <a:ext cx="6140244" cy="369332"/>
          </a:xfrm>
          <a:prstGeom prst="rect">
            <a:avLst/>
          </a:prstGeom>
          <a:noFill/>
        </p:spPr>
        <p:txBody>
          <a:bodyPr wrap="square">
            <a:spAutoFit/>
          </a:bodyPr>
          <a:lstStyle/>
          <a:p>
            <a:r>
              <a:rPr lang="en-US" dirty="0">
                <a:solidFill>
                  <a:srgbClr val="352A62"/>
                </a:solidFill>
                <a:latin typeface="Calibri" panose="020F0502020204030204" pitchFamily="34" charset="0"/>
                <a:ea typeface="Calibri" panose="020F0502020204030204" pitchFamily="34" charset="0"/>
                <a:cs typeface="Times New Roman" panose="02020603050405020304" pitchFamily="18" charset="0"/>
              </a:rPr>
              <a:t>Nixedonia © 2023</a:t>
            </a:r>
            <a:endParaRPr lang="en-GB" dirty="0"/>
          </a:p>
        </p:txBody>
      </p:sp>
      <p:sp>
        <p:nvSpPr>
          <p:cNvPr id="85" name="Rectangle 84">
            <a:extLst>
              <a:ext uri="{FF2B5EF4-FFF2-40B4-BE49-F238E27FC236}">
                <a16:creationId xmlns:a16="http://schemas.microsoft.com/office/drawing/2014/main" id="{E32414E1-DED7-CF93-0BC5-0FE3E90D5DEF}"/>
              </a:ext>
            </a:extLst>
          </p:cNvPr>
          <p:cNvSpPr/>
          <p:nvPr/>
        </p:nvSpPr>
        <p:spPr>
          <a:xfrm>
            <a:off x="5915829" y="520178"/>
            <a:ext cx="6276171" cy="507831"/>
          </a:xfrm>
          <a:prstGeom prst="rect">
            <a:avLst/>
          </a:prstGeom>
          <a:solidFill>
            <a:srgbClr val="F3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23B4E774-FCD4-34AB-E5EE-176C759920F9}"/>
              </a:ext>
            </a:extLst>
          </p:cNvPr>
          <p:cNvPicPr>
            <a:picLocks noChangeAspect="1"/>
          </p:cNvPicPr>
          <p:nvPr/>
        </p:nvPicPr>
        <p:blipFill>
          <a:blip r:embed="rId4"/>
          <a:stretch>
            <a:fillRect/>
          </a:stretch>
        </p:blipFill>
        <p:spPr>
          <a:xfrm>
            <a:off x="4031226" y="1"/>
            <a:ext cx="1884603" cy="1028008"/>
          </a:xfrm>
          <a:prstGeom prst="rect">
            <a:avLst/>
          </a:prstGeom>
        </p:spPr>
      </p:pic>
      <p:sp>
        <p:nvSpPr>
          <p:cNvPr id="87" name="TextBox 86">
            <a:extLst>
              <a:ext uri="{FF2B5EF4-FFF2-40B4-BE49-F238E27FC236}">
                <a16:creationId xmlns:a16="http://schemas.microsoft.com/office/drawing/2014/main" id="{82E29F0C-228F-1FEF-3A65-A355414143D0}"/>
              </a:ext>
            </a:extLst>
          </p:cNvPr>
          <p:cNvSpPr txBox="1"/>
          <p:nvPr/>
        </p:nvSpPr>
        <p:spPr>
          <a:xfrm>
            <a:off x="5915829" y="-6104"/>
            <a:ext cx="6276171" cy="507831"/>
          </a:xfrm>
          <a:prstGeom prst="rect">
            <a:avLst/>
          </a:prstGeom>
          <a:noFill/>
        </p:spPr>
        <p:txBody>
          <a:bodyPr wrap="square">
            <a:spAutoFit/>
          </a:bodyPr>
          <a:lstStyle/>
          <a:p>
            <a:pPr algn="just"/>
            <a:r>
              <a:rPr lang="en-US" sz="2700" b="1" dirty="0">
                <a:solidFill>
                  <a:srgbClr val="352A62"/>
                </a:solidFill>
                <a:latin typeface="Calibri" panose="020F0502020204030204" pitchFamily="34" charset="0"/>
                <a:ea typeface="Calibri" panose="020F0502020204030204" pitchFamily="34" charset="0"/>
                <a:cs typeface="Times New Roman" panose="02020603050405020304" pitchFamily="18" charset="0"/>
              </a:rPr>
              <a:t>The 36 Rules of Legal Writing </a:t>
            </a:r>
            <a:r>
              <a:rPr lang="en-US" sz="2700" dirty="0">
                <a:solidFill>
                  <a:srgbClr val="352A62"/>
                </a:solidFill>
                <a:latin typeface="Calibri" panose="020F0502020204030204" pitchFamily="34" charset="0"/>
                <a:ea typeface="Calibri" panose="020F0502020204030204" pitchFamily="34" charset="0"/>
                <a:cs typeface="Times New Roman" panose="02020603050405020304" pitchFamily="18" charset="0"/>
              </a:rPr>
              <a:t>– Rule 25/36</a:t>
            </a:r>
            <a:endParaRPr lang="en-GB"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948E229D-B3F5-7D8F-ED21-A08B451B8082}"/>
              </a:ext>
            </a:extLst>
          </p:cNvPr>
          <p:cNvSpPr/>
          <p:nvPr/>
        </p:nvSpPr>
        <p:spPr>
          <a:xfrm>
            <a:off x="1072248" y="4709225"/>
            <a:ext cx="2197937" cy="424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57781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8350</Words>
  <Application>Microsoft Office PowerPoint</Application>
  <PresentationFormat>Widescreen</PresentationFormat>
  <Paragraphs>637</Paragraphs>
  <Slides>147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147</vt:i4>
      </vt:variant>
    </vt:vector>
  </HeadingPairs>
  <TitlesOfParts>
    <vt:vector size="15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McVeigh</dc:creator>
  <cp:lastModifiedBy>John McVeigh | act legal</cp:lastModifiedBy>
  <cp:revision>31</cp:revision>
  <dcterms:created xsi:type="dcterms:W3CDTF">2023-06-26T15:14:51Z</dcterms:created>
  <dcterms:modified xsi:type="dcterms:W3CDTF">2025-02-23T14:13:46Z</dcterms:modified>
</cp:coreProperties>
</file>