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25">
  <p:sldMasterIdLst>
    <p:sldMasterId id="2147483648" r:id="rId1"/>
  </p:sldMasterIdLst>
  <p:sldIdLst>
    <p:sldId id="564" r:id="rId2"/>
    <p:sldId id="647" r:id="rId3"/>
    <p:sldId id="753" r:id="rId4"/>
    <p:sldId id="754" r:id="rId5"/>
    <p:sldId id="755" r:id="rId6"/>
    <p:sldId id="756" r:id="rId7"/>
    <p:sldId id="757" r:id="rId8"/>
    <p:sldId id="758" r:id="rId9"/>
    <p:sldId id="759" r:id="rId10"/>
    <p:sldId id="760" r:id="rId11"/>
    <p:sldId id="724" r:id="rId12"/>
    <p:sldId id="763" r:id="rId13"/>
    <p:sldId id="764" r:id="rId14"/>
    <p:sldId id="765" r:id="rId15"/>
    <p:sldId id="766" r:id="rId16"/>
    <p:sldId id="767" r:id="rId17"/>
    <p:sldId id="768" r:id="rId18"/>
    <p:sldId id="769" r:id="rId19"/>
    <p:sldId id="770" r:id="rId20"/>
    <p:sldId id="771" r:id="rId21"/>
    <p:sldId id="772" r:id="rId22"/>
    <p:sldId id="773" r:id="rId23"/>
    <p:sldId id="774" r:id="rId24"/>
    <p:sldId id="775" r:id="rId25"/>
    <p:sldId id="776" r:id="rId26"/>
    <p:sldId id="777" r:id="rId27"/>
    <p:sldId id="752" r:id="rId28"/>
    <p:sldId id="778" r:id="rId29"/>
    <p:sldId id="779" r:id="rId30"/>
    <p:sldId id="780" r:id="rId31"/>
    <p:sldId id="781" r:id="rId32"/>
    <p:sldId id="782" r:id="rId33"/>
    <p:sldId id="783" r:id="rId34"/>
    <p:sldId id="747" r:id="rId35"/>
    <p:sldId id="788" r:id="rId36"/>
    <p:sldId id="785" r:id="rId37"/>
    <p:sldId id="786" r:id="rId38"/>
    <p:sldId id="787" r:id="rId39"/>
    <p:sldId id="789" r:id="rId40"/>
    <p:sldId id="715" r:id="rId4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70" d="100"/>
          <a:sy n="70" d="100"/>
        </p:scale>
        <p:origin x="738" y="6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6783EF-E40D-CB5C-ACAB-ABAAB486D29F}"/>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1796D5F1-A14B-2AF5-43C3-CEF58BF46D5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18136DB3-4CFA-E5F0-ED07-264E517DC746}"/>
              </a:ext>
            </a:extLst>
          </p:cNvPr>
          <p:cNvSpPr>
            <a:spLocks noGrp="1"/>
          </p:cNvSpPr>
          <p:nvPr>
            <p:ph type="dt" sz="half" idx="10"/>
          </p:nvPr>
        </p:nvSpPr>
        <p:spPr/>
        <p:txBody>
          <a:bodyPr/>
          <a:lstStyle/>
          <a:p>
            <a:fld id="{BFAF5804-0779-46B4-A053-927C2D45BF7D}" type="datetimeFigureOut">
              <a:rPr lang="en-GB" smtClean="0"/>
              <a:t>25/02/2025</a:t>
            </a:fld>
            <a:endParaRPr lang="en-GB"/>
          </a:p>
        </p:txBody>
      </p:sp>
      <p:sp>
        <p:nvSpPr>
          <p:cNvPr id="5" name="Footer Placeholder 4">
            <a:extLst>
              <a:ext uri="{FF2B5EF4-FFF2-40B4-BE49-F238E27FC236}">
                <a16:creationId xmlns:a16="http://schemas.microsoft.com/office/drawing/2014/main" id="{DC8569A8-4F2A-CFD3-5325-65832E40E715}"/>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B5006EF5-6B93-01BE-B3C5-E9911736E6E1}"/>
              </a:ext>
            </a:extLst>
          </p:cNvPr>
          <p:cNvSpPr>
            <a:spLocks noGrp="1"/>
          </p:cNvSpPr>
          <p:nvPr>
            <p:ph type="sldNum" sz="quarter" idx="12"/>
          </p:nvPr>
        </p:nvSpPr>
        <p:spPr/>
        <p:txBody>
          <a:bodyPr/>
          <a:lstStyle/>
          <a:p>
            <a:fld id="{EBAF1892-C992-4663-BA65-EFCDD63CDAD4}" type="slidenum">
              <a:rPr lang="en-GB" smtClean="0"/>
              <a:t>‹#›</a:t>
            </a:fld>
            <a:endParaRPr lang="en-GB"/>
          </a:p>
        </p:txBody>
      </p:sp>
    </p:spTree>
    <p:extLst>
      <p:ext uri="{BB962C8B-B14F-4D97-AF65-F5344CB8AC3E}">
        <p14:creationId xmlns:p14="http://schemas.microsoft.com/office/powerpoint/2010/main" val="1522114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68F246-6E61-4C46-BD85-AE1C74997432}"/>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DE7EC2A2-C348-94F4-C613-E57F923CF227}"/>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5CC1B6E4-641C-5275-E874-10F95B58317D}"/>
              </a:ext>
            </a:extLst>
          </p:cNvPr>
          <p:cNvSpPr>
            <a:spLocks noGrp="1"/>
          </p:cNvSpPr>
          <p:nvPr>
            <p:ph type="dt" sz="half" idx="10"/>
          </p:nvPr>
        </p:nvSpPr>
        <p:spPr/>
        <p:txBody>
          <a:bodyPr/>
          <a:lstStyle/>
          <a:p>
            <a:fld id="{BFAF5804-0779-46B4-A053-927C2D45BF7D}" type="datetimeFigureOut">
              <a:rPr lang="en-GB" smtClean="0"/>
              <a:t>25/02/2025</a:t>
            </a:fld>
            <a:endParaRPr lang="en-GB"/>
          </a:p>
        </p:txBody>
      </p:sp>
      <p:sp>
        <p:nvSpPr>
          <p:cNvPr id="5" name="Footer Placeholder 4">
            <a:extLst>
              <a:ext uri="{FF2B5EF4-FFF2-40B4-BE49-F238E27FC236}">
                <a16:creationId xmlns:a16="http://schemas.microsoft.com/office/drawing/2014/main" id="{693EE65B-FE24-86CA-B444-9235355CF572}"/>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0E135F89-E54A-A99B-A0E5-706E166AEE98}"/>
              </a:ext>
            </a:extLst>
          </p:cNvPr>
          <p:cNvSpPr>
            <a:spLocks noGrp="1"/>
          </p:cNvSpPr>
          <p:nvPr>
            <p:ph type="sldNum" sz="quarter" idx="12"/>
          </p:nvPr>
        </p:nvSpPr>
        <p:spPr/>
        <p:txBody>
          <a:bodyPr/>
          <a:lstStyle/>
          <a:p>
            <a:fld id="{EBAF1892-C992-4663-BA65-EFCDD63CDAD4}" type="slidenum">
              <a:rPr lang="en-GB" smtClean="0"/>
              <a:t>‹#›</a:t>
            </a:fld>
            <a:endParaRPr lang="en-GB"/>
          </a:p>
        </p:txBody>
      </p:sp>
    </p:spTree>
    <p:extLst>
      <p:ext uri="{BB962C8B-B14F-4D97-AF65-F5344CB8AC3E}">
        <p14:creationId xmlns:p14="http://schemas.microsoft.com/office/powerpoint/2010/main" val="188426137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35CF9101-2860-F378-2FC2-7F224E7AB906}"/>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AA63BF47-627B-D837-F0A1-E849D3F5384D}"/>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0988CA02-822F-3E43-310A-70C2D71A0AF8}"/>
              </a:ext>
            </a:extLst>
          </p:cNvPr>
          <p:cNvSpPr>
            <a:spLocks noGrp="1"/>
          </p:cNvSpPr>
          <p:nvPr>
            <p:ph type="dt" sz="half" idx="10"/>
          </p:nvPr>
        </p:nvSpPr>
        <p:spPr/>
        <p:txBody>
          <a:bodyPr/>
          <a:lstStyle/>
          <a:p>
            <a:fld id="{BFAF5804-0779-46B4-A053-927C2D45BF7D}" type="datetimeFigureOut">
              <a:rPr lang="en-GB" smtClean="0"/>
              <a:t>25/02/2025</a:t>
            </a:fld>
            <a:endParaRPr lang="en-GB"/>
          </a:p>
        </p:txBody>
      </p:sp>
      <p:sp>
        <p:nvSpPr>
          <p:cNvPr id="5" name="Footer Placeholder 4">
            <a:extLst>
              <a:ext uri="{FF2B5EF4-FFF2-40B4-BE49-F238E27FC236}">
                <a16:creationId xmlns:a16="http://schemas.microsoft.com/office/drawing/2014/main" id="{F5A63288-3190-B76B-FE79-C3AC77F092D3}"/>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4C5F8FC1-EBD1-CA7A-A1AD-CB08EDCDE5CE}"/>
              </a:ext>
            </a:extLst>
          </p:cNvPr>
          <p:cNvSpPr>
            <a:spLocks noGrp="1"/>
          </p:cNvSpPr>
          <p:nvPr>
            <p:ph type="sldNum" sz="quarter" idx="12"/>
          </p:nvPr>
        </p:nvSpPr>
        <p:spPr/>
        <p:txBody>
          <a:bodyPr/>
          <a:lstStyle/>
          <a:p>
            <a:fld id="{EBAF1892-C992-4663-BA65-EFCDD63CDAD4}" type="slidenum">
              <a:rPr lang="en-GB" smtClean="0"/>
              <a:t>‹#›</a:t>
            </a:fld>
            <a:endParaRPr lang="en-GB"/>
          </a:p>
        </p:txBody>
      </p:sp>
    </p:spTree>
    <p:extLst>
      <p:ext uri="{BB962C8B-B14F-4D97-AF65-F5344CB8AC3E}">
        <p14:creationId xmlns:p14="http://schemas.microsoft.com/office/powerpoint/2010/main" val="151501426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87B942-4AE8-B664-01BC-60D95D7000DB}"/>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15F052E3-15B1-0304-CE95-A69B2E7E4FC9}"/>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3A4E2A58-536A-8FFD-F18D-D431A459C0F9}"/>
              </a:ext>
            </a:extLst>
          </p:cNvPr>
          <p:cNvSpPr>
            <a:spLocks noGrp="1"/>
          </p:cNvSpPr>
          <p:nvPr>
            <p:ph type="dt" sz="half" idx="10"/>
          </p:nvPr>
        </p:nvSpPr>
        <p:spPr/>
        <p:txBody>
          <a:bodyPr/>
          <a:lstStyle/>
          <a:p>
            <a:fld id="{BFAF5804-0779-46B4-A053-927C2D45BF7D}" type="datetimeFigureOut">
              <a:rPr lang="en-GB" smtClean="0"/>
              <a:t>25/02/2025</a:t>
            </a:fld>
            <a:endParaRPr lang="en-GB"/>
          </a:p>
        </p:txBody>
      </p:sp>
      <p:sp>
        <p:nvSpPr>
          <p:cNvPr id="5" name="Footer Placeholder 4">
            <a:extLst>
              <a:ext uri="{FF2B5EF4-FFF2-40B4-BE49-F238E27FC236}">
                <a16:creationId xmlns:a16="http://schemas.microsoft.com/office/drawing/2014/main" id="{C5AC031F-24D7-88D2-ED11-804BDAE7A14E}"/>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DCFFF77E-E360-9EE2-6E1C-2DB1793EC3E9}"/>
              </a:ext>
            </a:extLst>
          </p:cNvPr>
          <p:cNvSpPr>
            <a:spLocks noGrp="1"/>
          </p:cNvSpPr>
          <p:nvPr>
            <p:ph type="sldNum" sz="quarter" idx="12"/>
          </p:nvPr>
        </p:nvSpPr>
        <p:spPr/>
        <p:txBody>
          <a:bodyPr/>
          <a:lstStyle/>
          <a:p>
            <a:fld id="{EBAF1892-C992-4663-BA65-EFCDD63CDAD4}" type="slidenum">
              <a:rPr lang="en-GB" smtClean="0"/>
              <a:t>‹#›</a:t>
            </a:fld>
            <a:endParaRPr lang="en-GB"/>
          </a:p>
        </p:txBody>
      </p:sp>
    </p:spTree>
    <p:extLst>
      <p:ext uri="{BB962C8B-B14F-4D97-AF65-F5344CB8AC3E}">
        <p14:creationId xmlns:p14="http://schemas.microsoft.com/office/powerpoint/2010/main" val="21940718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3C8227-5C48-F90D-3D5B-FC4BF52D9AD0}"/>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57AB00FB-69B5-F6BB-2074-FE0340613B82}"/>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375F4A1D-4C0E-F8A8-5A85-90A7C2880E35}"/>
              </a:ext>
            </a:extLst>
          </p:cNvPr>
          <p:cNvSpPr>
            <a:spLocks noGrp="1"/>
          </p:cNvSpPr>
          <p:nvPr>
            <p:ph type="dt" sz="half" idx="10"/>
          </p:nvPr>
        </p:nvSpPr>
        <p:spPr/>
        <p:txBody>
          <a:bodyPr/>
          <a:lstStyle/>
          <a:p>
            <a:fld id="{BFAF5804-0779-46B4-A053-927C2D45BF7D}" type="datetimeFigureOut">
              <a:rPr lang="en-GB" smtClean="0"/>
              <a:t>25/02/2025</a:t>
            </a:fld>
            <a:endParaRPr lang="en-GB"/>
          </a:p>
        </p:txBody>
      </p:sp>
      <p:sp>
        <p:nvSpPr>
          <p:cNvPr id="5" name="Footer Placeholder 4">
            <a:extLst>
              <a:ext uri="{FF2B5EF4-FFF2-40B4-BE49-F238E27FC236}">
                <a16:creationId xmlns:a16="http://schemas.microsoft.com/office/drawing/2014/main" id="{8EB0C30A-1C16-B260-F4B7-5A7376E9372F}"/>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2D6667D0-1F37-068A-F31D-DEB66EA4892F}"/>
              </a:ext>
            </a:extLst>
          </p:cNvPr>
          <p:cNvSpPr>
            <a:spLocks noGrp="1"/>
          </p:cNvSpPr>
          <p:nvPr>
            <p:ph type="sldNum" sz="quarter" idx="12"/>
          </p:nvPr>
        </p:nvSpPr>
        <p:spPr/>
        <p:txBody>
          <a:bodyPr/>
          <a:lstStyle/>
          <a:p>
            <a:fld id="{EBAF1892-C992-4663-BA65-EFCDD63CDAD4}" type="slidenum">
              <a:rPr lang="en-GB" smtClean="0"/>
              <a:t>‹#›</a:t>
            </a:fld>
            <a:endParaRPr lang="en-GB"/>
          </a:p>
        </p:txBody>
      </p:sp>
    </p:spTree>
    <p:extLst>
      <p:ext uri="{BB962C8B-B14F-4D97-AF65-F5344CB8AC3E}">
        <p14:creationId xmlns:p14="http://schemas.microsoft.com/office/powerpoint/2010/main" val="123208947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C8DC8C-A25C-72E4-D980-FFC4FAB438C1}"/>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3FC9D72F-7DAC-50E9-3DEF-A0600AF5D868}"/>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CDFBC684-8849-6053-5B62-1102C720731B}"/>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E46EB099-7290-E0C9-7819-C37B5957605D}"/>
              </a:ext>
            </a:extLst>
          </p:cNvPr>
          <p:cNvSpPr>
            <a:spLocks noGrp="1"/>
          </p:cNvSpPr>
          <p:nvPr>
            <p:ph type="dt" sz="half" idx="10"/>
          </p:nvPr>
        </p:nvSpPr>
        <p:spPr/>
        <p:txBody>
          <a:bodyPr/>
          <a:lstStyle/>
          <a:p>
            <a:fld id="{BFAF5804-0779-46B4-A053-927C2D45BF7D}" type="datetimeFigureOut">
              <a:rPr lang="en-GB" smtClean="0"/>
              <a:t>25/02/2025</a:t>
            </a:fld>
            <a:endParaRPr lang="en-GB"/>
          </a:p>
        </p:txBody>
      </p:sp>
      <p:sp>
        <p:nvSpPr>
          <p:cNvPr id="6" name="Footer Placeholder 5">
            <a:extLst>
              <a:ext uri="{FF2B5EF4-FFF2-40B4-BE49-F238E27FC236}">
                <a16:creationId xmlns:a16="http://schemas.microsoft.com/office/drawing/2014/main" id="{FEC6E774-DA24-0A4A-C186-56F4C8BA60CC}"/>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077681EF-8595-E8C8-BA6C-26A8C1A7C4B3}"/>
              </a:ext>
            </a:extLst>
          </p:cNvPr>
          <p:cNvSpPr>
            <a:spLocks noGrp="1"/>
          </p:cNvSpPr>
          <p:nvPr>
            <p:ph type="sldNum" sz="quarter" idx="12"/>
          </p:nvPr>
        </p:nvSpPr>
        <p:spPr/>
        <p:txBody>
          <a:bodyPr/>
          <a:lstStyle/>
          <a:p>
            <a:fld id="{EBAF1892-C992-4663-BA65-EFCDD63CDAD4}" type="slidenum">
              <a:rPr lang="en-GB" smtClean="0"/>
              <a:t>‹#›</a:t>
            </a:fld>
            <a:endParaRPr lang="en-GB"/>
          </a:p>
        </p:txBody>
      </p:sp>
    </p:spTree>
    <p:extLst>
      <p:ext uri="{BB962C8B-B14F-4D97-AF65-F5344CB8AC3E}">
        <p14:creationId xmlns:p14="http://schemas.microsoft.com/office/powerpoint/2010/main" val="251722270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387F29-C3A9-5CD1-EF66-3348A9CE4954}"/>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035F6CAB-AAB0-D19D-15A8-90A4347A1FFB}"/>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38CE3C20-6DF6-0DF4-DEA3-4C73C5E6A9A3}"/>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216D4E51-7D4B-BF84-3597-05B8F9FDFA4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BE182152-D5F4-6119-07D7-1D98142BBFFC}"/>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6B9B6B7F-A150-BB05-7317-C7FC1D471FBC}"/>
              </a:ext>
            </a:extLst>
          </p:cNvPr>
          <p:cNvSpPr>
            <a:spLocks noGrp="1"/>
          </p:cNvSpPr>
          <p:nvPr>
            <p:ph type="dt" sz="half" idx="10"/>
          </p:nvPr>
        </p:nvSpPr>
        <p:spPr/>
        <p:txBody>
          <a:bodyPr/>
          <a:lstStyle/>
          <a:p>
            <a:fld id="{BFAF5804-0779-46B4-A053-927C2D45BF7D}" type="datetimeFigureOut">
              <a:rPr lang="en-GB" smtClean="0"/>
              <a:t>25/02/2025</a:t>
            </a:fld>
            <a:endParaRPr lang="en-GB"/>
          </a:p>
        </p:txBody>
      </p:sp>
      <p:sp>
        <p:nvSpPr>
          <p:cNvPr id="8" name="Footer Placeholder 7">
            <a:extLst>
              <a:ext uri="{FF2B5EF4-FFF2-40B4-BE49-F238E27FC236}">
                <a16:creationId xmlns:a16="http://schemas.microsoft.com/office/drawing/2014/main" id="{EB5E421D-88C2-0B66-9C14-2BF1DF5217BE}"/>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A5844C93-20AD-7CE8-8F80-A702AC8533BF}"/>
              </a:ext>
            </a:extLst>
          </p:cNvPr>
          <p:cNvSpPr>
            <a:spLocks noGrp="1"/>
          </p:cNvSpPr>
          <p:nvPr>
            <p:ph type="sldNum" sz="quarter" idx="12"/>
          </p:nvPr>
        </p:nvSpPr>
        <p:spPr/>
        <p:txBody>
          <a:bodyPr/>
          <a:lstStyle/>
          <a:p>
            <a:fld id="{EBAF1892-C992-4663-BA65-EFCDD63CDAD4}" type="slidenum">
              <a:rPr lang="en-GB" smtClean="0"/>
              <a:t>‹#›</a:t>
            </a:fld>
            <a:endParaRPr lang="en-GB"/>
          </a:p>
        </p:txBody>
      </p:sp>
    </p:spTree>
    <p:extLst>
      <p:ext uri="{BB962C8B-B14F-4D97-AF65-F5344CB8AC3E}">
        <p14:creationId xmlns:p14="http://schemas.microsoft.com/office/powerpoint/2010/main" val="179374207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F17423-3C73-95FE-653B-064FF68960E2}"/>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1815A708-C2BE-7DD4-E3F2-BDA4EBC0B9BD}"/>
              </a:ext>
            </a:extLst>
          </p:cNvPr>
          <p:cNvSpPr>
            <a:spLocks noGrp="1"/>
          </p:cNvSpPr>
          <p:nvPr>
            <p:ph type="dt" sz="half" idx="10"/>
          </p:nvPr>
        </p:nvSpPr>
        <p:spPr/>
        <p:txBody>
          <a:bodyPr/>
          <a:lstStyle/>
          <a:p>
            <a:fld id="{BFAF5804-0779-46B4-A053-927C2D45BF7D}" type="datetimeFigureOut">
              <a:rPr lang="en-GB" smtClean="0"/>
              <a:t>25/02/2025</a:t>
            </a:fld>
            <a:endParaRPr lang="en-GB"/>
          </a:p>
        </p:txBody>
      </p:sp>
      <p:sp>
        <p:nvSpPr>
          <p:cNvPr id="4" name="Footer Placeholder 3">
            <a:extLst>
              <a:ext uri="{FF2B5EF4-FFF2-40B4-BE49-F238E27FC236}">
                <a16:creationId xmlns:a16="http://schemas.microsoft.com/office/drawing/2014/main" id="{96BB8C5A-0E59-76A0-2E50-CDA1221FA679}"/>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010D6A71-2A0B-87AA-8734-3F9CEAE0873D}"/>
              </a:ext>
            </a:extLst>
          </p:cNvPr>
          <p:cNvSpPr>
            <a:spLocks noGrp="1"/>
          </p:cNvSpPr>
          <p:nvPr>
            <p:ph type="sldNum" sz="quarter" idx="12"/>
          </p:nvPr>
        </p:nvSpPr>
        <p:spPr/>
        <p:txBody>
          <a:bodyPr/>
          <a:lstStyle/>
          <a:p>
            <a:fld id="{EBAF1892-C992-4663-BA65-EFCDD63CDAD4}" type="slidenum">
              <a:rPr lang="en-GB" smtClean="0"/>
              <a:t>‹#›</a:t>
            </a:fld>
            <a:endParaRPr lang="en-GB"/>
          </a:p>
        </p:txBody>
      </p:sp>
    </p:spTree>
    <p:extLst>
      <p:ext uri="{BB962C8B-B14F-4D97-AF65-F5344CB8AC3E}">
        <p14:creationId xmlns:p14="http://schemas.microsoft.com/office/powerpoint/2010/main" val="171726536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C7E645D-4FBD-83A4-B0DE-CE53F426D6DB}"/>
              </a:ext>
            </a:extLst>
          </p:cNvPr>
          <p:cNvSpPr>
            <a:spLocks noGrp="1"/>
          </p:cNvSpPr>
          <p:nvPr>
            <p:ph type="dt" sz="half" idx="10"/>
          </p:nvPr>
        </p:nvSpPr>
        <p:spPr/>
        <p:txBody>
          <a:bodyPr/>
          <a:lstStyle/>
          <a:p>
            <a:fld id="{BFAF5804-0779-46B4-A053-927C2D45BF7D}" type="datetimeFigureOut">
              <a:rPr lang="en-GB" smtClean="0"/>
              <a:t>25/02/2025</a:t>
            </a:fld>
            <a:endParaRPr lang="en-GB"/>
          </a:p>
        </p:txBody>
      </p:sp>
      <p:sp>
        <p:nvSpPr>
          <p:cNvPr id="3" name="Footer Placeholder 2">
            <a:extLst>
              <a:ext uri="{FF2B5EF4-FFF2-40B4-BE49-F238E27FC236}">
                <a16:creationId xmlns:a16="http://schemas.microsoft.com/office/drawing/2014/main" id="{2E236647-C397-061D-F275-CD05F37BC56C}"/>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0DBFB2BE-5936-65AC-4B41-F1B7391BCC77}"/>
              </a:ext>
            </a:extLst>
          </p:cNvPr>
          <p:cNvSpPr>
            <a:spLocks noGrp="1"/>
          </p:cNvSpPr>
          <p:nvPr>
            <p:ph type="sldNum" sz="quarter" idx="12"/>
          </p:nvPr>
        </p:nvSpPr>
        <p:spPr/>
        <p:txBody>
          <a:bodyPr/>
          <a:lstStyle/>
          <a:p>
            <a:fld id="{EBAF1892-C992-4663-BA65-EFCDD63CDAD4}" type="slidenum">
              <a:rPr lang="en-GB" smtClean="0"/>
              <a:t>‹#›</a:t>
            </a:fld>
            <a:endParaRPr lang="en-GB"/>
          </a:p>
        </p:txBody>
      </p:sp>
    </p:spTree>
    <p:extLst>
      <p:ext uri="{BB962C8B-B14F-4D97-AF65-F5344CB8AC3E}">
        <p14:creationId xmlns:p14="http://schemas.microsoft.com/office/powerpoint/2010/main" val="285969699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009D68-8E11-00A7-2822-3C84B5E238F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E919B4F9-6637-D377-1110-18847271063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E90D7E34-3D60-632D-6D9D-CFCEE9D2A1F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62865A9-8D84-2D4F-EB97-2637E0C8819D}"/>
              </a:ext>
            </a:extLst>
          </p:cNvPr>
          <p:cNvSpPr>
            <a:spLocks noGrp="1"/>
          </p:cNvSpPr>
          <p:nvPr>
            <p:ph type="dt" sz="half" idx="10"/>
          </p:nvPr>
        </p:nvSpPr>
        <p:spPr/>
        <p:txBody>
          <a:bodyPr/>
          <a:lstStyle/>
          <a:p>
            <a:fld id="{BFAF5804-0779-46B4-A053-927C2D45BF7D}" type="datetimeFigureOut">
              <a:rPr lang="en-GB" smtClean="0"/>
              <a:t>25/02/2025</a:t>
            </a:fld>
            <a:endParaRPr lang="en-GB"/>
          </a:p>
        </p:txBody>
      </p:sp>
      <p:sp>
        <p:nvSpPr>
          <p:cNvPr id="6" name="Footer Placeholder 5">
            <a:extLst>
              <a:ext uri="{FF2B5EF4-FFF2-40B4-BE49-F238E27FC236}">
                <a16:creationId xmlns:a16="http://schemas.microsoft.com/office/drawing/2014/main" id="{9CDA10F2-BFCB-161A-FE8B-035803817309}"/>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D2A24A51-91C5-54E2-55D5-F01AA61905EE}"/>
              </a:ext>
            </a:extLst>
          </p:cNvPr>
          <p:cNvSpPr>
            <a:spLocks noGrp="1"/>
          </p:cNvSpPr>
          <p:nvPr>
            <p:ph type="sldNum" sz="quarter" idx="12"/>
          </p:nvPr>
        </p:nvSpPr>
        <p:spPr/>
        <p:txBody>
          <a:bodyPr/>
          <a:lstStyle/>
          <a:p>
            <a:fld id="{EBAF1892-C992-4663-BA65-EFCDD63CDAD4}" type="slidenum">
              <a:rPr lang="en-GB" smtClean="0"/>
              <a:t>‹#›</a:t>
            </a:fld>
            <a:endParaRPr lang="en-GB"/>
          </a:p>
        </p:txBody>
      </p:sp>
    </p:spTree>
    <p:extLst>
      <p:ext uri="{BB962C8B-B14F-4D97-AF65-F5344CB8AC3E}">
        <p14:creationId xmlns:p14="http://schemas.microsoft.com/office/powerpoint/2010/main" val="200870028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969F8D-1917-37EE-7FCD-835045B3265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B259F65D-0B61-F403-FB21-BB47C98DB96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6DAC7956-D1B5-28C5-B37F-5C46061F721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D25561E-801D-B1AD-55F3-A8D19A4FF237}"/>
              </a:ext>
            </a:extLst>
          </p:cNvPr>
          <p:cNvSpPr>
            <a:spLocks noGrp="1"/>
          </p:cNvSpPr>
          <p:nvPr>
            <p:ph type="dt" sz="half" idx="10"/>
          </p:nvPr>
        </p:nvSpPr>
        <p:spPr/>
        <p:txBody>
          <a:bodyPr/>
          <a:lstStyle/>
          <a:p>
            <a:fld id="{BFAF5804-0779-46B4-A053-927C2D45BF7D}" type="datetimeFigureOut">
              <a:rPr lang="en-GB" smtClean="0"/>
              <a:t>25/02/2025</a:t>
            </a:fld>
            <a:endParaRPr lang="en-GB"/>
          </a:p>
        </p:txBody>
      </p:sp>
      <p:sp>
        <p:nvSpPr>
          <p:cNvPr id="6" name="Footer Placeholder 5">
            <a:extLst>
              <a:ext uri="{FF2B5EF4-FFF2-40B4-BE49-F238E27FC236}">
                <a16:creationId xmlns:a16="http://schemas.microsoft.com/office/drawing/2014/main" id="{69DA053E-E152-2002-CF05-FF6718B8D97F}"/>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87FBE07F-C0C7-4383-D894-6D8659A3EE7C}"/>
              </a:ext>
            </a:extLst>
          </p:cNvPr>
          <p:cNvSpPr>
            <a:spLocks noGrp="1"/>
          </p:cNvSpPr>
          <p:nvPr>
            <p:ph type="sldNum" sz="quarter" idx="12"/>
          </p:nvPr>
        </p:nvSpPr>
        <p:spPr/>
        <p:txBody>
          <a:bodyPr/>
          <a:lstStyle/>
          <a:p>
            <a:fld id="{EBAF1892-C992-4663-BA65-EFCDD63CDAD4}" type="slidenum">
              <a:rPr lang="en-GB" smtClean="0"/>
              <a:t>‹#›</a:t>
            </a:fld>
            <a:endParaRPr lang="en-GB"/>
          </a:p>
        </p:txBody>
      </p:sp>
    </p:spTree>
    <p:extLst>
      <p:ext uri="{BB962C8B-B14F-4D97-AF65-F5344CB8AC3E}">
        <p14:creationId xmlns:p14="http://schemas.microsoft.com/office/powerpoint/2010/main" val="49826514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27E7E73-9EED-FAE4-D8B4-47E8C5730C8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3B1714B0-E2EB-315B-DB0F-CFFE0192454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8E23B0CD-B660-4A4A-0CA2-9230272FB3A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FAF5804-0779-46B4-A053-927C2D45BF7D}" type="datetimeFigureOut">
              <a:rPr lang="en-GB" smtClean="0"/>
              <a:t>25/02/2025</a:t>
            </a:fld>
            <a:endParaRPr lang="en-GB"/>
          </a:p>
        </p:txBody>
      </p:sp>
      <p:sp>
        <p:nvSpPr>
          <p:cNvPr id="5" name="Footer Placeholder 4">
            <a:extLst>
              <a:ext uri="{FF2B5EF4-FFF2-40B4-BE49-F238E27FC236}">
                <a16:creationId xmlns:a16="http://schemas.microsoft.com/office/drawing/2014/main" id="{01DF2347-0705-E709-F593-556E8C4BD91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F34865E2-BB1B-1B07-DF3F-5808FAB1033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BAF1892-C992-4663-BA65-EFCDD63CDAD4}" type="slidenum">
              <a:rPr lang="en-GB" smtClean="0"/>
              <a:t>‹#›</a:t>
            </a:fld>
            <a:endParaRPr lang="en-GB"/>
          </a:p>
        </p:txBody>
      </p:sp>
    </p:spTree>
    <p:extLst>
      <p:ext uri="{BB962C8B-B14F-4D97-AF65-F5344CB8AC3E}">
        <p14:creationId xmlns:p14="http://schemas.microsoft.com/office/powerpoint/2010/main" val="422693615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5.jpeg"/><Relationship Id="rId3" Type="http://schemas.openxmlformats.org/officeDocument/2006/relationships/image" Target="../media/image2.png"/><Relationship Id="rId7" Type="http://schemas.openxmlformats.org/officeDocument/2006/relationships/hyperlink" Target="http://www.36rules.com/" TargetMode="External"/><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hyperlink" Target="mailto:james@36rules.com" TargetMode="External"/><Relationship Id="rId5" Type="http://schemas.openxmlformats.org/officeDocument/2006/relationships/image" Target="../media/image4.png"/><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Layout" Target="../slideLayouts/slideLayout2.xml"/><Relationship Id="rId5" Type="http://schemas.openxmlformats.org/officeDocument/2006/relationships/image" Target="../media/image3.jpg"/><Relationship Id="rId4" Type="http://schemas.openxmlformats.org/officeDocument/2006/relationships/image" Target="../media/image2.png"/></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Layout" Target="../slideLayouts/slideLayout2.xml"/><Relationship Id="rId5" Type="http://schemas.openxmlformats.org/officeDocument/2006/relationships/image" Target="../media/image3.jpg"/><Relationship Id="rId4" Type="http://schemas.openxmlformats.org/officeDocument/2006/relationships/image" Target="../media/image2.png"/></Relationships>
</file>

<file path=ppt/slides/_rels/slide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Layout" Target="../slideLayouts/slideLayout2.xml"/><Relationship Id="rId5" Type="http://schemas.openxmlformats.org/officeDocument/2006/relationships/image" Target="../media/image3.jpg"/><Relationship Id="rId4" Type="http://schemas.openxmlformats.org/officeDocument/2006/relationships/image" Target="../media/image2.png"/></Relationships>
</file>

<file path=ppt/slides/_rels/slide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Layout" Target="../slideLayouts/slideLayout2.xml"/><Relationship Id="rId5" Type="http://schemas.openxmlformats.org/officeDocument/2006/relationships/image" Target="../media/image3.jpg"/><Relationship Id="rId4" Type="http://schemas.openxmlformats.org/officeDocument/2006/relationships/image" Target="../media/image2.png"/></Relationships>
</file>

<file path=ppt/slides/_rels/slide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Layout" Target="../slideLayouts/slideLayout2.xml"/><Relationship Id="rId5" Type="http://schemas.openxmlformats.org/officeDocument/2006/relationships/image" Target="../media/image3.jpg"/><Relationship Id="rId4" Type="http://schemas.openxmlformats.org/officeDocument/2006/relationships/image" Target="../media/image2.png"/></Relationships>
</file>

<file path=ppt/slides/_rels/slide1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Layout" Target="../slideLayouts/slideLayout2.xml"/><Relationship Id="rId5" Type="http://schemas.openxmlformats.org/officeDocument/2006/relationships/image" Target="../media/image3.jpg"/><Relationship Id="rId4" Type="http://schemas.openxmlformats.org/officeDocument/2006/relationships/image" Target="../media/image2.png"/></Relationships>
</file>

<file path=ppt/slides/_rels/slide1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Layout" Target="../slideLayouts/slideLayout2.xml"/><Relationship Id="rId5" Type="http://schemas.openxmlformats.org/officeDocument/2006/relationships/image" Target="../media/image3.jpg"/><Relationship Id="rId4" Type="http://schemas.openxmlformats.org/officeDocument/2006/relationships/image" Target="../media/image2.png"/></Relationships>
</file>

<file path=ppt/slides/_rels/slide1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Layout" Target="../slideLayouts/slideLayout2.xml"/><Relationship Id="rId5" Type="http://schemas.openxmlformats.org/officeDocument/2006/relationships/image" Target="../media/image3.jpg"/><Relationship Id="rId4" Type="http://schemas.openxmlformats.org/officeDocument/2006/relationships/image" Target="../media/image2.png"/></Relationships>
</file>

<file path=ppt/slides/_rels/slide1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Layout" Target="../slideLayouts/slideLayout2.xml"/><Relationship Id="rId5" Type="http://schemas.openxmlformats.org/officeDocument/2006/relationships/image" Target="../media/image3.jpg"/><Relationship Id="rId4" Type="http://schemas.openxmlformats.org/officeDocument/2006/relationships/image" Target="../media/image2.png"/></Relationships>
</file>

<file path=ppt/slides/_rels/slide1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Layout" Target="../slideLayouts/slideLayout2.xml"/><Relationship Id="rId5" Type="http://schemas.openxmlformats.org/officeDocument/2006/relationships/image" Target="../media/image3.jpg"/><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8" Type="http://schemas.openxmlformats.org/officeDocument/2006/relationships/image" Target="../media/image9.png"/><Relationship Id="rId13" Type="http://schemas.openxmlformats.org/officeDocument/2006/relationships/image" Target="../media/image14.png"/><Relationship Id="rId18" Type="http://schemas.openxmlformats.org/officeDocument/2006/relationships/image" Target="../media/image19.png"/><Relationship Id="rId26" Type="http://schemas.openxmlformats.org/officeDocument/2006/relationships/image" Target="../media/image27.png"/><Relationship Id="rId39" Type="http://schemas.openxmlformats.org/officeDocument/2006/relationships/image" Target="../media/image40.png"/><Relationship Id="rId3" Type="http://schemas.openxmlformats.org/officeDocument/2006/relationships/image" Target="../media/image1.png"/><Relationship Id="rId21" Type="http://schemas.openxmlformats.org/officeDocument/2006/relationships/image" Target="../media/image22.png"/><Relationship Id="rId34" Type="http://schemas.openxmlformats.org/officeDocument/2006/relationships/image" Target="../media/image35.png"/><Relationship Id="rId7" Type="http://schemas.openxmlformats.org/officeDocument/2006/relationships/image" Target="../media/image8.png"/><Relationship Id="rId12" Type="http://schemas.openxmlformats.org/officeDocument/2006/relationships/image" Target="../media/image13.png"/><Relationship Id="rId17" Type="http://schemas.openxmlformats.org/officeDocument/2006/relationships/image" Target="../media/image18.png"/><Relationship Id="rId25" Type="http://schemas.openxmlformats.org/officeDocument/2006/relationships/image" Target="../media/image26.png"/><Relationship Id="rId33" Type="http://schemas.openxmlformats.org/officeDocument/2006/relationships/image" Target="../media/image34.png"/><Relationship Id="rId38" Type="http://schemas.openxmlformats.org/officeDocument/2006/relationships/image" Target="../media/image39.png"/><Relationship Id="rId2" Type="http://schemas.openxmlformats.org/officeDocument/2006/relationships/image" Target="../media/image2.png"/><Relationship Id="rId16" Type="http://schemas.openxmlformats.org/officeDocument/2006/relationships/image" Target="../media/image17.png"/><Relationship Id="rId20" Type="http://schemas.openxmlformats.org/officeDocument/2006/relationships/image" Target="../media/image21.png"/><Relationship Id="rId29" Type="http://schemas.openxmlformats.org/officeDocument/2006/relationships/image" Target="../media/image30.png"/><Relationship Id="rId1" Type="http://schemas.openxmlformats.org/officeDocument/2006/relationships/slideLayout" Target="../slideLayouts/slideLayout2.xml"/><Relationship Id="rId6" Type="http://schemas.openxmlformats.org/officeDocument/2006/relationships/image" Target="../media/image7.png"/><Relationship Id="rId11" Type="http://schemas.openxmlformats.org/officeDocument/2006/relationships/image" Target="../media/image12.png"/><Relationship Id="rId24" Type="http://schemas.openxmlformats.org/officeDocument/2006/relationships/image" Target="../media/image25.png"/><Relationship Id="rId32" Type="http://schemas.openxmlformats.org/officeDocument/2006/relationships/image" Target="../media/image33.png"/><Relationship Id="rId37" Type="http://schemas.openxmlformats.org/officeDocument/2006/relationships/image" Target="../media/image38.png"/><Relationship Id="rId40" Type="http://schemas.openxmlformats.org/officeDocument/2006/relationships/image" Target="../media/image41.png"/><Relationship Id="rId5" Type="http://schemas.openxmlformats.org/officeDocument/2006/relationships/image" Target="../media/image6.png"/><Relationship Id="rId15" Type="http://schemas.openxmlformats.org/officeDocument/2006/relationships/image" Target="../media/image16.png"/><Relationship Id="rId23" Type="http://schemas.openxmlformats.org/officeDocument/2006/relationships/image" Target="../media/image24.png"/><Relationship Id="rId28" Type="http://schemas.openxmlformats.org/officeDocument/2006/relationships/image" Target="../media/image29.png"/><Relationship Id="rId36" Type="http://schemas.openxmlformats.org/officeDocument/2006/relationships/image" Target="../media/image37.png"/><Relationship Id="rId10" Type="http://schemas.openxmlformats.org/officeDocument/2006/relationships/image" Target="../media/image11.png"/><Relationship Id="rId19" Type="http://schemas.openxmlformats.org/officeDocument/2006/relationships/image" Target="../media/image20.png"/><Relationship Id="rId31" Type="http://schemas.openxmlformats.org/officeDocument/2006/relationships/image" Target="../media/image32.png"/><Relationship Id="rId4" Type="http://schemas.openxmlformats.org/officeDocument/2006/relationships/image" Target="../media/image3.jpg"/><Relationship Id="rId9" Type="http://schemas.openxmlformats.org/officeDocument/2006/relationships/image" Target="../media/image10.png"/><Relationship Id="rId14" Type="http://schemas.openxmlformats.org/officeDocument/2006/relationships/image" Target="../media/image15.png"/><Relationship Id="rId22" Type="http://schemas.openxmlformats.org/officeDocument/2006/relationships/image" Target="../media/image23.png"/><Relationship Id="rId27" Type="http://schemas.openxmlformats.org/officeDocument/2006/relationships/image" Target="../media/image28.png"/><Relationship Id="rId30" Type="http://schemas.openxmlformats.org/officeDocument/2006/relationships/image" Target="../media/image31.png"/><Relationship Id="rId35" Type="http://schemas.openxmlformats.org/officeDocument/2006/relationships/image" Target="../media/image36.png"/></Relationships>
</file>

<file path=ppt/slides/_rels/slide2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Layout" Target="../slideLayouts/slideLayout2.xml"/><Relationship Id="rId5" Type="http://schemas.openxmlformats.org/officeDocument/2006/relationships/image" Target="../media/image3.jpg"/><Relationship Id="rId4" Type="http://schemas.openxmlformats.org/officeDocument/2006/relationships/image" Target="../media/image2.png"/></Relationships>
</file>

<file path=ppt/slides/_rels/slide2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Layout" Target="../slideLayouts/slideLayout2.xml"/><Relationship Id="rId5" Type="http://schemas.openxmlformats.org/officeDocument/2006/relationships/image" Target="../media/image3.jpg"/><Relationship Id="rId4" Type="http://schemas.openxmlformats.org/officeDocument/2006/relationships/image" Target="../media/image2.png"/></Relationships>
</file>

<file path=ppt/slides/_rels/slide2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Layout" Target="../slideLayouts/slideLayout2.xml"/><Relationship Id="rId5" Type="http://schemas.openxmlformats.org/officeDocument/2006/relationships/image" Target="../media/image3.jpg"/><Relationship Id="rId4" Type="http://schemas.openxmlformats.org/officeDocument/2006/relationships/image" Target="../media/image2.png"/></Relationships>
</file>

<file path=ppt/slides/_rels/slide2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Layout" Target="../slideLayouts/slideLayout2.xml"/><Relationship Id="rId5" Type="http://schemas.openxmlformats.org/officeDocument/2006/relationships/image" Target="../media/image3.jpg"/><Relationship Id="rId4" Type="http://schemas.openxmlformats.org/officeDocument/2006/relationships/image" Target="../media/image2.png"/></Relationships>
</file>

<file path=ppt/slides/_rels/slide2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Layout" Target="../slideLayouts/slideLayout2.xml"/><Relationship Id="rId5" Type="http://schemas.openxmlformats.org/officeDocument/2006/relationships/image" Target="../media/image3.jpg"/><Relationship Id="rId4" Type="http://schemas.openxmlformats.org/officeDocument/2006/relationships/image" Target="../media/image2.png"/></Relationships>
</file>

<file path=ppt/slides/_rels/slide2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Layout" Target="../slideLayouts/slideLayout2.xml"/><Relationship Id="rId5" Type="http://schemas.openxmlformats.org/officeDocument/2006/relationships/image" Target="../media/image3.jpg"/><Relationship Id="rId4" Type="http://schemas.openxmlformats.org/officeDocument/2006/relationships/image" Target="../media/image2.png"/></Relationships>
</file>

<file path=ppt/slides/_rels/slide2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Layout" Target="../slideLayouts/slideLayout2.xml"/><Relationship Id="rId5" Type="http://schemas.openxmlformats.org/officeDocument/2006/relationships/image" Target="../media/image3.jpg"/><Relationship Id="rId4" Type="http://schemas.openxmlformats.org/officeDocument/2006/relationships/image" Target="../media/image2.png"/></Relationships>
</file>

<file path=ppt/slides/_rels/slide2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Layout" Target="../slideLayouts/slideLayout2.xml"/><Relationship Id="rId5" Type="http://schemas.openxmlformats.org/officeDocument/2006/relationships/image" Target="../media/image3.jpg"/><Relationship Id="rId4" Type="http://schemas.openxmlformats.org/officeDocument/2006/relationships/image" Target="../media/image2.png"/></Relationships>
</file>

<file path=ppt/slides/_rels/slide2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Layout" Target="../slideLayouts/slideLayout2.xml"/><Relationship Id="rId5" Type="http://schemas.openxmlformats.org/officeDocument/2006/relationships/image" Target="../media/image3.jpg"/><Relationship Id="rId4" Type="http://schemas.openxmlformats.org/officeDocument/2006/relationships/image" Target="../media/image2.png"/></Relationships>
</file>

<file path=ppt/slides/_rels/slide2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Layout" Target="../slideLayouts/slideLayout2.xml"/><Relationship Id="rId5" Type="http://schemas.openxmlformats.org/officeDocument/2006/relationships/image" Target="../media/image3.jpg"/><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Layout" Target="../slideLayouts/slideLayout2.xml"/><Relationship Id="rId5" Type="http://schemas.openxmlformats.org/officeDocument/2006/relationships/image" Target="../media/image3.jpg"/><Relationship Id="rId4" Type="http://schemas.openxmlformats.org/officeDocument/2006/relationships/image" Target="../media/image2.png"/></Relationships>
</file>

<file path=ppt/slides/_rels/slide3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Layout" Target="../slideLayouts/slideLayout2.xml"/><Relationship Id="rId5" Type="http://schemas.openxmlformats.org/officeDocument/2006/relationships/image" Target="../media/image3.jpg"/><Relationship Id="rId4" Type="http://schemas.openxmlformats.org/officeDocument/2006/relationships/image" Target="../media/image2.png"/></Relationships>
</file>

<file path=ppt/slides/_rels/slide3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Layout" Target="../slideLayouts/slideLayout2.xml"/><Relationship Id="rId5" Type="http://schemas.openxmlformats.org/officeDocument/2006/relationships/image" Target="../media/image3.jpg"/><Relationship Id="rId4" Type="http://schemas.openxmlformats.org/officeDocument/2006/relationships/image" Target="../media/image2.png"/></Relationships>
</file>

<file path=ppt/slides/_rels/slide3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Layout" Target="../slideLayouts/slideLayout2.xml"/><Relationship Id="rId5" Type="http://schemas.openxmlformats.org/officeDocument/2006/relationships/image" Target="../media/image3.jpg"/><Relationship Id="rId4" Type="http://schemas.openxmlformats.org/officeDocument/2006/relationships/image" Target="../media/image2.png"/></Relationships>
</file>

<file path=ppt/slides/_rels/slide3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Layout" Target="../slideLayouts/slideLayout2.xml"/><Relationship Id="rId5" Type="http://schemas.openxmlformats.org/officeDocument/2006/relationships/image" Target="../media/image3.jpg"/><Relationship Id="rId4" Type="http://schemas.openxmlformats.org/officeDocument/2006/relationships/image" Target="../media/image2.png"/></Relationships>
</file>

<file path=ppt/slides/_rels/slide3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Layout" Target="../slideLayouts/slideLayout2.xml"/><Relationship Id="rId5" Type="http://schemas.openxmlformats.org/officeDocument/2006/relationships/image" Target="../media/image3.jpg"/><Relationship Id="rId4" Type="http://schemas.openxmlformats.org/officeDocument/2006/relationships/image" Target="../media/image2.png"/></Relationships>
</file>

<file path=ppt/slides/_rels/slide3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Layout" Target="../slideLayouts/slideLayout2.xml"/><Relationship Id="rId5" Type="http://schemas.openxmlformats.org/officeDocument/2006/relationships/image" Target="../media/image3.jpg"/><Relationship Id="rId4" Type="http://schemas.openxmlformats.org/officeDocument/2006/relationships/image" Target="../media/image2.png"/></Relationships>
</file>

<file path=ppt/slides/_rels/slide3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Layout" Target="../slideLayouts/slideLayout2.xml"/><Relationship Id="rId5" Type="http://schemas.openxmlformats.org/officeDocument/2006/relationships/image" Target="../media/image3.jpg"/><Relationship Id="rId4" Type="http://schemas.openxmlformats.org/officeDocument/2006/relationships/image" Target="../media/image2.png"/></Relationships>
</file>

<file path=ppt/slides/_rels/slide3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Layout" Target="../slideLayouts/slideLayout2.xml"/><Relationship Id="rId5" Type="http://schemas.openxmlformats.org/officeDocument/2006/relationships/image" Target="../media/image3.jpg"/><Relationship Id="rId4" Type="http://schemas.openxmlformats.org/officeDocument/2006/relationships/image" Target="../media/image2.png"/></Relationships>
</file>

<file path=ppt/slides/_rels/slide3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Layout" Target="../slideLayouts/slideLayout2.xml"/><Relationship Id="rId5" Type="http://schemas.openxmlformats.org/officeDocument/2006/relationships/image" Target="../media/image3.jpg"/><Relationship Id="rId4" Type="http://schemas.openxmlformats.org/officeDocument/2006/relationships/image" Target="../media/image2.png"/></Relationships>
</file>

<file path=ppt/slides/_rels/slide3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hyperlink" Target="mailto:james@36rules.com" TargetMode="External"/><Relationship Id="rId5" Type="http://schemas.openxmlformats.org/officeDocument/2006/relationships/image" Target="../media/image3.jpg"/><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Layout" Target="../slideLayouts/slideLayout2.xml"/><Relationship Id="rId5" Type="http://schemas.openxmlformats.org/officeDocument/2006/relationships/image" Target="../media/image3.jpg"/><Relationship Id="rId4" Type="http://schemas.openxmlformats.org/officeDocument/2006/relationships/image" Target="../media/image2.png"/></Relationships>
</file>

<file path=ppt/slides/_rels/slide40.xml.rels><?xml version="1.0" encoding="UTF-8" standalone="yes"?>
<Relationships xmlns="http://schemas.openxmlformats.org/package/2006/relationships"><Relationship Id="rId3" Type="http://schemas.openxmlformats.org/officeDocument/2006/relationships/hyperlink" Target="http://www.facebook.com/john,mcveigh" TargetMode="External"/><Relationship Id="rId7" Type="http://schemas.openxmlformats.org/officeDocument/2006/relationships/image" Target="../media/image3.jpg"/><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image" Target="../media/image1.png"/><Relationship Id="rId5" Type="http://schemas.openxmlformats.org/officeDocument/2006/relationships/hyperlink" Target="http://www.linkedin.com/in/john-james-mcveigh" TargetMode="External"/><Relationship Id="rId4" Type="http://schemas.openxmlformats.org/officeDocument/2006/relationships/hyperlink" Target="http://www.instagram.com/johnjamesmcveigh"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Layout" Target="../slideLayouts/slideLayout2.xml"/><Relationship Id="rId5" Type="http://schemas.openxmlformats.org/officeDocument/2006/relationships/image" Target="../media/image3.jpg"/><Relationship Id="rId4" Type="http://schemas.openxmlformats.org/officeDocument/2006/relationships/image" Target="../media/image2.png"/></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Layout" Target="../slideLayouts/slideLayout2.xml"/><Relationship Id="rId5" Type="http://schemas.openxmlformats.org/officeDocument/2006/relationships/image" Target="../media/image3.jpg"/><Relationship Id="rId4" Type="http://schemas.openxmlformats.org/officeDocument/2006/relationships/image" Target="../media/image2.png"/></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Layout" Target="../slideLayouts/slideLayout2.xml"/><Relationship Id="rId5" Type="http://schemas.openxmlformats.org/officeDocument/2006/relationships/image" Target="../media/image3.jpg"/><Relationship Id="rId4" Type="http://schemas.openxmlformats.org/officeDocument/2006/relationships/image" Target="../media/image2.png"/></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Layout" Target="../slideLayouts/slideLayout2.xml"/><Relationship Id="rId5" Type="http://schemas.openxmlformats.org/officeDocument/2006/relationships/image" Target="../media/image3.jpg"/><Relationship Id="rId4" Type="http://schemas.openxmlformats.org/officeDocument/2006/relationships/image" Target="../media/image2.png"/></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Layout" Target="../slideLayouts/slideLayout2.xml"/><Relationship Id="rId5" Type="http://schemas.openxmlformats.org/officeDocument/2006/relationships/image" Target="../media/image3.jpg"/><Relationship Id="rId4"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Рисунок 3">
            <a:extLst>
              <a:ext uri="{FF2B5EF4-FFF2-40B4-BE49-F238E27FC236}">
                <a16:creationId xmlns:a16="http://schemas.microsoft.com/office/drawing/2014/main" id="{8060EB75-BE87-013F-EF3B-18878E8E38A5}"/>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t="10122" r="49295" b="60320"/>
          <a:stretch/>
        </p:blipFill>
        <p:spPr>
          <a:xfrm>
            <a:off x="139620" y="19787"/>
            <a:ext cx="3234613" cy="681135"/>
          </a:xfrm>
          <a:prstGeom prst="rect">
            <a:avLst/>
          </a:prstGeom>
        </p:spPr>
      </p:pic>
      <p:sp>
        <p:nvSpPr>
          <p:cNvPr id="14" name="Rectangle 13">
            <a:extLst>
              <a:ext uri="{FF2B5EF4-FFF2-40B4-BE49-F238E27FC236}">
                <a16:creationId xmlns:a16="http://schemas.microsoft.com/office/drawing/2014/main" id="{E293470B-02FB-4973-8CAA-028BF31408D7}"/>
              </a:ext>
            </a:extLst>
          </p:cNvPr>
          <p:cNvSpPr/>
          <p:nvPr/>
        </p:nvSpPr>
        <p:spPr>
          <a:xfrm>
            <a:off x="1609725" y="1047750"/>
            <a:ext cx="5772150" cy="103822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57" name="Rectangle 56">
            <a:extLst>
              <a:ext uri="{FF2B5EF4-FFF2-40B4-BE49-F238E27FC236}">
                <a16:creationId xmlns:a16="http://schemas.microsoft.com/office/drawing/2014/main" id="{A86E2831-58BF-3D04-F9DE-30ED2F199834}"/>
              </a:ext>
            </a:extLst>
          </p:cNvPr>
          <p:cNvSpPr/>
          <p:nvPr/>
        </p:nvSpPr>
        <p:spPr>
          <a:xfrm>
            <a:off x="7735527" y="3395743"/>
            <a:ext cx="4456473" cy="1018971"/>
          </a:xfrm>
          <a:prstGeom prst="rect">
            <a:avLst/>
          </a:prstGeom>
          <a:solidFill>
            <a:srgbClr val="F3F2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58" name="Picture 57">
            <a:extLst>
              <a:ext uri="{FF2B5EF4-FFF2-40B4-BE49-F238E27FC236}">
                <a16:creationId xmlns:a16="http://schemas.microsoft.com/office/drawing/2014/main" id="{F9C2630F-86EF-2AD5-DD11-04EC0E366E80}"/>
              </a:ext>
            </a:extLst>
          </p:cNvPr>
          <p:cNvPicPr>
            <a:picLocks noChangeAspect="1"/>
          </p:cNvPicPr>
          <p:nvPr/>
        </p:nvPicPr>
        <p:blipFill>
          <a:blip r:embed="rId3"/>
          <a:stretch>
            <a:fillRect/>
          </a:stretch>
        </p:blipFill>
        <p:spPr>
          <a:xfrm>
            <a:off x="7381875" y="3395742"/>
            <a:ext cx="698435" cy="3462257"/>
          </a:xfrm>
          <a:prstGeom prst="rect">
            <a:avLst/>
          </a:prstGeom>
        </p:spPr>
      </p:pic>
      <p:sp>
        <p:nvSpPr>
          <p:cNvPr id="74" name="TextBox 73">
            <a:extLst>
              <a:ext uri="{FF2B5EF4-FFF2-40B4-BE49-F238E27FC236}">
                <a16:creationId xmlns:a16="http://schemas.microsoft.com/office/drawing/2014/main" id="{19DFBFB8-F7F0-460C-64CF-5EE2AC613635}"/>
              </a:ext>
            </a:extLst>
          </p:cNvPr>
          <p:cNvSpPr txBox="1"/>
          <p:nvPr/>
        </p:nvSpPr>
        <p:spPr>
          <a:xfrm>
            <a:off x="329681" y="1047750"/>
            <a:ext cx="6433456" cy="2708434"/>
          </a:xfrm>
          <a:prstGeom prst="rect">
            <a:avLst/>
          </a:prstGeom>
          <a:noFill/>
        </p:spPr>
        <p:txBody>
          <a:bodyPr wrap="square">
            <a:spAutoFit/>
          </a:bodyPr>
          <a:lstStyle/>
          <a:p>
            <a:r>
              <a:rPr lang="en-US" sz="3600" dirty="0">
                <a:solidFill>
                  <a:srgbClr val="342563"/>
                </a:solidFill>
                <a:latin typeface="+mn-lt"/>
                <a:cs typeface="Arial" panose="020B0604020202020204" pitchFamily="34" charset="0"/>
              </a:rPr>
              <a:t>The 36 Rules of Legal Writing QUIZ</a:t>
            </a:r>
          </a:p>
          <a:p>
            <a:endParaRPr lang="en-US" dirty="0">
              <a:cs typeface="Arial" panose="020B0604020202020204" pitchFamily="34" charset="0"/>
            </a:endParaRPr>
          </a:p>
          <a:p>
            <a:r>
              <a:rPr lang="en-US" sz="2000" dirty="0">
                <a:solidFill>
                  <a:srgbClr val="342563"/>
                </a:solidFill>
                <a:cs typeface="Arial" panose="020B0604020202020204" pitchFamily="34" charset="0"/>
              </a:rPr>
              <a:t>The most important rules for lawyers to know to avoid their most common mistakes in legal writing</a:t>
            </a:r>
          </a:p>
          <a:p>
            <a:endParaRPr lang="en-US" sz="2000" dirty="0">
              <a:solidFill>
                <a:srgbClr val="342563"/>
              </a:solidFill>
              <a:cs typeface="Arial" panose="020B0604020202020204" pitchFamily="34" charset="0"/>
            </a:endParaRPr>
          </a:p>
          <a:p>
            <a:r>
              <a:rPr lang="en-US" sz="2000" dirty="0">
                <a:solidFill>
                  <a:srgbClr val="342563"/>
                </a:solidFill>
                <a:cs typeface="Arial" panose="020B0604020202020204" pitchFamily="34" charset="0"/>
              </a:rPr>
              <a:t>John James McVeigh DTEFL, MBA, LLM</a:t>
            </a:r>
          </a:p>
        </p:txBody>
      </p:sp>
      <p:pic>
        <p:nvPicPr>
          <p:cNvPr id="77" name="Picture 76">
            <a:extLst>
              <a:ext uri="{FF2B5EF4-FFF2-40B4-BE49-F238E27FC236}">
                <a16:creationId xmlns:a16="http://schemas.microsoft.com/office/drawing/2014/main" id="{9C41257C-3E40-801D-68FF-1083F98A074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454448" y="1377535"/>
            <a:ext cx="4407871" cy="1533616"/>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sp>
        <p:nvSpPr>
          <p:cNvPr id="82" name="Rectangle 81">
            <a:extLst>
              <a:ext uri="{FF2B5EF4-FFF2-40B4-BE49-F238E27FC236}">
                <a16:creationId xmlns:a16="http://schemas.microsoft.com/office/drawing/2014/main" id="{A777D30E-824F-C513-E772-9F3FBD1ACC30}"/>
              </a:ext>
            </a:extLst>
          </p:cNvPr>
          <p:cNvSpPr/>
          <p:nvPr/>
        </p:nvSpPr>
        <p:spPr>
          <a:xfrm>
            <a:off x="7613780" y="1370524"/>
            <a:ext cx="849085" cy="18459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Rectangle 4">
            <a:extLst>
              <a:ext uri="{FF2B5EF4-FFF2-40B4-BE49-F238E27FC236}">
                <a16:creationId xmlns:a16="http://schemas.microsoft.com/office/drawing/2014/main" id="{286828D1-84CF-B572-3E52-8015CAF781F4}"/>
              </a:ext>
            </a:extLst>
          </p:cNvPr>
          <p:cNvSpPr/>
          <p:nvPr/>
        </p:nvSpPr>
        <p:spPr>
          <a:xfrm>
            <a:off x="0" y="5839029"/>
            <a:ext cx="2495550" cy="1018971"/>
          </a:xfrm>
          <a:prstGeom prst="rect">
            <a:avLst/>
          </a:prstGeom>
          <a:solidFill>
            <a:srgbClr val="F3F2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Rectangle 6">
            <a:extLst>
              <a:ext uri="{FF2B5EF4-FFF2-40B4-BE49-F238E27FC236}">
                <a16:creationId xmlns:a16="http://schemas.microsoft.com/office/drawing/2014/main" id="{37746755-A7FF-E3BE-987A-85D0AF680AAF}"/>
              </a:ext>
            </a:extLst>
          </p:cNvPr>
          <p:cNvSpPr/>
          <p:nvPr/>
        </p:nvSpPr>
        <p:spPr>
          <a:xfrm>
            <a:off x="5915829" y="5833583"/>
            <a:ext cx="2164481" cy="1018971"/>
          </a:xfrm>
          <a:prstGeom prst="rect">
            <a:avLst/>
          </a:prstGeom>
          <a:solidFill>
            <a:srgbClr val="F3F2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6" name="Picture 5">
            <a:extLst>
              <a:ext uri="{FF2B5EF4-FFF2-40B4-BE49-F238E27FC236}">
                <a16:creationId xmlns:a16="http://schemas.microsoft.com/office/drawing/2014/main" id="{79550476-1A38-64FE-D2F0-299ECAE3C999}"/>
              </a:ext>
            </a:extLst>
          </p:cNvPr>
          <p:cNvPicPr>
            <a:picLocks noChangeAspect="1"/>
          </p:cNvPicPr>
          <p:nvPr/>
        </p:nvPicPr>
        <p:blipFill>
          <a:blip r:embed="rId5"/>
          <a:stretch>
            <a:fillRect/>
          </a:stretch>
        </p:blipFill>
        <p:spPr>
          <a:xfrm>
            <a:off x="139620" y="5846105"/>
            <a:ext cx="7160518" cy="1013460"/>
          </a:xfrm>
          <a:prstGeom prst="rect">
            <a:avLst/>
          </a:prstGeom>
        </p:spPr>
      </p:pic>
      <p:sp>
        <p:nvSpPr>
          <p:cNvPr id="8" name="Rectangle 7">
            <a:extLst>
              <a:ext uri="{FF2B5EF4-FFF2-40B4-BE49-F238E27FC236}">
                <a16:creationId xmlns:a16="http://schemas.microsoft.com/office/drawing/2014/main" id="{7B01D8EE-9B10-DA2B-0D8F-847F47EF6657}"/>
              </a:ext>
            </a:extLst>
          </p:cNvPr>
          <p:cNvSpPr/>
          <p:nvPr/>
        </p:nvSpPr>
        <p:spPr>
          <a:xfrm>
            <a:off x="5915829" y="520178"/>
            <a:ext cx="6276171" cy="507831"/>
          </a:xfrm>
          <a:prstGeom prst="rect">
            <a:avLst/>
          </a:prstGeom>
          <a:solidFill>
            <a:srgbClr val="F3F2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9" name="Picture 8">
            <a:extLst>
              <a:ext uri="{FF2B5EF4-FFF2-40B4-BE49-F238E27FC236}">
                <a16:creationId xmlns:a16="http://schemas.microsoft.com/office/drawing/2014/main" id="{433C2449-AAA0-E246-3EA0-00EFB3003BF4}"/>
              </a:ext>
            </a:extLst>
          </p:cNvPr>
          <p:cNvPicPr>
            <a:picLocks noChangeAspect="1"/>
          </p:cNvPicPr>
          <p:nvPr/>
        </p:nvPicPr>
        <p:blipFill>
          <a:blip r:embed="rId3"/>
          <a:stretch>
            <a:fillRect/>
          </a:stretch>
        </p:blipFill>
        <p:spPr>
          <a:xfrm>
            <a:off x="4031226" y="1"/>
            <a:ext cx="1884603" cy="1028008"/>
          </a:xfrm>
          <a:prstGeom prst="rect">
            <a:avLst/>
          </a:prstGeom>
        </p:spPr>
      </p:pic>
      <p:sp>
        <p:nvSpPr>
          <p:cNvPr id="4" name="Rectangle 3">
            <a:extLst>
              <a:ext uri="{FF2B5EF4-FFF2-40B4-BE49-F238E27FC236}">
                <a16:creationId xmlns:a16="http://schemas.microsoft.com/office/drawing/2014/main" id="{6E03F958-C211-F061-DD5F-21F8BC0CC6ED}"/>
              </a:ext>
            </a:extLst>
          </p:cNvPr>
          <p:cNvSpPr/>
          <p:nvPr/>
        </p:nvSpPr>
        <p:spPr>
          <a:xfrm>
            <a:off x="7454448" y="1427102"/>
            <a:ext cx="4407871" cy="1484049"/>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80" name="Table 79">
            <a:extLst>
              <a:ext uri="{FF2B5EF4-FFF2-40B4-BE49-F238E27FC236}">
                <a16:creationId xmlns:a16="http://schemas.microsoft.com/office/drawing/2014/main" id="{90362A1E-67AC-4B56-0C90-11263CB488A1}"/>
              </a:ext>
            </a:extLst>
          </p:cNvPr>
          <p:cNvGraphicFramePr>
            <a:graphicFrameLocks noGrp="1"/>
          </p:cNvGraphicFramePr>
          <p:nvPr>
            <p:extLst>
              <p:ext uri="{D42A27DB-BD31-4B8C-83A1-F6EECF244321}">
                <p14:modId xmlns:p14="http://schemas.microsoft.com/office/powerpoint/2010/main" val="2601536521"/>
              </p:ext>
            </p:extLst>
          </p:nvPr>
        </p:nvGraphicFramePr>
        <p:xfrm>
          <a:off x="7972268" y="1454098"/>
          <a:ext cx="3962624" cy="1280160"/>
        </p:xfrm>
        <a:graphic>
          <a:graphicData uri="http://schemas.openxmlformats.org/drawingml/2006/table">
            <a:tbl>
              <a:tblPr firstRow="1" firstCol="1" bandRow="1">
                <a:tableStyleId>{5C22544A-7EE6-4342-B048-85BDC9FD1C3A}</a:tableStyleId>
              </a:tblPr>
              <a:tblGrid>
                <a:gridCol w="803719">
                  <a:extLst>
                    <a:ext uri="{9D8B030D-6E8A-4147-A177-3AD203B41FA5}">
                      <a16:colId xmlns:a16="http://schemas.microsoft.com/office/drawing/2014/main" val="2846701074"/>
                    </a:ext>
                  </a:extLst>
                </a:gridCol>
                <a:gridCol w="3158905">
                  <a:extLst>
                    <a:ext uri="{9D8B030D-6E8A-4147-A177-3AD203B41FA5}">
                      <a16:colId xmlns:a16="http://schemas.microsoft.com/office/drawing/2014/main" val="2835232260"/>
                    </a:ext>
                  </a:extLst>
                </a:gridCol>
              </a:tblGrid>
              <a:tr h="0">
                <a:tc>
                  <a:txBody>
                    <a:bodyPr/>
                    <a:lstStyle/>
                    <a:p>
                      <a:endParaRPr lang="en-GB" sz="110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solidFill>
                      <a:schemeClr val="bg1"/>
                    </a:solidFill>
                  </a:tcPr>
                </a:tc>
                <a:tc>
                  <a:txBody>
                    <a:bodyPr/>
                    <a:lstStyle/>
                    <a:p>
                      <a:r>
                        <a:rPr lang="en-GB" sz="1400" b="0" dirty="0">
                          <a:solidFill>
                            <a:srgbClr val="002060"/>
                          </a:solidFill>
                          <a:latin typeface="+mn-lt"/>
                          <a:cs typeface="Arial" panose="020B0604020202020204" pitchFamily="34" charset="0"/>
                        </a:rPr>
                        <a:t>John James McVeigh DTEFL, MBA, LLM</a:t>
                      </a:r>
                      <a:br>
                        <a:rPr lang="en-GB" sz="1400" b="0" dirty="0">
                          <a:solidFill>
                            <a:srgbClr val="002060"/>
                          </a:solidFill>
                          <a:latin typeface="+mn-lt"/>
                          <a:cs typeface="Arial" panose="020B0604020202020204" pitchFamily="34" charset="0"/>
                        </a:rPr>
                      </a:br>
                      <a:r>
                        <a:rPr lang="en-GB" sz="1400" b="0" dirty="0">
                          <a:solidFill>
                            <a:srgbClr val="002060"/>
                          </a:solidFill>
                          <a:latin typeface="+mn-lt"/>
                          <a:cs typeface="Arial" panose="020B0604020202020204" pitchFamily="34" charset="0"/>
                        </a:rPr>
                        <a:t>Chief Executive Officer, Nixedonia</a:t>
                      </a:r>
                      <a:br>
                        <a:rPr lang="en-GB" sz="1400" b="0" dirty="0">
                          <a:solidFill>
                            <a:srgbClr val="002060"/>
                          </a:solidFill>
                          <a:latin typeface="+mn-lt"/>
                          <a:cs typeface="Arial" panose="020B0604020202020204" pitchFamily="34" charset="0"/>
                        </a:rPr>
                      </a:br>
                      <a:br>
                        <a:rPr lang="en-GB" sz="1400" b="0" dirty="0">
                          <a:solidFill>
                            <a:srgbClr val="002060"/>
                          </a:solidFill>
                          <a:latin typeface="+mn-lt"/>
                          <a:cs typeface="Arial" panose="020B0604020202020204" pitchFamily="34" charset="0"/>
                        </a:rPr>
                      </a:br>
                      <a:r>
                        <a:rPr lang="en-GB" sz="1400" b="0" dirty="0">
                          <a:solidFill>
                            <a:srgbClr val="002060"/>
                          </a:solidFill>
                          <a:latin typeface="+mn-lt"/>
                          <a:cs typeface="Arial" panose="020B0604020202020204" pitchFamily="34" charset="0"/>
                        </a:rPr>
                        <a:t>+44-7534-729-009 (Mobile &amp; WhatsApp)</a:t>
                      </a:r>
                      <a:br>
                        <a:rPr lang="en-GB" sz="1400" b="0" dirty="0">
                          <a:solidFill>
                            <a:srgbClr val="002060"/>
                          </a:solidFill>
                          <a:latin typeface="+mn-lt"/>
                          <a:cs typeface="Arial" panose="020B0604020202020204" pitchFamily="34" charset="0"/>
                        </a:rPr>
                      </a:br>
                      <a:r>
                        <a:rPr lang="en-GB" sz="1400" b="0" dirty="0">
                          <a:solidFill>
                            <a:srgbClr val="002060"/>
                          </a:solidFill>
                          <a:latin typeface="+mn-lt"/>
                          <a:cs typeface="Arial" panose="020B0604020202020204" pitchFamily="34" charset="0"/>
                          <a:hlinkClick r:id="rId6"/>
                        </a:rPr>
                        <a:t>james@36rules.com</a:t>
                      </a:r>
                      <a:r>
                        <a:rPr lang="en-GB" sz="1400" b="0" dirty="0">
                          <a:solidFill>
                            <a:srgbClr val="002060"/>
                          </a:solidFill>
                          <a:latin typeface="+mn-lt"/>
                          <a:cs typeface="Arial" panose="020B0604020202020204" pitchFamily="34" charset="0"/>
                        </a:rPr>
                        <a:t> </a:t>
                      </a:r>
                      <a:br>
                        <a:rPr lang="en-GB" sz="1400" b="0" dirty="0">
                          <a:solidFill>
                            <a:srgbClr val="002060"/>
                          </a:solidFill>
                          <a:latin typeface="+mn-lt"/>
                          <a:cs typeface="Arial" panose="020B0604020202020204" pitchFamily="34" charset="0"/>
                        </a:rPr>
                      </a:br>
                      <a:r>
                        <a:rPr lang="en-GB" sz="1400" b="0" dirty="0">
                          <a:solidFill>
                            <a:srgbClr val="002060"/>
                          </a:solidFill>
                          <a:latin typeface="+mn-lt"/>
                          <a:cs typeface="Arial" panose="020B0604020202020204" pitchFamily="34" charset="0"/>
                          <a:hlinkClick r:id="rId7"/>
                        </a:rPr>
                        <a:t>http://www.36rules.com/</a:t>
                      </a:r>
                      <a:r>
                        <a:rPr lang="en-GB" sz="1400" b="0" dirty="0">
                          <a:solidFill>
                            <a:srgbClr val="002060"/>
                          </a:solidFill>
                          <a:latin typeface="+mn-lt"/>
                          <a:cs typeface="Arial" panose="020B0604020202020204" pitchFamily="34" charset="0"/>
                        </a:rPr>
                        <a:t> </a:t>
                      </a:r>
                      <a:r>
                        <a:rPr lang="en-GB" sz="1400" b="0" u="none" strike="noStrike" dirty="0">
                          <a:effectLst/>
                        </a:rPr>
                        <a:t> </a:t>
                      </a:r>
                      <a:endParaRPr lang="en-GB" sz="14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bg1"/>
                    </a:solidFill>
                  </a:tcPr>
                </a:tc>
                <a:extLst>
                  <a:ext uri="{0D108BD9-81ED-4DB2-BD59-A6C34878D82A}">
                    <a16:rowId xmlns:a16="http://schemas.microsoft.com/office/drawing/2014/main" val="1583884758"/>
                  </a:ext>
                </a:extLst>
              </a:tr>
            </a:tbl>
          </a:graphicData>
        </a:graphic>
      </p:graphicFrame>
      <p:pic>
        <p:nvPicPr>
          <p:cNvPr id="11" name="Picture 10" descr="A person in a black suit&#10;&#10;AI-generated content may be incorrect.">
            <a:extLst>
              <a:ext uri="{FF2B5EF4-FFF2-40B4-BE49-F238E27FC236}">
                <a16:creationId xmlns:a16="http://schemas.microsoft.com/office/drawing/2014/main" id="{322579F9-02CC-0701-F605-2E405CEF12C2}"/>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454448" y="1508753"/>
            <a:ext cx="1225505" cy="1225505"/>
          </a:xfrm>
          <a:prstGeom prst="rect">
            <a:avLst/>
          </a:prstGeom>
        </p:spPr>
      </p:pic>
    </p:spTree>
    <p:extLst>
      <p:ext uri="{BB962C8B-B14F-4D97-AF65-F5344CB8AC3E}">
        <p14:creationId xmlns:p14="http://schemas.microsoft.com/office/powerpoint/2010/main" val="225243036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7EAE622-8E73-88B0-581A-BD7D394CECC6}"/>
            </a:ext>
          </a:extLst>
        </p:cNvPr>
        <p:cNvGrpSpPr/>
        <p:nvPr/>
      </p:nvGrpSpPr>
      <p:grpSpPr>
        <a:xfrm>
          <a:off x="0" y="0"/>
          <a:ext cx="0" cy="0"/>
          <a:chOff x="0" y="0"/>
          <a:chExt cx="0" cy="0"/>
        </a:xfrm>
      </p:grpSpPr>
      <p:sp>
        <p:nvSpPr>
          <p:cNvPr id="59" name="Rectangle 58">
            <a:extLst>
              <a:ext uri="{FF2B5EF4-FFF2-40B4-BE49-F238E27FC236}">
                <a16:creationId xmlns:a16="http://schemas.microsoft.com/office/drawing/2014/main" id="{00952417-72EB-2D97-876D-FF5E542F7F8B}"/>
              </a:ext>
            </a:extLst>
          </p:cNvPr>
          <p:cNvSpPr/>
          <p:nvPr/>
        </p:nvSpPr>
        <p:spPr>
          <a:xfrm>
            <a:off x="5915829" y="5833583"/>
            <a:ext cx="2164481" cy="1018971"/>
          </a:xfrm>
          <a:prstGeom prst="rect">
            <a:avLst/>
          </a:prstGeom>
          <a:solidFill>
            <a:srgbClr val="F3F2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3" name="Рисунок 3">
            <a:extLst>
              <a:ext uri="{FF2B5EF4-FFF2-40B4-BE49-F238E27FC236}">
                <a16:creationId xmlns:a16="http://schemas.microsoft.com/office/drawing/2014/main" id="{055F098B-327F-B139-2E26-1D200E3016CC}"/>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63278" y="27589"/>
            <a:ext cx="6379210" cy="2304415"/>
          </a:xfrm>
          <a:prstGeom prst="rect">
            <a:avLst/>
          </a:prstGeom>
        </p:spPr>
      </p:pic>
      <p:sp>
        <p:nvSpPr>
          <p:cNvPr id="14" name="Rectangle 13">
            <a:extLst>
              <a:ext uri="{FF2B5EF4-FFF2-40B4-BE49-F238E27FC236}">
                <a16:creationId xmlns:a16="http://schemas.microsoft.com/office/drawing/2014/main" id="{FAF150AB-B521-D38F-9BFF-EA4B4B234117}"/>
              </a:ext>
            </a:extLst>
          </p:cNvPr>
          <p:cNvSpPr/>
          <p:nvPr/>
        </p:nvSpPr>
        <p:spPr>
          <a:xfrm>
            <a:off x="1609725" y="1047750"/>
            <a:ext cx="5772150" cy="128425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2" name="Rectangle 11">
            <a:extLst>
              <a:ext uri="{FF2B5EF4-FFF2-40B4-BE49-F238E27FC236}">
                <a16:creationId xmlns:a16="http://schemas.microsoft.com/office/drawing/2014/main" id="{17CA6E9C-0AFF-9571-B862-E5E265188BF1}"/>
              </a:ext>
            </a:extLst>
          </p:cNvPr>
          <p:cNvSpPr/>
          <p:nvPr/>
        </p:nvSpPr>
        <p:spPr>
          <a:xfrm>
            <a:off x="0" y="5839029"/>
            <a:ext cx="2495550" cy="1018971"/>
          </a:xfrm>
          <a:prstGeom prst="rect">
            <a:avLst/>
          </a:prstGeom>
          <a:solidFill>
            <a:srgbClr val="F3F2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56" name="Picture 55">
            <a:extLst>
              <a:ext uri="{FF2B5EF4-FFF2-40B4-BE49-F238E27FC236}">
                <a16:creationId xmlns:a16="http://schemas.microsoft.com/office/drawing/2014/main" id="{E14F5A95-54C5-2F5B-07AC-2678221EA6A4}"/>
              </a:ext>
            </a:extLst>
          </p:cNvPr>
          <p:cNvPicPr>
            <a:picLocks noChangeAspect="1"/>
          </p:cNvPicPr>
          <p:nvPr/>
        </p:nvPicPr>
        <p:blipFill>
          <a:blip r:embed="rId3"/>
          <a:stretch>
            <a:fillRect/>
          </a:stretch>
        </p:blipFill>
        <p:spPr>
          <a:xfrm>
            <a:off x="139620" y="5846105"/>
            <a:ext cx="7160518" cy="1013460"/>
          </a:xfrm>
          <a:prstGeom prst="rect">
            <a:avLst/>
          </a:prstGeom>
        </p:spPr>
      </p:pic>
      <p:sp>
        <p:nvSpPr>
          <p:cNvPr id="57" name="Rectangle 56">
            <a:extLst>
              <a:ext uri="{FF2B5EF4-FFF2-40B4-BE49-F238E27FC236}">
                <a16:creationId xmlns:a16="http://schemas.microsoft.com/office/drawing/2014/main" id="{4625C104-4534-BCE9-5980-B22EAFF77F86}"/>
              </a:ext>
            </a:extLst>
          </p:cNvPr>
          <p:cNvSpPr/>
          <p:nvPr/>
        </p:nvSpPr>
        <p:spPr>
          <a:xfrm>
            <a:off x="7735527" y="3395743"/>
            <a:ext cx="4456473" cy="1018971"/>
          </a:xfrm>
          <a:prstGeom prst="rect">
            <a:avLst/>
          </a:prstGeom>
          <a:solidFill>
            <a:srgbClr val="F3F2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58" name="Picture 57">
            <a:extLst>
              <a:ext uri="{FF2B5EF4-FFF2-40B4-BE49-F238E27FC236}">
                <a16:creationId xmlns:a16="http://schemas.microsoft.com/office/drawing/2014/main" id="{22FF5004-5005-EB43-062E-CA7291A6C1D6}"/>
              </a:ext>
            </a:extLst>
          </p:cNvPr>
          <p:cNvPicPr>
            <a:picLocks noChangeAspect="1"/>
          </p:cNvPicPr>
          <p:nvPr/>
        </p:nvPicPr>
        <p:blipFill>
          <a:blip r:embed="rId4"/>
          <a:stretch>
            <a:fillRect/>
          </a:stretch>
        </p:blipFill>
        <p:spPr>
          <a:xfrm>
            <a:off x="7381875" y="3395742"/>
            <a:ext cx="698435" cy="3462257"/>
          </a:xfrm>
          <a:prstGeom prst="rect">
            <a:avLst/>
          </a:prstGeom>
        </p:spPr>
      </p:pic>
      <p:pic>
        <p:nvPicPr>
          <p:cNvPr id="63" name="Picture 62">
            <a:extLst>
              <a:ext uri="{FF2B5EF4-FFF2-40B4-BE49-F238E27FC236}">
                <a16:creationId xmlns:a16="http://schemas.microsoft.com/office/drawing/2014/main" id="{0DF5D9B7-D2E5-DE21-A7C4-0A87485BA31D}"/>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454448" y="1377535"/>
            <a:ext cx="4407871" cy="1533616"/>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sp>
        <p:nvSpPr>
          <p:cNvPr id="64" name="Rectangle 63">
            <a:extLst>
              <a:ext uri="{FF2B5EF4-FFF2-40B4-BE49-F238E27FC236}">
                <a16:creationId xmlns:a16="http://schemas.microsoft.com/office/drawing/2014/main" id="{DADE4BCC-022F-BC07-7E9F-223846889085}"/>
              </a:ext>
            </a:extLst>
          </p:cNvPr>
          <p:cNvSpPr/>
          <p:nvPr/>
        </p:nvSpPr>
        <p:spPr>
          <a:xfrm>
            <a:off x="7454449" y="1362649"/>
            <a:ext cx="4407870" cy="153361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1" name="TextBox 60">
            <a:extLst>
              <a:ext uri="{FF2B5EF4-FFF2-40B4-BE49-F238E27FC236}">
                <a16:creationId xmlns:a16="http://schemas.microsoft.com/office/drawing/2014/main" id="{2F078094-6671-F25D-0AFC-0DB8608176E6}"/>
              </a:ext>
            </a:extLst>
          </p:cNvPr>
          <p:cNvSpPr txBox="1"/>
          <p:nvPr/>
        </p:nvSpPr>
        <p:spPr>
          <a:xfrm>
            <a:off x="7853553" y="1819619"/>
            <a:ext cx="3866767" cy="923330"/>
          </a:xfrm>
          <a:prstGeom prst="rect">
            <a:avLst/>
          </a:prstGeom>
          <a:noFill/>
        </p:spPr>
        <p:txBody>
          <a:bodyPr wrap="square">
            <a:spAutoFit/>
          </a:bodyPr>
          <a:lstStyle/>
          <a:p>
            <a:r>
              <a:rPr lang="en-US" sz="2700" b="1" dirty="0">
                <a:solidFill>
                  <a:srgbClr val="352A62"/>
                </a:solidFill>
                <a:latin typeface="Calibri" panose="020F0502020204030204" pitchFamily="34" charset="0"/>
                <a:ea typeface="Calibri" panose="020F0502020204030204" pitchFamily="34" charset="0"/>
                <a:cs typeface="Times New Roman" panose="02020603050405020304" pitchFamily="18" charset="0"/>
              </a:rPr>
              <a:t>8. The He/She Rule &amp; The Ambiguous He Rule</a:t>
            </a:r>
            <a:endParaRPr lang="en-GB" sz="2700" dirty="0">
              <a:latin typeface="Calibri" panose="020F0502020204030204" pitchFamily="34" charset="0"/>
              <a:ea typeface="Calibri" panose="020F0502020204030204" pitchFamily="34" charset="0"/>
              <a:cs typeface="Times New Roman" panose="02020603050405020304" pitchFamily="18" charset="0"/>
            </a:endParaRPr>
          </a:p>
        </p:txBody>
      </p:sp>
      <p:sp>
        <p:nvSpPr>
          <p:cNvPr id="85" name="Rectangle 84">
            <a:extLst>
              <a:ext uri="{FF2B5EF4-FFF2-40B4-BE49-F238E27FC236}">
                <a16:creationId xmlns:a16="http://schemas.microsoft.com/office/drawing/2014/main" id="{2E2CCE2E-958F-E575-3B4F-19B3D2055E42}"/>
              </a:ext>
            </a:extLst>
          </p:cNvPr>
          <p:cNvSpPr/>
          <p:nvPr/>
        </p:nvSpPr>
        <p:spPr>
          <a:xfrm>
            <a:off x="5915829" y="520178"/>
            <a:ext cx="6276171" cy="507831"/>
          </a:xfrm>
          <a:prstGeom prst="rect">
            <a:avLst/>
          </a:prstGeom>
          <a:solidFill>
            <a:srgbClr val="F3F2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86" name="Picture 85">
            <a:extLst>
              <a:ext uri="{FF2B5EF4-FFF2-40B4-BE49-F238E27FC236}">
                <a16:creationId xmlns:a16="http://schemas.microsoft.com/office/drawing/2014/main" id="{D08CCD65-660B-9211-F998-258C187D5F7A}"/>
              </a:ext>
            </a:extLst>
          </p:cNvPr>
          <p:cNvPicPr>
            <a:picLocks noChangeAspect="1"/>
          </p:cNvPicPr>
          <p:nvPr/>
        </p:nvPicPr>
        <p:blipFill>
          <a:blip r:embed="rId4"/>
          <a:stretch>
            <a:fillRect/>
          </a:stretch>
        </p:blipFill>
        <p:spPr>
          <a:xfrm>
            <a:off x="4031226" y="1"/>
            <a:ext cx="1884603" cy="1028008"/>
          </a:xfrm>
          <a:prstGeom prst="rect">
            <a:avLst/>
          </a:prstGeom>
        </p:spPr>
      </p:pic>
      <p:sp>
        <p:nvSpPr>
          <p:cNvPr id="87" name="TextBox 86">
            <a:extLst>
              <a:ext uri="{FF2B5EF4-FFF2-40B4-BE49-F238E27FC236}">
                <a16:creationId xmlns:a16="http://schemas.microsoft.com/office/drawing/2014/main" id="{714429D9-7F1B-BF9D-EA2B-5A754B746013}"/>
              </a:ext>
            </a:extLst>
          </p:cNvPr>
          <p:cNvSpPr txBox="1"/>
          <p:nvPr/>
        </p:nvSpPr>
        <p:spPr>
          <a:xfrm>
            <a:off x="5915829" y="-6104"/>
            <a:ext cx="6276171" cy="507831"/>
          </a:xfrm>
          <a:prstGeom prst="rect">
            <a:avLst/>
          </a:prstGeom>
          <a:noFill/>
        </p:spPr>
        <p:txBody>
          <a:bodyPr wrap="square">
            <a:spAutoFit/>
          </a:bodyPr>
          <a:lstStyle/>
          <a:p>
            <a:pPr algn="just"/>
            <a:r>
              <a:rPr lang="en-US" sz="2700" b="1" dirty="0">
                <a:solidFill>
                  <a:srgbClr val="352A62"/>
                </a:solidFill>
                <a:latin typeface="Calibri" panose="020F0502020204030204" pitchFamily="34" charset="0"/>
                <a:ea typeface="Calibri" panose="020F0502020204030204" pitchFamily="34" charset="0"/>
                <a:cs typeface="Times New Roman" panose="02020603050405020304" pitchFamily="18" charset="0"/>
              </a:rPr>
              <a:t>The 36 Rules of Legal Writing </a:t>
            </a:r>
            <a:r>
              <a:rPr lang="en-US" sz="2700" dirty="0">
                <a:solidFill>
                  <a:srgbClr val="352A62"/>
                </a:solidFill>
                <a:latin typeface="Calibri" panose="020F0502020204030204" pitchFamily="34" charset="0"/>
                <a:ea typeface="Calibri" panose="020F0502020204030204" pitchFamily="34" charset="0"/>
                <a:cs typeface="Times New Roman" panose="02020603050405020304" pitchFamily="18" charset="0"/>
              </a:rPr>
              <a:t>– Rule 08/36</a:t>
            </a:r>
            <a:endParaRPr lang="en-GB" sz="2700" dirty="0">
              <a:latin typeface="Calibri" panose="020F0502020204030204" pitchFamily="34" charset="0"/>
              <a:ea typeface="Calibri" panose="020F0502020204030204" pitchFamily="34" charset="0"/>
              <a:cs typeface="Times New Roman" panose="02020603050405020304" pitchFamily="18" charset="0"/>
            </a:endParaRPr>
          </a:p>
        </p:txBody>
      </p:sp>
      <p:sp>
        <p:nvSpPr>
          <p:cNvPr id="2" name="TextBox 1">
            <a:extLst>
              <a:ext uri="{FF2B5EF4-FFF2-40B4-BE49-F238E27FC236}">
                <a16:creationId xmlns:a16="http://schemas.microsoft.com/office/drawing/2014/main" id="{2A9C8FB3-C36E-B6FF-FB27-BEDAAFFF87C9}"/>
              </a:ext>
            </a:extLst>
          </p:cNvPr>
          <p:cNvSpPr txBox="1"/>
          <p:nvPr/>
        </p:nvSpPr>
        <p:spPr>
          <a:xfrm>
            <a:off x="563276" y="1200382"/>
            <a:ext cx="6676599" cy="3170099"/>
          </a:xfrm>
          <a:prstGeom prst="rect">
            <a:avLst/>
          </a:prstGeom>
          <a:noFill/>
        </p:spPr>
        <p:txBody>
          <a:bodyPr wrap="square">
            <a:spAutoFit/>
          </a:bodyPr>
          <a:lstStyle/>
          <a:p>
            <a:r>
              <a:rPr lang="en-GB" sz="2000" b="1" dirty="0">
                <a:solidFill>
                  <a:srgbClr val="002060"/>
                </a:solidFill>
                <a:latin typeface="+mj-lt"/>
              </a:rPr>
              <a:t>Which sentence best avoids ambiguity in pronoun usage?</a:t>
            </a:r>
          </a:p>
          <a:p>
            <a:endParaRPr lang="en-GB" sz="2000" dirty="0">
              <a:solidFill>
                <a:srgbClr val="002060"/>
              </a:solidFill>
              <a:latin typeface="+mj-lt"/>
            </a:endParaRPr>
          </a:p>
          <a:p>
            <a:r>
              <a:rPr lang="en-GB" sz="2000" dirty="0">
                <a:solidFill>
                  <a:srgbClr val="002060"/>
                </a:solidFill>
                <a:latin typeface="+mj-lt"/>
              </a:rPr>
              <a:t>A) “The attorney met with the client before the hearing, and he was visibly distressed.”</a:t>
            </a:r>
            <a:br>
              <a:rPr lang="en-GB" sz="2000" dirty="0">
                <a:solidFill>
                  <a:srgbClr val="002060"/>
                </a:solidFill>
                <a:latin typeface="+mj-lt"/>
              </a:rPr>
            </a:br>
            <a:r>
              <a:rPr lang="en-GB" sz="2000" dirty="0">
                <a:solidFill>
                  <a:srgbClr val="002060"/>
                </a:solidFill>
                <a:latin typeface="+mj-lt"/>
              </a:rPr>
              <a:t>B) “The judge spoke to the witness before the testimony, and he was nervous.”</a:t>
            </a:r>
            <a:br>
              <a:rPr lang="en-GB" sz="2000" dirty="0">
                <a:solidFill>
                  <a:srgbClr val="002060"/>
                </a:solidFill>
                <a:latin typeface="+mj-lt"/>
              </a:rPr>
            </a:br>
            <a:r>
              <a:rPr lang="en-GB" sz="2000" dirty="0">
                <a:solidFill>
                  <a:srgbClr val="002060"/>
                </a:solidFill>
                <a:latin typeface="+mj-lt"/>
              </a:rPr>
              <a:t>C) “The attorney met with the client before the hearing, and the client was visibly distressed.”</a:t>
            </a:r>
            <a:br>
              <a:rPr lang="en-GB" sz="2000" dirty="0">
                <a:solidFill>
                  <a:srgbClr val="002060"/>
                </a:solidFill>
                <a:latin typeface="+mj-lt"/>
              </a:rPr>
            </a:br>
            <a:r>
              <a:rPr lang="en-GB" sz="2000" dirty="0">
                <a:solidFill>
                  <a:srgbClr val="002060"/>
                </a:solidFill>
                <a:latin typeface="+mj-lt"/>
              </a:rPr>
              <a:t>D) “Before the hearing, the attorney met with the client, who was visibly distressed, which caused concern for the judge.”</a:t>
            </a:r>
          </a:p>
        </p:txBody>
      </p:sp>
    </p:spTree>
    <p:extLst>
      <p:ext uri="{BB962C8B-B14F-4D97-AF65-F5344CB8AC3E}">
        <p14:creationId xmlns:p14="http://schemas.microsoft.com/office/powerpoint/2010/main" val="77985659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F093D68-5F4F-A0AA-A995-E47AE3AE0414}"/>
            </a:ext>
          </a:extLst>
        </p:cNvPr>
        <p:cNvGrpSpPr/>
        <p:nvPr/>
      </p:nvGrpSpPr>
      <p:grpSpPr>
        <a:xfrm>
          <a:off x="0" y="0"/>
          <a:ext cx="0" cy="0"/>
          <a:chOff x="0" y="0"/>
          <a:chExt cx="0" cy="0"/>
        </a:xfrm>
      </p:grpSpPr>
      <p:sp>
        <p:nvSpPr>
          <p:cNvPr id="59" name="Rectangle 58">
            <a:extLst>
              <a:ext uri="{FF2B5EF4-FFF2-40B4-BE49-F238E27FC236}">
                <a16:creationId xmlns:a16="http://schemas.microsoft.com/office/drawing/2014/main" id="{A329414A-C513-D0B7-6563-A6FE2DA626CD}"/>
              </a:ext>
            </a:extLst>
          </p:cNvPr>
          <p:cNvSpPr/>
          <p:nvPr/>
        </p:nvSpPr>
        <p:spPr>
          <a:xfrm>
            <a:off x="5915829" y="5833583"/>
            <a:ext cx="2164481" cy="1018971"/>
          </a:xfrm>
          <a:prstGeom prst="rect">
            <a:avLst/>
          </a:prstGeom>
          <a:solidFill>
            <a:srgbClr val="F3F2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3" name="Рисунок 3">
            <a:extLst>
              <a:ext uri="{FF2B5EF4-FFF2-40B4-BE49-F238E27FC236}">
                <a16:creationId xmlns:a16="http://schemas.microsoft.com/office/drawing/2014/main" id="{383190E4-39FE-3AC1-310C-F531504076AD}"/>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63278" y="27589"/>
            <a:ext cx="6379210" cy="2304415"/>
          </a:xfrm>
          <a:prstGeom prst="rect">
            <a:avLst/>
          </a:prstGeom>
        </p:spPr>
      </p:pic>
      <p:sp>
        <p:nvSpPr>
          <p:cNvPr id="14" name="Rectangle 13">
            <a:extLst>
              <a:ext uri="{FF2B5EF4-FFF2-40B4-BE49-F238E27FC236}">
                <a16:creationId xmlns:a16="http://schemas.microsoft.com/office/drawing/2014/main" id="{4708DF7A-B9CC-E94A-36B2-E0D99E15914B}"/>
              </a:ext>
            </a:extLst>
          </p:cNvPr>
          <p:cNvSpPr/>
          <p:nvPr/>
        </p:nvSpPr>
        <p:spPr>
          <a:xfrm>
            <a:off x="1609725" y="1047750"/>
            <a:ext cx="5772150" cy="131184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2" name="Rectangle 11">
            <a:extLst>
              <a:ext uri="{FF2B5EF4-FFF2-40B4-BE49-F238E27FC236}">
                <a16:creationId xmlns:a16="http://schemas.microsoft.com/office/drawing/2014/main" id="{9A4D6509-1DEF-1F44-F380-15600E7910D9}"/>
              </a:ext>
            </a:extLst>
          </p:cNvPr>
          <p:cNvSpPr/>
          <p:nvPr/>
        </p:nvSpPr>
        <p:spPr>
          <a:xfrm>
            <a:off x="0" y="5839029"/>
            <a:ext cx="2495550" cy="1018971"/>
          </a:xfrm>
          <a:prstGeom prst="rect">
            <a:avLst/>
          </a:prstGeom>
          <a:solidFill>
            <a:srgbClr val="F3F2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56" name="Picture 55">
            <a:extLst>
              <a:ext uri="{FF2B5EF4-FFF2-40B4-BE49-F238E27FC236}">
                <a16:creationId xmlns:a16="http://schemas.microsoft.com/office/drawing/2014/main" id="{DC5005B8-63A5-DBBE-7211-D7AACAFF1B74}"/>
              </a:ext>
            </a:extLst>
          </p:cNvPr>
          <p:cNvPicPr>
            <a:picLocks noChangeAspect="1"/>
          </p:cNvPicPr>
          <p:nvPr/>
        </p:nvPicPr>
        <p:blipFill>
          <a:blip r:embed="rId3"/>
          <a:stretch>
            <a:fillRect/>
          </a:stretch>
        </p:blipFill>
        <p:spPr>
          <a:xfrm>
            <a:off x="139620" y="5846105"/>
            <a:ext cx="7160518" cy="1013460"/>
          </a:xfrm>
          <a:prstGeom prst="rect">
            <a:avLst/>
          </a:prstGeom>
        </p:spPr>
      </p:pic>
      <p:sp>
        <p:nvSpPr>
          <p:cNvPr id="57" name="Rectangle 56">
            <a:extLst>
              <a:ext uri="{FF2B5EF4-FFF2-40B4-BE49-F238E27FC236}">
                <a16:creationId xmlns:a16="http://schemas.microsoft.com/office/drawing/2014/main" id="{985D2366-EDFA-1DFD-F0F6-0A153BA949CB}"/>
              </a:ext>
            </a:extLst>
          </p:cNvPr>
          <p:cNvSpPr/>
          <p:nvPr/>
        </p:nvSpPr>
        <p:spPr>
          <a:xfrm>
            <a:off x="7735527" y="3395743"/>
            <a:ext cx="4456473" cy="1018971"/>
          </a:xfrm>
          <a:prstGeom prst="rect">
            <a:avLst/>
          </a:prstGeom>
          <a:solidFill>
            <a:srgbClr val="F3F2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58" name="Picture 57">
            <a:extLst>
              <a:ext uri="{FF2B5EF4-FFF2-40B4-BE49-F238E27FC236}">
                <a16:creationId xmlns:a16="http://schemas.microsoft.com/office/drawing/2014/main" id="{5AB28E82-C828-D9AB-C0F5-23E1D882B0AF}"/>
              </a:ext>
            </a:extLst>
          </p:cNvPr>
          <p:cNvPicPr>
            <a:picLocks noChangeAspect="1"/>
          </p:cNvPicPr>
          <p:nvPr/>
        </p:nvPicPr>
        <p:blipFill>
          <a:blip r:embed="rId4"/>
          <a:stretch>
            <a:fillRect/>
          </a:stretch>
        </p:blipFill>
        <p:spPr>
          <a:xfrm>
            <a:off x="7381875" y="3395742"/>
            <a:ext cx="698435" cy="3462257"/>
          </a:xfrm>
          <a:prstGeom prst="rect">
            <a:avLst/>
          </a:prstGeom>
        </p:spPr>
      </p:pic>
      <p:pic>
        <p:nvPicPr>
          <p:cNvPr id="63" name="Picture 62">
            <a:extLst>
              <a:ext uri="{FF2B5EF4-FFF2-40B4-BE49-F238E27FC236}">
                <a16:creationId xmlns:a16="http://schemas.microsoft.com/office/drawing/2014/main" id="{10E999C4-60FB-D177-4D1C-A58E0F0DA338}"/>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454448" y="1377535"/>
            <a:ext cx="4407871" cy="1533616"/>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sp>
        <p:nvSpPr>
          <p:cNvPr id="64" name="Rectangle 63">
            <a:extLst>
              <a:ext uri="{FF2B5EF4-FFF2-40B4-BE49-F238E27FC236}">
                <a16:creationId xmlns:a16="http://schemas.microsoft.com/office/drawing/2014/main" id="{A09EAE31-0A05-E9ED-00AA-C111B81D4E8F}"/>
              </a:ext>
            </a:extLst>
          </p:cNvPr>
          <p:cNvSpPr/>
          <p:nvPr/>
        </p:nvSpPr>
        <p:spPr>
          <a:xfrm>
            <a:off x="7454449" y="1362649"/>
            <a:ext cx="4407870" cy="153361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1" name="TextBox 60">
            <a:extLst>
              <a:ext uri="{FF2B5EF4-FFF2-40B4-BE49-F238E27FC236}">
                <a16:creationId xmlns:a16="http://schemas.microsoft.com/office/drawing/2014/main" id="{B827143E-94AE-FC98-EEC0-ABDF4181FC79}"/>
              </a:ext>
            </a:extLst>
          </p:cNvPr>
          <p:cNvSpPr txBox="1"/>
          <p:nvPr/>
        </p:nvSpPr>
        <p:spPr>
          <a:xfrm>
            <a:off x="7853553" y="1819619"/>
            <a:ext cx="3866767" cy="507831"/>
          </a:xfrm>
          <a:prstGeom prst="rect">
            <a:avLst/>
          </a:prstGeom>
          <a:noFill/>
        </p:spPr>
        <p:txBody>
          <a:bodyPr wrap="square">
            <a:spAutoFit/>
          </a:bodyPr>
          <a:lstStyle/>
          <a:p>
            <a:r>
              <a:rPr lang="en-US" sz="2700" b="1" dirty="0">
                <a:solidFill>
                  <a:srgbClr val="352A62"/>
                </a:solidFill>
                <a:latin typeface="Calibri" panose="020F0502020204030204" pitchFamily="34" charset="0"/>
                <a:ea typeface="Calibri" panose="020F0502020204030204" pitchFamily="34" charset="0"/>
                <a:cs typeface="Times New Roman" panose="02020603050405020304" pitchFamily="18" charset="0"/>
              </a:rPr>
              <a:t>9. The UOU Rule</a:t>
            </a:r>
            <a:endParaRPr lang="en-GB" sz="2700" dirty="0">
              <a:latin typeface="Calibri" panose="020F0502020204030204" pitchFamily="34" charset="0"/>
              <a:ea typeface="Calibri" panose="020F0502020204030204" pitchFamily="34" charset="0"/>
              <a:cs typeface="Times New Roman" panose="02020603050405020304" pitchFamily="18" charset="0"/>
            </a:endParaRPr>
          </a:p>
        </p:txBody>
      </p:sp>
      <p:sp>
        <p:nvSpPr>
          <p:cNvPr id="85" name="Rectangle 84">
            <a:extLst>
              <a:ext uri="{FF2B5EF4-FFF2-40B4-BE49-F238E27FC236}">
                <a16:creationId xmlns:a16="http://schemas.microsoft.com/office/drawing/2014/main" id="{534ED9C4-375D-A72B-423B-96EF0053F39A}"/>
              </a:ext>
            </a:extLst>
          </p:cNvPr>
          <p:cNvSpPr/>
          <p:nvPr/>
        </p:nvSpPr>
        <p:spPr>
          <a:xfrm>
            <a:off x="5915829" y="520178"/>
            <a:ext cx="6276171" cy="507831"/>
          </a:xfrm>
          <a:prstGeom prst="rect">
            <a:avLst/>
          </a:prstGeom>
          <a:solidFill>
            <a:srgbClr val="F3F2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86" name="Picture 85">
            <a:extLst>
              <a:ext uri="{FF2B5EF4-FFF2-40B4-BE49-F238E27FC236}">
                <a16:creationId xmlns:a16="http://schemas.microsoft.com/office/drawing/2014/main" id="{E01AFF85-3C26-1389-3D1F-7BBDC9502BBA}"/>
              </a:ext>
            </a:extLst>
          </p:cNvPr>
          <p:cNvPicPr>
            <a:picLocks noChangeAspect="1"/>
          </p:cNvPicPr>
          <p:nvPr/>
        </p:nvPicPr>
        <p:blipFill>
          <a:blip r:embed="rId4"/>
          <a:stretch>
            <a:fillRect/>
          </a:stretch>
        </p:blipFill>
        <p:spPr>
          <a:xfrm>
            <a:off x="4031226" y="1"/>
            <a:ext cx="1884603" cy="1028008"/>
          </a:xfrm>
          <a:prstGeom prst="rect">
            <a:avLst/>
          </a:prstGeom>
        </p:spPr>
      </p:pic>
      <p:sp>
        <p:nvSpPr>
          <p:cNvPr id="87" name="TextBox 86">
            <a:extLst>
              <a:ext uri="{FF2B5EF4-FFF2-40B4-BE49-F238E27FC236}">
                <a16:creationId xmlns:a16="http://schemas.microsoft.com/office/drawing/2014/main" id="{DC4725DC-019F-0E73-025D-D724867FFB94}"/>
              </a:ext>
            </a:extLst>
          </p:cNvPr>
          <p:cNvSpPr txBox="1"/>
          <p:nvPr/>
        </p:nvSpPr>
        <p:spPr>
          <a:xfrm>
            <a:off x="5915829" y="-6104"/>
            <a:ext cx="6276171" cy="507831"/>
          </a:xfrm>
          <a:prstGeom prst="rect">
            <a:avLst/>
          </a:prstGeom>
          <a:noFill/>
        </p:spPr>
        <p:txBody>
          <a:bodyPr wrap="square">
            <a:spAutoFit/>
          </a:bodyPr>
          <a:lstStyle/>
          <a:p>
            <a:pPr algn="just"/>
            <a:r>
              <a:rPr lang="en-US" sz="2700" b="1" dirty="0">
                <a:solidFill>
                  <a:srgbClr val="352A62"/>
                </a:solidFill>
                <a:latin typeface="Calibri" panose="020F0502020204030204" pitchFamily="34" charset="0"/>
                <a:ea typeface="Calibri" panose="020F0502020204030204" pitchFamily="34" charset="0"/>
                <a:cs typeface="Times New Roman" panose="02020603050405020304" pitchFamily="18" charset="0"/>
              </a:rPr>
              <a:t>The 36 Rules of Legal Writing </a:t>
            </a:r>
            <a:r>
              <a:rPr lang="en-US" sz="2700" dirty="0">
                <a:solidFill>
                  <a:srgbClr val="352A62"/>
                </a:solidFill>
                <a:latin typeface="Calibri" panose="020F0502020204030204" pitchFamily="34" charset="0"/>
                <a:ea typeface="Calibri" panose="020F0502020204030204" pitchFamily="34" charset="0"/>
                <a:cs typeface="Times New Roman" panose="02020603050405020304" pitchFamily="18" charset="0"/>
              </a:rPr>
              <a:t>– Rule 09/36</a:t>
            </a:r>
            <a:endParaRPr lang="en-GB" sz="2700" dirty="0">
              <a:latin typeface="Calibri" panose="020F0502020204030204" pitchFamily="34" charset="0"/>
              <a:ea typeface="Calibri" panose="020F0502020204030204" pitchFamily="34" charset="0"/>
              <a:cs typeface="Times New Roman" panose="02020603050405020304" pitchFamily="18" charset="0"/>
            </a:endParaRPr>
          </a:p>
        </p:txBody>
      </p:sp>
      <p:sp>
        <p:nvSpPr>
          <p:cNvPr id="2" name="TextBox 1">
            <a:extLst>
              <a:ext uri="{FF2B5EF4-FFF2-40B4-BE49-F238E27FC236}">
                <a16:creationId xmlns:a16="http://schemas.microsoft.com/office/drawing/2014/main" id="{A663931E-56A8-608F-C93A-A3D300E66746}"/>
              </a:ext>
            </a:extLst>
          </p:cNvPr>
          <p:cNvSpPr txBox="1"/>
          <p:nvPr/>
        </p:nvSpPr>
        <p:spPr>
          <a:xfrm>
            <a:off x="563276" y="1200382"/>
            <a:ext cx="6676599" cy="3477875"/>
          </a:xfrm>
          <a:prstGeom prst="rect">
            <a:avLst/>
          </a:prstGeom>
          <a:noFill/>
        </p:spPr>
        <p:txBody>
          <a:bodyPr wrap="square">
            <a:spAutoFit/>
          </a:bodyPr>
          <a:lstStyle/>
          <a:p>
            <a:r>
              <a:rPr lang="en-GB" sz="2000" b="1" dirty="0">
                <a:solidFill>
                  <a:srgbClr val="002060"/>
                </a:solidFill>
                <a:latin typeface="+mj-lt"/>
              </a:rPr>
              <a:t>Which sentence correctly applies The UOU (Unknown, Obvious, or Unimportant) Rule regarding passive voice?</a:t>
            </a:r>
          </a:p>
          <a:p>
            <a:endParaRPr lang="en-GB" sz="2000" dirty="0">
              <a:solidFill>
                <a:srgbClr val="002060"/>
              </a:solidFill>
              <a:latin typeface="+mj-lt"/>
            </a:endParaRPr>
          </a:p>
          <a:p>
            <a:r>
              <a:rPr lang="en-GB" sz="2000" dirty="0">
                <a:solidFill>
                  <a:srgbClr val="002060"/>
                </a:solidFill>
                <a:latin typeface="+mj-lt"/>
              </a:rPr>
              <a:t>A) “An amendment to the contract must be executed by the parties prior to any modification of the obligations arising thereunder.”</a:t>
            </a:r>
            <a:br>
              <a:rPr lang="en-GB" sz="2000" dirty="0">
                <a:solidFill>
                  <a:srgbClr val="002060"/>
                </a:solidFill>
                <a:latin typeface="+mj-lt"/>
              </a:rPr>
            </a:br>
            <a:r>
              <a:rPr lang="en-GB" sz="2000" dirty="0">
                <a:solidFill>
                  <a:srgbClr val="002060"/>
                </a:solidFill>
                <a:latin typeface="+mj-lt"/>
              </a:rPr>
              <a:t>B) “The court dismissed the case due to lack of evidence.”</a:t>
            </a:r>
            <a:br>
              <a:rPr lang="en-GB" sz="2000" dirty="0">
                <a:solidFill>
                  <a:srgbClr val="002060"/>
                </a:solidFill>
                <a:latin typeface="+mj-lt"/>
              </a:rPr>
            </a:br>
            <a:r>
              <a:rPr lang="en-GB" sz="2000" dirty="0">
                <a:solidFill>
                  <a:srgbClr val="002060"/>
                </a:solidFill>
                <a:latin typeface="+mj-lt"/>
              </a:rPr>
              <a:t>C) “The motion was filed by the defence counsel after reviewing the statutory requirements.”</a:t>
            </a:r>
            <a:br>
              <a:rPr lang="en-GB" sz="2000" dirty="0">
                <a:solidFill>
                  <a:srgbClr val="002060"/>
                </a:solidFill>
                <a:latin typeface="+mj-lt"/>
              </a:rPr>
            </a:br>
            <a:r>
              <a:rPr lang="en-GB" sz="2000" dirty="0">
                <a:solidFill>
                  <a:srgbClr val="002060"/>
                </a:solidFill>
                <a:latin typeface="+mj-lt"/>
              </a:rPr>
              <a:t>D) “A ruling was issued by the judge after considering all arguments presented.”</a:t>
            </a:r>
          </a:p>
        </p:txBody>
      </p:sp>
    </p:spTree>
    <p:extLst>
      <p:ext uri="{BB962C8B-B14F-4D97-AF65-F5344CB8AC3E}">
        <p14:creationId xmlns:p14="http://schemas.microsoft.com/office/powerpoint/2010/main" val="7460889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937B418-AAFB-3714-BAC1-8BBB7D07AE67}"/>
            </a:ext>
          </a:extLst>
        </p:cNvPr>
        <p:cNvGrpSpPr/>
        <p:nvPr/>
      </p:nvGrpSpPr>
      <p:grpSpPr>
        <a:xfrm>
          <a:off x="0" y="0"/>
          <a:ext cx="0" cy="0"/>
          <a:chOff x="0" y="0"/>
          <a:chExt cx="0" cy="0"/>
        </a:xfrm>
      </p:grpSpPr>
      <p:sp>
        <p:nvSpPr>
          <p:cNvPr id="59" name="Rectangle 58">
            <a:extLst>
              <a:ext uri="{FF2B5EF4-FFF2-40B4-BE49-F238E27FC236}">
                <a16:creationId xmlns:a16="http://schemas.microsoft.com/office/drawing/2014/main" id="{8F1F346D-B27E-D3A4-52D8-ADE83CFA7AC6}"/>
              </a:ext>
            </a:extLst>
          </p:cNvPr>
          <p:cNvSpPr/>
          <p:nvPr/>
        </p:nvSpPr>
        <p:spPr>
          <a:xfrm>
            <a:off x="5915829" y="5833583"/>
            <a:ext cx="2164481" cy="1018971"/>
          </a:xfrm>
          <a:prstGeom prst="rect">
            <a:avLst/>
          </a:prstGeom>
          <a:solidFill>
            <a:srgbClr val="F3F2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3" name="Рисунок 3">
            <a:extLst>
              <a:ext uri="{FF2B5EF4-FFF2-40B4-BE49-F238E27FC236}">
                <a16:creationId xmlns:a16="http://schemas.microsoft.com/office/drawing/2014/main" id="{B430ABA9-56B5-C4A5-5B90-9A60BADD68BC}"/>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63278" y="27589"/>
            <a:ext cx="6379210" cy="2304415"/>
          </a:xfrm>
          <a:prstGeom prst="rect">
            <a:avLst/>
          </a:prstGeom>
        </p:spPr>
      </p:pic>
      <p:sp>
        <p:nvSpPr>
          <p:cNvPr id="14" name="Rectangle 13">
            <a:extLst>
              <a:ext uri="{FF2B5EF4-FFF2-40B4-BE49-F238E27FC236}">
                <a16:creationId xmlns:a16="http://schemas.microsoft.com/office/drawing/2014/main" id="{4B2B62C5-D354-5DAB-EB4C-5BBD59D462CF}"/>
              </a:ext>
            </a:extLst>
          </p:cNvPr>
          <p:cNvSpPr/>
          <p:nvPr/>
        </p:nvSpPr>
        <p:spPr>
          <a:xfrm>
            <a:off x="1609725" y="1047750"/>
            <a:ext cx="5772150" cy="116087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2" name="Rectangle 11">
            <a:extLst>
              <a:ext uri="{FF2B5EF4-FFF2-40B4-BE49-F238E27FC236}">
                <a16:creationId xmlns:a16="http://schemas.microsoft.com/office/drawing/2014/main" id="{44E23AC6-499F-8A98-A8E5-6DF9961E4E79}"/>
              </a:ext>
            </a:extLst>
          </p:cNvPr>
          <p:cNvSpPr/>
          <p:nvPr/>
        </p:nvSpPr>
        <p:spPr>
          <a:xfrm>
            <a:off x="0" y="5839029"/>
            <a:ext cx="2495550" cy="1018971"/>
          </a:xfrm>
          <a:prstGeom prst="rect">
            <a:avLst/>
          </a:prstGeom>
          <a:solidFill>
            <a:srgbClr val="F3F2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56" name="Picture 55">
            <a:extLst>
              <a:ext uri="{FF2B5EF4-FFF2-40B4-BE49-F238E27FC236}">
                <a16:creationId xmlns:a16="http://schemas.microsoft.com/office/drawing/2014/main" id="{52548F23-DBF4-75B0-8776-D489ED8DCB03}"/>
              </a:ext>
            </a:extLst>
          </p:cNvPr>
          <p:cNvPicPr>
            <a:picLocks noChangeAspect="1"/>
          </p:cNvPicPr>
          <p:nvPr/>
        </p:nvPicPr>
        <p:blipFill>
          <a:blip r:embed="rId3"/>
          <a:stretch>
            <a:fillRect/>
          </a:stretch>
        </p:blipFill>
        <p:spPr>
          <a:xfrm>
            <a:off x="139620" y="5846105"/>
            <a:ext cx="7160518" cy="1013460"/>
          </a:xfrm>
          <a:prstGeom prst="rect">
            <a:avLst/>
          </a:prstGeom>
        </p:spPr>
      </p:pic>
      <p:sp>
        <p:nvSpPr>
          <p:cNvPr id="57" name="Rectangle 56">
            <a:extLst>
              <a:ext uri="{FF2B5EF4-FFF2-40B4-BE49-F238E27FC236}">
                <a16:creationId xmlns:a16="http://schemas.microsoft.com/office/drawing/2014/main" id="{BC17BC6A-7E4A-5A4A-4214-2F1A718E51FA}"/>
              </a:ext>
            </a:extLst>
          </p:cNvPr>
          <p:cNvSpPr/>
          <p:nvPr/>
        </p:nvSpPr>
        <p:spPr>
          <a:xfrm>
            <a:off x="7735527" y="3395743"/>
            <a:ext cx="4456473" cy="1018971"/>
          </a:xfrm>
          <a:prstGeom prst="rect">
            <a:avLst/>
          </a:prstGeom>
          <a:solidFill>
            <a:srgbClr val="F3F2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58" name="Picture 57">
            <a:extLst>
              <a:ext uri="{FF2B5EF4-FFF2-40B4-BE49-F238E27FC236}">
                <a16:creationId xmlns:a16="http://schemas.microsoft.com/office/drawing/2014/main" id="{FC23AD61-F755-3E88-7B67-B05DEC8BA3A8}"/>
              </a:ext>
            </a:extLst>
          </p:cNvPr>
          <p:cNvPicPr>
            <a:picLocks noChangeAspect="1"/>
          </p:cNvPicPr>
          <p:nvPr/>
        </p:nvPicPr>
        <p:blipFill>
          <a:blip r:embed="rId4"/>
          <a:stretch>
            <a:fillRect/>
          </a:stretch>
        </p:blipFill>
        <p:spPr>
          <a:xfrm>
            <a:off x="7381875" y="3395742"/>
            <a:ext cx="698435" cy="3462257"/>
          </a:xfrm>
          <a:prstGeom prst="rect">
            <a:avLst/>
          </a:prstGeom>
        </p:spPr>
      </p:pic>
      <p:pic>
        <p:nvPicPr>
          <p:cNvPr id="63" name="Picture 62">
            <a:extLst>
              <a:ext uri="{FF2B5EF4-FFF2-40B4-BE49-F238E27FC236}">
                <a16:creationId xmlns:a16="http://schemas.microsoft.com/office/drawing/2014/main" id="{75987EE6-8ABA-46B0-4149-870E04CB42DC}"/>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454448" y="1377535"/>
            <a:ext cx="4407871" cy="1533616"/>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sp>
        <p:nvSpPr>
          <p:cNvPr id="64" name="Rectangle 63">
            <a:extLst>
              <a:ext uri="{FF2B5EF4-FFF2-40B4-BE49-F238E27FC236}">
                <a16:creationId xmlns:a16="http://schemas.microsoft.com/office/drawing/2014/main" id="{5B1017FB-F937-1DFF-3331-9A3F81682CD5}"/>
              </a:ext>
            </a:extLst>
          </p:cNvPr>
          <p:cNvSpPr/>
          <p:nvPr/>
        </p:nvSpPr>
        <p:spPr>
          <a:xfrm>
            <a:off x="7454449" y="1362649"/>
            <a:ext cx="4407870" cy="153361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1" name="TextBox 60">
            <a:extLst>
              <a:ext uri="{FF2B5EF4-FFF2-40B4-BE49-F238E27FC236}">
                <a16:creationId xmlns:a16="http://schemas.microsoft.com/office/drawing/2014/main" id="{683C3011-6444-51A7-158F-DEBF7065EFD1}"/>
              </a:ext>
            </a:extLst>
          </p:cNvPr>
          <p:cNvSpPr txBox="1"/>
          <p:nvPr/>
        </p:nvSpPr>
        <p:spPr>
          <a:xfrm>
            <a:off x="7853553" y="1819619"/>
            <a:ext cx="3866767" cy="507831"/>
          </a:xfrm>
          <a:prstGeom prst="rect">
            <a:avLst/>
          </a:prstGeom>
          <a:noFill/>
        </p:spPr>
        <p:txBody>
          <a:bodyPr wrap="square">
            <a:spAutoFit/>
          </a:bodyPr>
          <a:lstStyle/>
          <a:p>
            <a:r>
              <a:rPr lang="en-US" sz="2700" b="1" dirty="0">
                <a:solidFill>
                  <a:srgbClr val="352A62"/>
                </a:solidFill>
                <a:latin typeface="Calibri" panose="020F0502020204030204" pitchFamily="34" charset="0"/>
                <a:ea typeface="Calibri" panose="020F0502020204030204" pitchFamily="34" charset="0"/>
                <a:cs typeface="Times New Roman" panose="02020603050405020304" pitchFamily="18" charset="0"/>
              </a:rPr>
              <a:t>10. The Topics Rule</a:t>
            </a:r>
            <a:endParaRPr lang="en-GB" sz="2700" dirty="0">
              <a:latin typeface="Calibri" panose="020F0502020204030204" pitchFamily="34" charset="0"/>
              <a:ea typeface="Calibri" panose="020F0502020204030204" pitchFamily="34" charset="0"/>
              <a:cs typeface="Times New Roman" panose="02020603050405020304" pitchFamily="18" charset="0"/>
            </a:endParaRPr>
          </a:p>
        </p:txBody>
      </p:sp>
      <p:sp>
        <p:nvSpPr>
          <p:cNvPr id="85" name="Rectangle 84">
            <a:extLst>
              <a:ext uri="{FF2B5EF4-FFF2-40B4-BE49-F238E27FC236}">
                <a16:creationId xmlns:a16="http://schemas.microsoft.com/office/drawing/2014/main" id="{03BD6EAD-B6F1-D412-4416-39E55439B43D}"/>
              </a:ext>
            </a:extLst>
          </p:cNvPr>
          <p:cNvSpPr/>
          <p:nvPr/>
        </p:nvSpPr>
        <p:spPr>
          <a:xfrm>
            <a:off x="5915829" y="520178"/>
            <a:ext cx="6276171" cy="507831"/>
          </a:xfrm>
          <a:prstGeom prst="rect">
            <a:avLst/>
          </a:prstGeom>
          <a:solidFill>
            <a:srgbClr val="F3F2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86" name="Picture 85">
            <a:extLst>
              <a:ext uri="{FF2B5EF4-FFF2-40B4-BE49-F238E27FC236}">
                <a16:creationId xmlns:a16="http://schemas.microsoft.com/office/drawing/2014/main" id="{4D6EDA2B-072B-5985-3589-F9B86A5024F9}"/>
              </a:ext>
            </a:extLst>
          </p:cNvPr>
          <p:cNvPicPr>
            <a:picLocks noChangeAspect="1"/>
          </p:cNvPicPr>
          <p:nvPr/>
        </p:nvPicPr>
        <p:blipFill>
          <a:blip r:embed="rId4"/>
          <a:stretch>
            <a:fillRect/>
          </a:stretch>
        </p:blipFill>
        <p:spPr>
          <a:xfrm>
            <a:off x="4031226" y="1"/>
            <a:ext cx="1884603" cy="1028008"/>
          </a:xfrm>
          <a:prstGeom prst="rect">
            <a:avLst/>
          </a:prstGeom>
        </p:spPr>
      </p:pic>
      <p:sp>
        <p:nvSpPr>
          <p:cNvPr id="87" name="TextBox 86">
            <a:extLst>
              <a:ext uri="{FF2B5EF4-FFF2-40B4-BE49-F238E27FC236}">
                <a16:creationId xmlns:a16="http://schemas.microsoft.com/office/drawing/2014/main" id="{DFC5E3A5-FD68-932C-3F3B-C5AE884745A8}"/>
              </a:ext>
            </a:extLst>
          </p:cNvPr>
          <p:cNvSpPr txBox="1"/>
          <p:nvPr/>
        </p:nvSpPr>
        <p:spPr>
          <a:xfrm>
            <a:off x="5915829" y="-6104"/>
            <a:ext cx="6276171" cy="507831"/>
          </a:xfrm>
          <a:prstGeom prst="rect">
            <a:avLst/>
          </a:prstGeom>
          <a:noFill/>
        </p:spPr>
        <p:txBody>
          <a:bodyPr wrap="square">
            <a:spAutoFit/>
          </a:bodyPr>
          <a:lstStyle/>
          <a:p>
            <a:pPr algn="just"/>
            <a:r>
              <a:rPr lang="en-US" sz="2700" b="1" dirty="0">
                <a:solidFill>
                  <a:srgbClr val="352A62"/>
                </a:solidFill>
                <a:latin typeface="Calibri" panose="020F0502020204030204" pitchFamily="34" charset="0"/>
                <a:ea typeface="Calibri" panose="020F0502020204030204" pitchFamily="34" charset="0"/>
                <a:cs typeface="Times New Roman" panose="02020603050405020304" pitchFamily="18" charset="0"/>
              </a:rPr>
              <a:t>The 36 Rules of Legal Writing </a:t>
            </a:r>
            <a:r>
              <a:rPr lang="en-US" sz="2700" dirty="0">
                <a:solidFill>
                  <a:srgbClr val="352A62"/>
                </a:solidFill>
                <a:latin typeface="Calibri" panose="020F0502020204030204" pitchFamily="34" charset="0"/>
                <a:ea typeface="Calibri" panose="020F0502020204030204" pitchFamily="34" charset="0"/>
                <a:cs typeface="Times New Roman" panose="02020603050405020304" pitchFamily="18" charset="0"/>
              </a:rPr>
              <a:t>– Rule 10/36</a:t>
            </a:r>
            <a:endParaRPr lang="en-GB" sz="2700" dirty="0">
              <a:latin typeface="Calibri" panose="020F0502020204030204" pitchFamily="34" charset="0"/>
              <a:ea typeface="Calibri" panose="020F0502020204030204" pitchFamily="34" charset="0"/>
              <a:cs typeface="Times New Roman" panose="02020603050405020304" pitchFamily="18" charset="0"/>
            </a:endParaRPr>
          </a:p>
        </p:txBody>
      </p:sp>
      <p:sp>
        <p:nvSpPr>
          <p:cNvPr id="2" name="TextBox 1">
            <a:extLst>
              <a:ext uri="{FF2B5EF4-FFF2-40B4-BE49-F238E27FC236}">
                <a16:creationId xmlns:a16="http://schemas.microsoft.com/office/drawing/2014/main" id="{0A9D430C-2745-174C-47CD-78713325C1F4}"/>
              </a:ext>
            </a:extLst>
          </p:cNvPr>
          <p:cNvSpPr txBox="1"/>
          <p:nvPr/>
        </p:nvSpPr>
        <p:spPr>
          <a:xfrm>
            <a:off x="563276" y="1200382"/>
            <a:ext cx="6818598" cy="4708981"/>
          </a:xfrm>
          <a:prstGeom prst="rect">
            <a:avLst/>
          </a:prstGeom>
          <a:noFill/>
        </p:spPr>
        <p:txBody>
          <a:bodyPr wrap="square">
            <a:spAutoFit/>
          </a:bodyPr>
          <a:lstStyle/>
          <a:p>
            <a:r>
              <a:rPr lang="en-GB" sz="2000" b="1" dirty="0">
                <a:solidFill>
                  <a:srgbClr val="002060"/>
                </a:solidFill>
                <a:latin typeface="+mj-lt"/>
              </a:rPr>
              <a:t>Which of the following sentences best follows The Topics Rule for paragraph structure?</a:t>
            </a:r>
          </a:p>
          <a:p>
            <a:r>
              <a:rPr lang="en-GB" sz="2000" dirty="0">
                <a:solidFill>
                  <a:srgbClr val="002060"/>
                </a:solidFill>
                <a:latin typeface="+mj-lt"/>
              </a:rPr>
              <a:t>A) “The defendant, having reviewed the terms of the settlement offer and consulted with legal counsel, was ultimately persuaded to accept the proposal, despite initial reluctance due to concerns about financial exposure.”</a:t>
            </a:r>
            <a:br>
              <a:rPr lang="en-GB" sz="2000" dirty="0">
                <a:solidFill>
                  <a:srgbClr val="002060"/>
                </a:solidFill>
                <a:latin typeface="+mj-lt"/>
              </a:rPr>
            </a:br>
            <a:r>
              <a:rPr lang="en-GB" sz="2000" dirty="0">
                <a:solidFill>
                  <a:srgbClr val="002060"/>
                </a:solidFill>
                <a:latin typeface="+mj-lt"/>
              </a:rPr>
              <a:t>B) “After reviewing the settlement terms and consulting counsel, the defendant accepted the proposal despite initial concerns about financial exposure.”</a:t>
            </a:r>
            <a:br>
              <a:rPr lang="en-GB" sz="2000" dirty="0">
                <a:solidFill>
                  <a:srgbClr val="002060"/>
                </a:solidFill>
                <a:latin typeface="+mj-lt"/>
              </a:rPr>
            </a:br>
            <a:r>
              <a:rPr lang="en-GB" sz="2000" dirty="0">
                <a:solidFill>
                  <a:srgbClr val="002060"/>
                </a:solidFill>
                <a:latin typeface="+mj-lt"/>
              </a:rPr>
              <a:t>C) “While reviewing the settlement, consulting legal counsel, and considering financial exposure, the defendant ultimately decided to accept the offer.”</a:t>
            </a:r>
            <a:br>
              <a:rPr lang="en-GB" sz="2000" dirty="0">
                <a:solidFill>
                  <a:srgbClr val="002060"/>
                </a:solidFill>
                <a:latin typeface="+mj-lt"/>
              </a:rPr>
            </a:br>
            <a:r>
              <a:rPr lang="en-GB" sz="2000" dirty="0">
                <a:solidFill>
                  <a:srgbClr val="002060"/>
                </a:solidFill>
                <a:latin typeface="+mj-lt"/>
              </a:rPr>
              <a:t>D) “The settlement terms were reviewed, legal counsel was consulted, and financial exposure was considered before the defendant’s acceptance of the proposal.”</a:t>
            </a:r>
          </a:p>
        </p:txBody>
      </p:sp>
    </p:spTree>
    <p:extLst>
      <p:ext uri="{BB962C8B-B14F-4D97-AF65-F5344CB8AC3E}">
        <p14:creationId xmlns:p14="http://schemas.microsoft.com/office/powerpoint/2010/main" val="58867385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BE7C46E-6A92-EA3F-574F-11B357C86EEA}"/>
            </a:ext>
          </a:extLst>
        </p:cNvPr>
        <p:cNvGrpSpPr/>
        <p:nvPr/>
      </p:nvGrpSpPr>
      <p:grpSpPr>
        <a:xfrm>
          <a:off x="0" y="0"/>
          <a:ext cx="0" cy="0"/>
          <a:chOff x="0" y="0"/>
          <a:chExt cx="0" cy="0"/>
        </a:xfrm>
      </p:grpSpPr>
      <p:sp>
        <p:nvSpPr>
          <p:cNvPr id="59" name="Rectangle 58">
            <a:extLst>
              <a:ext uri="{FF2B5EF4-FFF2-40B4-BE49-F238E27FC236}">
                <a16:creationId xmlns:a16="http://schemas.microsoft.com/office/drawing/2014/main" id="{D7DB08DB-6913-9E13-06C2-740A354DF49C}"/>
              </a:ext>
            </a:extLst>
          </p:cNvPr>
          <p:cNvSpPr/>
          <p:nvPr/>
        </p:nvSpPr>
        <p:spPr>
          <a:xfrm>
            <a:off x="5915829" y="5833583"/>
            <a:ext cx="2164481" cy="1018971"/>
          </a:xfrm>
          <a:prstGeom prst="rect">
            <a:avLst/>
          </a:prstGeom>
          <a:solidFill>
            <a:srgbClr val="F3F2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3" name="Рисунок 3">
            <a:extLst>
              <a:ext uri="{FF2B5EF4-FFF2-40B4-BE49-F238E27FC236}">
                <a16:creationId xmlns:a16="http://schemas.microsoft.com/office/drawing/2014/main" id="{998A3939-B827-FD0E-D69D-8B4C5D180320}"/>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63278" y="27589"/>
            <a:ext cx="6379210" cy="2304415"/>
          </a:xfrm>
          <a:prstGeom prst="rect">
            <a:avLst/>
          </a:prstGeom>
        </p:spPr>
      </p:pic>
      <p:sp>
        <p:nvSpPr>
          <p:cNvPr id="14" name="Rectangle 13">
            <a:extLst>
              <a:ext uri="{FF2B5EF4-FFF2-40B4-BE49-F238E27FC236}">
                <a16:creationId xmlns:a16="http://schemas.microsoft.com/office/drawing/2014/main" id="{63D3D3EA-122C-BE05-FF9D-2A662D64D55B}"/>
              </a:ext>
            </a:extLst>
          </p:cNvPr>
          <p:cNvSpPr/>
          <p:nvPr/>
        </p:nvSpPr>
        <p:spPr>
          <a:xfrm>
            <a:off x="1609725" y="1047750"/>
            <a:ext cx="5772150" cy="116087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2" name="Rectangle 11">
            <a:extLst>
              <a:ext uri="{FF2B5EF4-FFF2-40B4-BE49-F238E27FC236}">
                <a16:creationId xmlns:a16="http://schemas.microsoft.com/office/drawing/2014/main" id="{DC4BF443-4D64-325E-9A81-01C46612B6DC}"/>
              </a:ext>
            </a:extLst>
          </p:cNvPr>
          <p:cNvSpPr/>
          <p:nvPr/>
        </p:nvSpPr>
        <p:spPr>
          <a:xfrm>
            <a:off x="0" y="5839029"/>
            <a:ext cx="2495550" cy="1018971"/>
          </a:xfrm>
          <a:prstGeom prst="rect">
            <a:avLst/>
          </a:prstGeom>
          <a:solidFill>
            <a:srgbClr val="F3F2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56" name="Picture 55">
            <a:extLst>
              <a:ext uri="{FF2B5EF4-FFF2-40B4-BE49-F238E27FC236}">
                <a16:creationId xmlns:a16="http://schemas.microsoft.com/office/drawing/2014/main" id="{A731D249-1083-0418-FA53-1137E40155F0}"/>
              </a:ext>
            </a:extLst>
          </p:cNvPr>
          <p:cNvPicPr>
            <a:picLocks noChangeAspect="1"/>
          </p:cNvPicPr>
          <p:nvPr/>
        </p:nvPicPr>
        <p:blipFill>
          <a:blip r:embed="rId3"/>
          <a:stretch>
            <a:fillRect/>
          </a:stretch>
        </p:blipFill>
        <p:spPr>
          <a:xfrm>
            <a:off x="139620" y="5846105"/>
            <a:ext cx="7160518" cy="1013460"/>
          </a:xfrm>
          <a:prstGeom prst="rect">
            <a:avLst/>
          </a:prstGeom>
        </p:spPr>
      </p:pic>
      <p:sp>
        <p:nvSpPr>
          <p:cNvPr id="57" name="Rectangle 56">
            <a:extLst>
              <a:ext uri="{FF2B5EF4-FFF2-40B4-BE49-F238E27FC236}">
                <a16:creationId xmlns:a16="http://schemas.microsoft.com/office/drawing/2014/main" id="{3B337098-87EF-FE68-6077-E0391BDCFD3B}"/>
              </a:ext>
            </a:extLst>
          </p:cNvPr>
          <p:cNvSpPr/>
          <p:nvPr/>
        </p:nvSpPr>
        <p:spPr>
          <a:xfrm>
            <a:off x="7735527" y="3395743"/>
            <a:ext cx="4456473" cy="1018971"/>
          </a:xfrm>
          <a:prstGeom prst="rect">
            <a:avLst/>
          </a:prstGeom>
          <a:solidFill>
            <a:srgbClr val="F3F2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58" name="Picture 57">
            <a:extLst>
              <a:ext uri="{FF2B5EF4-FFF2-40B4-BE49-F238E27FC236}">
                <a16:creationId xmlns:a16="http://schemas.microsoft.com/office/drawing/2014/main" id="{1D26FD67-71A3-90D1-7F9E-0679A9AC56FE}"/>
              </a:ext>
            </a:extLst>
          </p:cNvPr>
          <p:cNvPicPr>
            <a:picLocks noChangeAspect="1"/>
          </p:cNvPicPr>
          <p:nvPr/>
        </p:nvPicPr>
        <p:blipFill>
          <a:blip r:embed="rId4"/>
          <a:stretch>
            <a:fillRect/>
          </a:stretch>
        </p:blipFill>
        <p:spPr>
          <a:xfrm>
            <a:off x="7381875" y="3395742"/>
            <a:ext cx="698435" cy="3462257"/>
          </a:xfrm>
          <a:prstGeom prst="rect">
            <a:avLst/>
          </a:prstGeom>
        </p:spPr>
      </p:pic>
      <p:pic>
        <p:nvPicPr>
          <p:cNvPr id="63" name="Picture 62">
            <a:extLst>
              <a:ext uri="{FF2B5EF4-FFF2-40B4-BE49-F238E27FC236}">
                <a16:creationId xmlns:a16="http://schemas.microsoft.com/office/drawing/2014/main" id="{3659697E-59BA-E20F-3ABB-58235E5B0E4C}"/>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454448" y="1377535"/>
            <a:ext cx="4407871" cy="1533616"/>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sp>
        <p:nvSpPr>
          <p:cNvPr id="64" name="Rectangle 63">
            <a:extLst>
              <a:ext uri="{FF2B5EF4-FFF2-40B4-BE49-F238E27FC236}">
                <a16:creationId xmlns:a16="http://schemas.microsoft.com/office/drawing/2014/main" id="{DB8E1278-C570-8253-A575-E1F2CAF188C4}"/>
              </a:ext>
            </a:extLst>
          </p:cNvPr>
          <p:cNvSpPr/>
          <p:nvPr/>
        </p:nvSpPr>
        <p:spPr>
          <a:xfrm>
            <a:off x="7454449" y="1362649"/>
            <a:ext cx="4407870" cy="153361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1" name="TextBox 60">
            <a:extLst>
              <a:ext uri="{FF2B5EF4-FFF2-40B4-BE49-F238E27FC236}">
                <a16:creationId xmlns:a16="http://schemas.microsoft.com/office/drawing/2014/main" id="{DDBC3A3D-9B5A-4589-E6B5-83E821B40C22}"/>
              </a:ext>
            </a:extLst>
          </p:cNvPr>
          <p:cNvSpPr txBox="1"/>
          <p:nvPr/>
        </p:nvSpPr>
        <p:spPr>
          <a:xfrm>
            <a:off x="7853553" y="1819619"/>
            <a:ext cx="3866767" cy="507831"/>
          </a:xfrm>
          <a:prstGeom prst="rect">
            <a:avLst/>
          </a:prstGeom>
          <a:noFill/>
        </p:spPr>
        <p:txBody>
          <a:bodyPr wrap="square">
            <a:spAutoFit/>
          </a:bodyPr>
          <a:lstStyle/>
          <a:p>
            <a:pPr algn="just"/>
            <a:r>
              <a:rPr lang="en-US" sz="2700" b="1" dirty="0">
                <a:solidFill>
                  <a:srgbClr val="352A62"/>
                </a:solidFill>
                <a:latin typeface="Calibri" panose="020F0502020204030204" pitchFamily="34" charset="0"/>
                <a:ea typeface="Calibri" panose="020F0502020204030204" pitchFamily="34" charset="0"/>
                <a:cs typeface="Times New Roman" panose="02020603050405020304" pitchFamily="18" charset="0"/>
              </a:rPr>
              <a:t>11. The Parallelisms Rule</a:t>
            </a:r>
            <a:endParaRPr lang="en-GB" sz="2700" dirty="0">
              <a:latin typeface="Calibri" panose="020F0502020204030204" pitchFamily="34" charset="0"/>
              <a:ea typeface="Calibri" panose="020F0502020204030204" pitchFamily="34" charset="0"/>
              <a:cs typeface="Times New Roman" panose="02020603050405020304" pitchFamily="18" charset="0"/>
            </a:endParaRPr>
          </a:p>
        </p:txBody>
      </p:sp>
      <p:sp>
        <p:nvSpPr>
          <p:cNvPr id="85" name="Rectangle 84">
            <a:extLst>
              <a:ext uri="{FF2B5EF4-FFF2-40B4-BE49-F238E27FC236}">
                <a16:creationId xmlns:a16="http://schemas.microsoft.com/office/drawing/2014/main" id="{E43EFF24-082C-D50F-BCD7-8813A9E72022}"/>
              </a:ext>
            </a:extLst>
          </p:cNvPr>
          <p:cNvSpPr/>
          <p:nvPr/>
        </p:nvSpPr>
        <p:spPr>
          <a:xfrm>
            <a:off x="5915829" y="520178"/>
            <a:ext cx="6276171" cy="507831"/>
          </a:xfrm>
          <a:prstGeom prst="rect">
            <a:avLst/>
          </a:prstGeom>
          <a:solidFill>
            <a:srgbClr val="F3F2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86" name="Picture 85">
            <a:extLst>
              <a:ext uri="{FF2B5EF4-FFF2-40B4-BE49-F238E27FC236}">
                <a16:creationId xmlns:a16="http://schemas.microsoft.com/office/drawing/2014/main" id="{ED42D19F-0D93-D698-718A-16D2B01BB4B8}"/>
              </a:ext>
            </a:extLst>
          </p:cNvPr>
          <p:cNvPicPr>
            <a:picLocks noChangeAspect="1"/>
          </p:cNvPicPr>
          <p:nvPr/>
        </p:nvPicPr>
        <p:blipFill>
          <a:blip r:embed="rId4"/>
          <a:stretch>
            <a:fillRect/>
          </a:stretch>
        </p:blipFill>
        <p:spPr>
          <a:xfrm>
            <a:off x="4031226" y="1"/>
            <a:ext cx="1884603" cy="1028008"/>
          </a:xfrm>
          <a:prstGeom prst="rect">
            <a:avLst/>
          </a:prstGeom>
        </p:spPr>
      </p:pic>
      <p:sp>
        <p:nvSpPr>
          <p:cNvPr id="87" name="TextBox 86">
            <a:extLst>
              <a:ext uri="{FF2B5EF4-FFF2-40B4-BE49-F238E27FC236}">
                <a16:creationId xmlns:a16="http://schemas.microsoft.com/office/drawing/2014/main" id="{69A958A5-92FC-2C72-B056-AC4F119F847C}"/>
              </a:ext>
            </a:extLst>
          </p:cNvPr>
          <p:cNvSpPr txBox="1"/>
          <p:nvPr/>
        </p:nvSpPr>
        <p:spPr>
          <a:xfrm>
            <a:off x="5915829" y="-6104"/>
            <a:ext cx="6276171" cy="507831"/>
          </a:xfrm>
          <a:prstGeom prst="rect">
            <a:avLst/>
          </a:prstGeom>
          <a:noFill/>
        </p:spPr>
        <p:txBody>
          <a:bodyPr wrap="square">
            <a:spAutoFit/>
          </a:bodyPr>
          <a:lstStyle/>
          <a:p>
            <a:pPr algn="just"/>
            <a:r>
              <a:rPr lang="en-US" sz="2700" b="1" dirty="0">
                <a:solidFill>
                  <a:srgbClr val="352A62"/>
                </a:solidFill>
                <a:latin typeface="Calibri" panose="020F0502020204030204" pitchFamily="34" charset="0"/>
                <a:ea typeface="Calibri" panose="020F0502020204030204" pitchFamily="34" charset="0"/>
                <a:cs typeface="Times New Roman" panose="02020603050405020304" pitchFamily="18" charset="0"/>
              </a:rPr>
              <a:t>The 36 Rules of Legal Writing </a:t>
            </a:r>
            <a:r>
              <a:rPr lang="en-US" sz="2700" dirty="0">
                <a:solidFill>
                  <a:srgbClr val="352A62"/>
                </a:solidFill>
                <a:latin typeface="Calibri" panose="020F0502020204030204" pitchFamily="34" charset="0"/>
                <a:ea typeface="Calibri" panose="020F0502020204030204" pitchFamily="34" charset="0"/>
                <a:cs typeface="Times New Roman" panose="02020603050405020304" pitchFamily="18" charset="0"/>
              </a:rPr>
              <a:t>– Rule 11/36</a:t>
            </a:r>
            <a:endParaRPr lang="en-GB" sz="2700" dirty="0">
              <a:latin typeface="Calibri" panose="020F0502020204030204" pitchFamily="34" charset="0"/>
              <a:ea typeface="Calibri" panose="020F0502020204030204" pitchFamily="34" charset="0"/>
              <a:cs typeface="Times New Roman" panose="02020603050405020304" pitchFamily="18" charset="0"/>
            </a:endParaRPr>
          </a:p>
        </p:txBody>
      </p:sp>
      <p:sp>
        <p:nvSpPr>
          <p:cNvPr id="2" name="TextBox 1">
            <a:extLst>
              <a:ext uri="{FF2B5EF4-FFF2-40B4-BE49-F238E27FC236}">
                <a16:creationId xmlns:a16="http://schemas.microsoft.com/office/drawing/2014/main" id="{848FFE73-8D7A-A0A6-31CC-651B9E14FFB7}"/>
              </a:ext>
            </a:extLst>
          </p:cNvPr>
          <p:cNvSpPr txBox="1"/>
          <p:nvPr/>
        </p:nvSpPr>
        <p:spPr>
          <a:xfrm>
            <a:off x="563276" y="1200382"/>
            <a:ext cx="6676599" cy="4708981"/>
          </a:xfrm>
          <a:prstGeom prst="rect">
            <a:avLst/>
          </a:prstGeom>
          <a:noFill/>
        </p:spPr>
        <p:txBody>
          <a:bodyPr wrap="square">
            <a:spAutoFit/>
          </a:bodyPr>
          <a:lstStyle/>
          <a:p>
            <a:r>
              <a:rPr lang="en-GB" sz="2000" b="1" dirty="0">
                <a:solidFill>
                  <a:srgbClr val="002060"/>
                </a:solidFill>
                <a:latin typeface="+mj-lt"/>
              </a:rPr>
              <a:t>Which of the following sentences demonstrates correct parallel structure?</a:t>
            </a:r>
          </a:p>
          <a:p>
            <a:endParaRPr lang="en-GB" sz="2000" dirty="0">
              <a:solidFill>
                <a:srgbClr val="002060"/>
              </a:solidFill>
              <a:latin typeface="+mj-lt"/>
            </a:endParaRPr>
          </a:p>
          <a:p>
            <a:r>
              <a:rPr lang="en-GB" sz="2000" dirty="0">
                <a:solidFill>
                  <a:srgbClr val="002060"/>
                </a:solidFill>
                <a:latin typeface="+mj-lt"/>
              </a:rPr>
              <a:t>A) “The arbitration clause requires that the parties submit disputes in writing, attend a preliminary mediation session, and that binding arbitration follows.”</a:t>
            </a:r>
            <a:br>
              <a:rPr lang="en-GB" sz="2000" dirty="0">
                <a:solidFill>
                  <a:srgbClr val="002060"/>
                </a:solidFill>
                <a:latin typeface="+mj-lt"/>
              </a:rPr>
            </a:br>
            <a:r>
              <a:rPr lang="en-GB" sz="2000" dirty="0">
                <a:solidFill>
                  <a:srgbClr val="002060"/>
                </a:solidFill>
                <a:latin typeface="+mj-lt"/>
              </a:rPr>
              <a:t>B) “The arbitration clause requires that the parties submit disputes in writing, attend mediation, and undergo binding arbitration.”</a:t>
            </a:r>
            <a:br>
              <a:rPr lang="en-GB" sz="2000" dirty="0">
                <a:solidFill>
                  <a:srgbClr val="002060"/>
                </a:solidFill>
                <a:latin typeface="+mj-lt"/>
              </a:rPr>
            </a:br>
            <a:r>
              <a:rPr lang="en-GB" sz="2000" dirty="0">
                <a:solidFill>
                  <a:srgbClr val="002060"/>
                </a:solidFill>
                <a:latin typeface="+mj-lt"/>
              </a:rPr>
              <a:t>C) “The arbitration clause requires the submission of disputes in writing, attendance at mediation, and the process of binding arbitration.”</a:t>
            </a:r>
            <a:br>
              <a:rPr lang="en-GB" sz="2000" dirty="0">
                <a:solidFill>
                  <a:srgbClr val="002060"/>
                </a:solidFill>
                <a:latin typeface="+mj-lt"/>
              </a:rPr>
            </a:br>
            <a:r>
              <a:rPr lang="en-GB" sz="2000" dirty="0">
                <a:solidFill>
                  <a:srgbClr val="002060"/>
                </a:solidFill>
                <a:latin typeface="+mj-lt"/>
              </a:rPr>
              <a:t>D) “The arbitration clause requires that disputes are submitted in writing, that attendance at mediation is mandatory, and that the parties shall undergo binding arbitration.”</a:t>
            </a:r>
          </a:p>
        </p:txBody>
      </p:sp>
    </p:spTree>
    <p:extLst>
      <p:ext uri="{BB962C8B-B14F-4D97-AF65-F5344CB8AC3E}">
        <p14:creationId xmlns:p14="http://schemas.microsoft.com/office/powerpoint/2010/main" val="282254458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0DC9B13-A69F-537A-7C1C-341474686CE5}"/>
            </a:ext>
          </a:extLst>
        </p:cNvPr>
        <p:cNvGrpSpPr/>
        <p:nvPr/>
      </p:nvGrpSpPr>
      <p:grpSpPr>
        <a:xfrm>
          <a:off x="0" y="0"/>
          <a:ext cx="0" cy="0"/>
          <a:chOff x="0" y="0"/>
          <a:chExt cx="0" cy="0"/>
        </a:xfrm>
      </p:grpSpPr>
      <p:sp>
        <p:nvSpPr>
          <p:cNvPr id="59" name="Rectangle 58">
            <a:extLst>
              <a:ext uri="{FF2B5EF4-FFF2-40B4-BE49-F238E27FC236}">
                <a16:creationId xmlns:a16="http://schemas.microsoft.com/office/drawing/2014/main" id="{5A9488BC-83BD-AFD6-F080-57D95E0F0A3B}"/>
              </a:ext>
            </a:extLst>
          </p:cNvPr>
          <p:cNvSpPr/>
          <p:nvPr/>
        </p:nvSpPr>
        <p:spPr>
          <a:xfrm>
            <a:off x="5915829" y="5833583"/>
            <a:ext cx="2164481" cy="1018971"/>
          </a:xfrm>
          <a:prstGeom prst="rect">
            <a:avLst/>
          </a:prstGeom>
          <a:solidFill>
            <a:srgbClr val="F3F2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3" name="Рисунок 3">
            <a:extLst>
              <a:ext uri="{FF2B5EF4-FFF2-40B4-BE49-F238E27FC236}">
                <a16:creationId xmlns:a16="http://schemas.microsoft.com/office/drawing/2014/main" id="{E509D97B-581C-0C30-8706-8BE9E0C4124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63278" y="27589"/>
            <a:ext cx="6379210" cy="2304415"/>
          </a:xfrm>
          <a:prstGeom prst="rect">
            <a:avLst/>
          </a:prstGeom>
        </p:spPr>
      </p:pic>
      <p:sp>
        <p:nvSpPr>
          <p:cNvPr id="14" name="Rectangle 13">
            <a:extLst>
              <a:ext uri="{FF2B5EF4-FFF2-40B4-BE49-F238E27FC236}">
                <a16:creationId xmlns:a16="http://schemas.microsoft.com/office/drawing/2014/main" id="{2AE53D15-D779-0CE7-9559-295B8C5E3265}"/>
              </a:ext>
            </a:extLst>
          </p:cNvPr>
          <p:cNvSpPr/>
          <p:nvPr/>
        </p:nvSpPr>
        <p:spPr>
          <a:xfrm>
            <a:off x="1609725" y="1047750"/>
            <a:ext cx="5772150" cy="12797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2" name="Rectangle 11">
            <a:extLst>
              <a:ext uri="{FF2B5EF4-FFF2-40B4-BE49-F238E27FC236}">
                <a16:creationId xmlns:a16="http://schemas.microsoft.com/office/drawing/2014/main" id="{745635ED-158D-D5DD-5FAB-E4DA1C613A35}"/>
              </a:ext>
            </a:extLst>
          </p:cNvPr>
          <p:cNvSpPr/>
          <p:nvPr/>
        </p:nvSpPr>
        <p:spPr>
          <a:xfrm>
            <a:off x="0" y="5839029"/>
            <a:ext cx="2495550" cy="1018971"/>
          </a:xfrm>
          <a:prstGeom prst="rect">
            <a:avLst/>
          </a:prstGeom>
          <a:solidFill>
            <a:srgbClr val="F3F2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56" name="Picture 55">
            <a:extLst>
              <a:ext uri="{FF2B5EF4-FFF2-40B4-BE49-F238E27FC236}">
                <a16:creationId xmlns:a16="http://schemas.microsoft.com/office/drawing/2014/main" id="{494E8DCF-80D5-DD39-06DE-0B98E899777C}"/>
              </a:ext>
            </a:extLst>
          </p:cNvPr>
          <p:cNvPicPr>
            <a:picLocks noChangeAspect="1"/>
          </p:cNvPicPr>
          <p:nvPr/>
        </p:nvPicPr>
        <p:blipFill>
          <a:blip r:embed="rId3"/>
          <a:stretch>
            <a:fillRect/>
          </a:stretch>
        </p:blipFill>
        <p:spPr>
          <a:xfrm>
            <a:off x="139620" y="5846105"/>
            <a:ext cx="7160518" cy="1013460"/>
          </a:xfrm>
          <a:prstGeom prst="rect">
            <a:avLst/>
          </a:prstGeom>
        </p:spPr>
      </p:pic>
      <p:sp>
        <p:nvSpPr>
          <p:cNvPr id="57" name="Rectangle 56">
            <a:extLst>
              <a:ext uri="{FF2B5EF4-FFF2-40B4-BE49-F238E27FC236}">
                <a16:creationId xmlns:a16="http://schemas.microsoft.com/office/drawing/2014/main" id="{C218CD4F-BCDD-8A91-3EB9-7C9332427ECF}"/>
              </a:ext>
            </a:extLst>
          </p:cNvPr>
          <p:cNvSpPr/>
          <p:nvPr/>
        </p:nvSpPr>
        <p:spPr>
          <a:xfrm>
            <a:off x="7735527" y="3395743"/>
            <a:ext cx="4456473" cy="1018971"/>
          </a:xfrm>
          <a:prstGeom prst="rect">
            <a:avLst/>
          </a:prstGeom>
          <a:solidFill>
            <a:srgbClr val="F3F2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58" name="Picture 57">
            <a:extLst>
              <a:ext uri="{FF2B5EF4-FFF2-40B4-BE49-F238E27FC236}">
                <a16:creationId xmlns:a16="http://schemas.microsoft.com/office/drawing/2014/main" id="{55078EBB-703D-6BDA-16A9-64E21A84A13D}"/>
              </a:ext>
            </a:extLst>
          </p:cNvPr>
          <p:cNvPicPr>
            <a:picLocks noChangeAspect="1"/>
          </p:cNvPicPr>
          <p:nvPr/>
        </p:nvPicPr>
        <p:blipFill>
          <a:blip r:embed="rId4"/>
          <a:stretch>
            <a:fillRect/>
          </a:stretch>
        </p:blipFill>
        <p:spPr>
          <a:xfrm>
            <a:off x="7381875" y="3395742"/>
            <a:ext cx="698435" cy="3462257"/>
          </a:xfrm>
          <a:prstGeom prst="rect">
            <a:avLst/>
          </a:prstGeom>
        </p:spPr>
      </p:pic>
      <p:pic>
        <p:nvPicPr>
          <p:cNvPr id="63" name="Picture 62">
            <a:extLst>
              <a:ext uri="{FF2B5EF4-FFF2-40B4-BE49-F238E27FC236}">
                <a16:creationId xmlns:a16="http://schemas.microsoft.com/office/drawing/2014/main" id="{6AF02343-787C-C108-1BF6-72E269EB8626}"/>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454448" y="1377535"/>
            <a:ext cx="4407871" cy="1533616"/>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sp>
        <p:nvSpPr>
          <p:cNvPr id="64" name="Rectangle 63">
            <a:extLst>
              <a:ext uri="{FF2B5EF4-FFF2-40B4-BE49-F238E27FC236}">
                <a16:creationId xmlns:a16="http://schemas.microsoft.com/office/drawing/2014/main" id="{709A1563-995E-A36B-449C-F6AD0EBEBB63}"/>
              </a:ext>
            </a:extLst>
          </p:cNvPr>
          <p:cNvSpPr/>
          <p:nvPr/>
        </p:nvSpPr>
        <p:spPr>
          <a:xfrm>
            <a:off x="7454449" y="1362649"/>
            <a:ext cx="4407870" cy="153361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1" name="TextBox 60">
            <a:extLst>
              <a:ext uri="{FF2B5EF4-FFF2-40B4-BE49-F238E27FC236}">
                <a16:creationId xmlns:a16="http://schemas.microsoft.com/office/drawing/2014/main" id="{471AB0F5-5CF2-7C34-9C45-361F180A93D5}"/>
              </a:ext>
            </a:extLst>
          </p:cNvPr>
          <p:cNvSpPr txBox="1"/>
          <p:nvPr/>
        </p:nvSpPr>
        <p:spPr>
          <a:xfrm>
            <a:off x="7853553" y="1819619"/>
            <a:ext cx="3866767" cy="507831"/>
          </a:xfrm>
          <a:prstGeom prst="rect">
            <a:avLst/>
          </a:prstGeom>
          <a:noFill/>
        </p:spPr>
        <p:txBody>
          <a:bodyPr wrap="square">
            <a:spAutoFit/>
          </a:bodyPr>
          <a:lstStyle/>
          <a:p>
            <a:r>
              <a:rPr lang="en-US" sz="2700" b="1" dirty="0">
                <a:solidFill>
                  <a:srgbClr val="352A62"/>
                </a:solidFill>
                <a:latin typeface="Calibri" panose="020F0502020204030204" pitchFamily="34" charset="0"/>
                <a:ea typeface="Calibri" panose="020F0502020204030204" pitchFamily="34" charset="0"/>
                <a:cs typeface="Times New Roman" panose="02020603050405020304" pitchFamily="18" charset="0"/>
              </a:rPr>
              <a:t>12. The Semicolons Rules</a:t>
            </a:r>
            <a:endParaRPr lang="en-GB" sz="2700" dirty="0">
              <a:latin typeface="Calibri" panose="020F0502020204030204" pitchFamily="34" charset="0"/>
              <a:ea typeface="Calibri" panose="020F0502020204030204" pitchFamily="34" charset="0"/>
              <a:cs typeface="Times New Roman" panose="02020603050405020304" pitchFamily="18" charset="0"/>
            </a:endParaRPr>
          </a:p>
        </p:txBody>
      </p:sp>
      <p:sp>
        <p:nvSpPr>
          <p:cNvPr id="85" name="Rectangle 84">
            <a:extLst>
              <a:ext uri="{FF2B5EF4-FFF2-40B4-BE49-F238E27FC236}">
                <a16:creationId xmlns:a16="http://schemas.microsoft.com/office/drawing/2014/main" id="{6A2EA3E8-9A49-850A-8AE1-CA30B0A4359D}"/>
              </a:ext>
            </a:extLst>
          </p:cNvPr>
          <p:cNvSpPr/>
          <p:nvPr/>
        </p:nvSpPr>
        <p:spPr>
          <a:xfrm>
            <a:off x="5915829" y="520178"/>
            <a:ext cx="6276171" cy="507831"/>
          </a:xfrm>
          <a:prstGeom prst="rect">
            <a:avLst/>
          </a:prstGeom>
          <a:solidFill>
            <a:srgbClr val="F3F2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86" name="Picture 85">
            <a:extLst>
              <a:ext uri="{FF2B5EF4-FFF2-40B4-BE49-F238E27FC236}">
                <a16:creationId xmlns:a16="http://schemas.microsoft.com/office/drawing/2014/main" id="{87A04C82-4063-B8E1-BD0C-448153AB499D}"/>
              </a:ext>
            </a:extLst>
          </p:cNvPr>
          <p:cNvPicPr>
            <a:picLocks noChangeAspect="1"/>
          </p:cNvPicPr>
          <p:nvPr/>
        </p:nvPicPr>
        <p:blipFill>
          <a:blip r:embed="rId4"/>
          <a:stretch>
            <a:fillRect/>
          </a:stretch>
        </p:blipFill>
        <p:spPr>
          <a:xfrm>
            <a:off x="4031226" y="1"/>
            <a:ext cx="1884603" cy="1028008"/>
          </a:xfrm>
          <a:prstGeom prst="rect">
            <a:avLst/>
          </a:prstGeom>
        </p:spPr>
      </p:pic>
      <p:sp>
        <p:nvSpPr>
          <p:cNvPr id="87" name="TextBox 86">
            <a:extLst>
              <a:ext uri="{FF2B5EF4-FFF2-40B4-BE49-F238E27FC236}">
                <a16:creationId xmlns:a16="http://schemas.microsoft.com/office/drawing/2014/main" id="{4E5F7C3B-12EA-A175-C739-32206536A0D3}"/>
              </a:ext>
            </a:extLst>
          </p:cNvPr>
          <p:cNvSpPr txBox="1"/>
          <p:nvPr/>
        </p:nvSpPr>
        <p:spPr>
          <a:xfrm>
            <a:off x="5915829" y="-6104"/>
            <a:ext cx="6276171" cy="507831"/>
          </a:xfrm>
          <a:prstGeom prst="rect">
            <a:avLst/>
          </a:prstGeom>
          <a:noFill/>
        </p:spPr>
        <p:txBody>
          <a:bodyPr wrap="square">
            <a:spAutoFit/>
          </a:bodyPr>
          <a:lstStyle/>
          <a:p>
            <a:pPr algn="just"/>
            <a:r>
              <a:rPr lang="en-US" sz="2700" b="1" dirty="0">
                <a:solidFill>
                  <a:srgbClr val="352A62"/>
                </a:solidFill>
                <a:latin typeface="Calibri" panose="020F0502020204030204" pitchFamily="34" charset="0"/>
                <a:ea typeface="Calibri" panose="020F0502020204030204" pitchFamily="34" charset="0"/>
                <a:cs typeface="Times New Roman" panose="02020603050405020304" pitchFamily="18" charset="0"/>
              </a:rPr>
              <a:t>The 36 Rules of Legal Writing </a:t>
            </a:r>
            <a:r>
              <a:rPr lang="en-US" sz="2700" dirty="0">
                <a:solidFill>
                  <a:srgbClr val="352A62"/>
                </a:solidFill>
                <a:latin typeface="Calibri" panose="020F0502020204030204" pitchFamily="34" charset="0"/>
                <a:ea typeface="Calibri" panose="020F0502020204030204" pitchFamily="34" charset="0"/>
                <a:cs typeface="Times New Roman" panose="02020603050405020304" pitchFamily="18" charset="0"/>
              </a:rPr>
              <a:t>– Rule 12/36</a:t>
            </a:r>
            <a:endParaRPr lang="en-GB" sz="2700" dirty="0">
              <a:latin typeface="Calibri" panose="020F0502020204030204" pitchFamily="34" charset="0"/>
              <a:ea typeface="Calibri" panose="020F0502020204030204" pitchFamily="34" charset="0"/>
              <a:cs typeface="Times New Roman" panose="02020603050405020304" pitchFamily="18" charset="0"/>
            </a:endParaRPr>
          </a:p>
        </p:txBody>
      </p:sp>
      <p:sp>
        <p:nvSpPr>
          <p:cNvPr id="2" name="TextBox 1">
            <a:extLst>
              <a:ext uri="{FF2B5EF4-FFF2-40B4-BE49-F238E27FC236}">
                <a16:creationId xmlns:a16="http://schemas.microsoft.com/office/drawing/2014/main" id="{E7179CF5-D1F7-883A-E340-CCBD68424A37}"/>
              </a:ext>
            </a:extLst>
          </p:cNvPr>
          <p:cNvSpPr txBox="1"/>
          <p:nvPr/>
        </p:nvSpPr>
        <p:spPr>
          <a:xfrm>
            <a:off x="563276" y="1200382"/>
            <a:ext cx="6676599" cy="3170099"/>
          </a:xfrm>
          <a:prstGeom prst="rect">
            <a:avLst/>
          </a:prstGeom>
          <a:noFill/>
        </p:spPr>
        <p:txBody>
          <a:bodyPr wrap="square">
            <a:spAutoFit/>
          </a:bodyPr>
          <a:lstStyle/>
          <a:p>
            <a:r>
              <a:rPr lang="en-GB" sz="2000" b="1" dirty="0">
                <a:solidFill>
                  <a:srgbClr val="002060"/>
                </a:solidFill>
                <a:latin typeface="+mj-lt"/>
              </a:rPr>
              <a:t>Which of the following sentences correctly uses a semicolon?</a:t>
            </a:r>
          </a:p>
          <a:p>
            <a:endParaRPr lang="en-GB" sz="2000" dirty="0">
              <a:solidFill>
                <a:srgbClr val="002060"/>
              </a:solidFill>
              <a:latin typeface="+mj-lt"/>
            </a:endParaRPr>
          </a:p>
          <a:p>
            <a:r>
              <a:rPr lang="en-GB" sz="2000" dirty="0">
                <a:solidFill>
                  <a:srgbClr val="002060"/>
                </a:solidFill>
                <a:latin typeface="+mj-lt"/>
              </a:rPr>
              <a:t>A) “The plaintiff filed the motion, however, the court has not ruled on it.”</a:t>
            </a:r>
            <a:br>
              <a:rPr lang="en-GB" sz="2000" dirty="0">
                <a:solidFill>
                  <a:srgbClr val="002060"/>
                </a:solidFill>
                <a:latin typeface="+mj-lt"/>
              </a:rPr>
            </a:br>
            <a:r>
              <a:rPr lang="en-GB" sz="2000" dirty="0">
                <a:solidFill>
                  <a:srgbClr val="002060"/>
                </a:solidFill>
                <a:latin typeface="+mj-lt"/>
              </a:rPr>
              <a:t>B) “The plaintiff filed the motion; however, the court has not ruled on it.”</a:t>
            </a:r>
            <a:br>
              <a:rPr lang="en-GB" sz="2000" dirty="0">
                <a:solidFill>
                  <a:srgbClr val="002060"/>
                </a:solidFill>
                <a:latin typeface="+mj-lt"/>
              </a:rPr>
            </a:br>
            <a:r>
              <a:rPr lang="en-GB" sz="2000" dirty="0">
                <a:solidFill>
                  <a:srgbClr val="002060"/>
                </a:solidFill>
                <a:latin typeface="+mj-lt"/>
              </a:rPr>
              <a:t>C) “The plaintiff filed the motion however; the court has not ruled on it.”</a:t>
            </a:r>
            <a:br>
              <a:rPr lang="en-GB" sz="2000" dirty="0">
                <a:solidFill>
                  <a:srgbClr val="002060"/>
                </a:solidFill>
                <a:latin typeface="+mj-lt"/>
              </a:rPr>
            </a:br>
            <a:r>
              <a:rPr lang="en-GB" sz="2000" dirty="0">
                <a:solidFill>
                  <a:srgbClr val="002060"/>
                </a:solidFill>
                <a:latin typeface="+mj-lt"/>
              </a:rPr>
              <a:t>D) “The plaintiff filed the motion; and, the court has not ruled on it.”</a:t>
            </a:r>
          </a:p>
        </p:txBody>
      </p:sp>
    </p:spTree>
    <p:extLst>
      <p:ext uri="{BB962C8B-B14F-4D97-AF65-F5344CB8AC3E}">
        <p14:creationId xmlns:p14="http://schemas.microsoft.com/office/powerpoint/2010/main" val="317759829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2DF3BB4-2960-5FB2-763E-7EBBDD862180}"/>
            </a:ext>
          </a:extLst>
        </p:cNvPr>
        <p:cNvGrpSpPr/>
        <p:nvPr/>
      </p:nvGrpSpPr>
      <p:grpSpPr>
        <a:xfrm>
          <a:off x="0" y="0"/>
          <a:ext cx="0" cy="0"/>
          <a:chOff x="0" y="0"/>
          <a:chExt cx="0" cy="0"/>
        </a:xfrm>
      </p:grpSpPr>
      <p:sp>
        <p:nvSpPr>
          <p:cNvPr id="59" name="Rectangle 58">
            <a:extLst>
              <a:ext uri="{FF2B5EF4-FFF2-40B4-BE49-F238E27FC236}">
                <a16:creationId xmlns:a16="http://schemas.microsoft.com/office/drawing/2014/main" id="{4888D382-F765-B8D1-10CA-65B8B093BECB}"/>
              </a:ext>
            </a:extLst>
          </p:cNvPr>
          <p:cNvSpPr/>
          <p:nvPr/>
        </p:nvSpPr>
        <p:spPr>
          <a:xfrm>
            <a:off x="5915829" y="5833583"/>
            <a:ext cx="2164481" cy="1018971"/>
          </a:xfrm>
          <a:prstGeom prst="rect">
            <a:avLst/>
          </a:prstGeom>
          <a:solidFill>
            <a:srgbClr val="F3F2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3" name="Рисунок 3">
            <a:extLst>
              <a:ext uri="{FF2B5EF4-FFF2-40B4-BE49-F238E27FC236}">
                <a16:creationId xmlns:a16="http://schemas.microsoft.com/office/drawing/2014/main" id="{905BB23C-126A-EAC5-98CF-5FCA9773264A}"/>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63278" y="27589"/>
            <a:ext cx="6379210" cy="2304415"/>
          </a:xfrm>
          <a:prstGeom prst="rect">
            <a:avLst/>
          </a:prstGeom>
        </p:spPr>
      </p:pic>
      <p:sp>
        <p:nvSpPr>
          <p:cNvPr id="14" name="Rectangle 13">
            <a:extLst>
              <a:ext uri="{FF2B5EF4-FFF2-40B4-BE49-F238E27FC236}">
                <a16:creationId xmlns:a16="http://schemas.microsoft.com/office/drawing/2014/main" id="{52198150-720E-02F7-7B20-71B051105036}"/>
              </a:ext>
            </a:extLst>
          </p:cNvPr>
          <p:cNvSpPr/>
          <p:nvPr/>
        </p:nvSpPr>
        <p:spPr>
          <a:xfrm>
            <a:off x="1609725" y="1047750"/>
            <a:ext cx="5772150" cy="128425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2" name="Rectangle 11">
            <a:extLst>
              <a:ext uri="{FF2B5EF4-FFF2-40B4-BE49-F238E27FC236}">
                <a16:creationId xmlns:a16="http://schemas.microsoft.com/office/drawing/2014/main" id="{B26EB6E2-CD84-91E7-2B68-E915A6D86C42}"/>
              </a:ext>
            </a:extLst>
          </p:cNvPr>
          <p:cNvSpPr/>
          <p:nvPr/>
        </p:nvSpPr>
        <p:spPr>
          <a:xfrm>
            <a:off x="0" y="5839029"/>
            <a:ext cx="2495550" cy="1018971"/>
          </a:xfrm>
          <a:prstGeom prst="rect">
            <a:avLst/>
          </a:prstGeom>
          <a:solidFill>
            <a:srgbClr val="F3F2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56" name="Picture 55">
            <a:extLst>
              <a:ext uri="{FF2B5EF4-FFF2-40B4-BE49-F238E27FC236}">
                <a16:creationId xmlns:a16="http://schemas.microsoft.com/office/drawing/2014/main" id="{49E7789D-3244-1D3F-20D4-A20EE0F41D37}"/>
              </a:ext>
            </a:extLst>
          </p:cNvPr>
          <p:cNvPicPr>
            <a:picLocks noChangeAspect="1"/>
          </p:cNvPicPr>
          <p:nvPr/>
        </p:nvPicPr>
        <p:blipFill>
          <a:blip r:embed="rId3"/>
          <a:stretch>
            <a:fillRect/>
          </a:stretch>
        </p:blipFill>
        <p:spPr>
          <a:xfrm>
            <a:off x="139620" y="5846105"/>
            <a:ext cx="7160518" cy="1013460"/>
          </a:xfrm>
          <a:prstGeom prst="rect">
            <a:avLst/>
          </a:prstGeom>
        </p:spPr>
      </p:pic>
      <p:sp>
        <p:nvSpPr>
          <p:cNvPr id="57" name="Rectangle 56">
            <a:extLst>
              <a:ext uri="{FF2B5EF4-FFF2-40B4-BE49-F238E27FC236}">
                <a16:creationId xmlns:a16="http://schemas.microsoft.com/office/drawing/2014/main" id="{C5BA42E8-EE30-937C-5A83-2994E967D762}"/>
              </a:ext>
            </a:extLst>
          </p:cNvPr>
          <p:cNvSpPr/>
          <p:nvPr/>
        </p:nvSpPr>
        <p:spPr>
          <a:xfrm>
            <a:off x="7735527" y="3395743"/>
            <a:ext cx="4456473" cy="1018971"/>
          </a:xfrm>
          <a:prstGeom prst="rect">
            <a:avLst/>
          </a:prstGeom>
          <a:solidFill>
            <a:srgbClr val="F3F2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58" name="Picture 57">
            <a:extLst>
              <a:ext uri="{FF2B5EF4-FFF2-40B4-BE49-F238E27FC236}">
                <a16:creationId xmlns:a16="http://schemas.microsoft.com/office/drawing/2014/main" id="{EA9E09BF-F43B-37A3-64AF-74B7D49A5C7D}"/>
              </a:ext>
            </a:extLst>
          </p:cNvPr>
          <p:cNvPicPr>
            <a:picLocks noChangeAspect="1"/>
          </p:cNvPicPr>
          <p:nvPr/>
        </p:nvPicPr>
        <p:blipFill>
          <a:blip r:embed="rId4"/>
          <a:stretch>
            <a:fillRect/>
          </a:stretch>
        </p:blipFill>
        <p:spPr>
          <a:xfrm>
            <a:off x="7381875" y="3395742"/>
            <a:ext cx="698435" cy="3462257"/>
          </a:xfrm>
          <a:prstGeom prst="rect">
            <a:avLst/>
          </a:prstGeom>
        </p:spPr>
      </p:pic>
      <p:pic>
        <p:nvPicPr>
          <p:cNvPr id="63" name="Picture 62">
            <a:extLst>
              <a:ext uri="{FF2B5EF4-FFF2-40B4-BE49-F238E27FC236}">
                <a16:creationId xmlns:a16="http://schemas.microsoft.com/office/drawing/2014/main" id="{B3A48804-116C-A519-4309-37D985F69AA8}"/>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454448" y="1377535"/>
            <a:ext cx="4407871" cy="1533616"/>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sp>
        <p:nvSpPr>
          <p:cNvPr id="64" name="Rectangle 63">
            <a:extLst>
              <a:ext uri="{FF2B5EF4-FFF2-40B4-BE49-F238E27FC236}">
                <a16:creationId xmlns:a16="http://schemas.microsoft.com/office/drawing/2014/main" id="{23CAC7D3-7C8E-93FA-E951-245CB4715143}"/>
              </a:ext>
            </a:extLst>
          </p:cNvPr>
          <p:cNvSpPr/>
          <p:nvPr/>
        </p:nvSpPr>
        <p:spPr>
          <a:xfrm>
            <a:off x="7454449" y="1377535"/>
            <a:ext cx="4407870" cy="153361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61" name="TextBox 60">
            <a:extLst>
              <a:ext uri="{FF2B5EF4-FFF2-40B4-BE49-F238E27FC236}">
                <a16:creationId xmlns:a16="http://schemas.microsoft.com/office/drawing/2014/main" id="{B644DEEA-40F9-7F27-907E-6FF0E4A37F16}"/>
              </a:ext>
            </a:extLst>
          </p:cNvPr>
          <p:cNvSpPr txBox="1"/>
          <p:nvPr/>
        </p:nvSpPr>
        <p:spPr>
          <a:xfrm>
            <a:off x="7853553" y="1819619"/>
            <a:ext cx="3866767" cy="923330"/>
          </a:xfrm>
          <a:prstGeom prst="rect">
            <a:avLst/>
          </a:prstGeom>
          <a:noFill/>
        </p:spPr>
        <p:txBody>
          <a:bodyPr wrap="square">
            <a:spAutoFit/>
          </a:bodyPr>
          <a:lstStyle/>
          <a:p>
            <a:r>
              <a:rPr lang="en-US" sz="2700" b="1" dirty="0">
                <a:solidFill>
                  <a:srgbClr val="352A62"/>
                </a:solidFill>
                <a:latin typeface="Calibri" panose="020F0502020204030204" pitchFamily="34" charset="0"/>
                <a:ea typeface="Calibri" panose="020F0502020204030204" pitchFamily="34" charset="0"/>
                <a:cs typeface="Times New Roman" panose="02020603050405020304" pitchFamily="18" charset="0"/>
              </a:rPr>
              <a:t>13. The Connectors &amp; Signposts Rules</a:t>
            </a:r>
            <a:endParaRPr lang="en-GB" sz="2700" dirty="0">
              <a:latin typeface="Calibri" panose="020F0502020204030204" pitchFamily="34" charset="0"/>
              <a:ea typeface="Calibri" panose="020F0502020204030204" pitchFamily="34" charset="0"/>
              <a:cs typeface="Times New Roman" panose="02020603050405020304" pitchFamily="18" charset="0"/>
            </a:endParaRPr>
          </a:p>
        </p:txBody>
      </p:sp>
      <p:sp>
        <p:nvSpPr>
          <p:cNvPr id="85" name="Rectangle 84">
            <a:extLst>
              <a:ext uri="{FF2B5EF4-FFF2-40B4-BE49-F238E27FC236}">
                <a16:creationId xmlns:a16="http://schemas.microsoft.com/office/drawing/2014/main" id="{17CAAF64-91A8-B095-810F-50B060FF73BB}"/>
              </a:ext>
            </a:extLst>
          </p:cNvPr>
          <p:cNvSpPr/>
          <p:nvPr/>
        </p:nvSpPr>
        <p:spPr>
          <a:xfrm>
            <a:off x="5915829" y="520178"/>
            <a:ext cx="6276171" cy="507831"/>
          </a:xfrm>
          <a:prstGeom prst="rect">
            <a:avLst/>
          </a:prstGeom>
          <a:solidFill>
            <a:srgbClr val="F3F2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86" name="Picture 85">
            <a:extLst>
              <a:ext uri="{FF2B5EF4-FFF2-40B4-BE49-F238E27FC236}">
                <a16:creationId xmlns:a16="http://schemas.microsoft.com/office/drawing/2014/main" id="{1E8F0811-5DC4-F290-0409-38AE8C6887F5}"/>
              </a:ext>
            </a:extLst>
          </p:cNvPr>
          <p:cNvPicPr>
            <a:picLocks noChangeAspect="1"/>
          </p:cNvPicPr>
          <p:nvPr/>
        </p:nvPicPr>
        <p:blipFill>
          <a:blip r:embed="rId4"/>
          <a:stretch>
            <a:fillRect/>
          </a:stretch>
        </p:blipFill>
        <p:spPr>
          <a:xfrm>
            <a:off x="4031226" y="1"/>
            <a:ext cx="1884603" cy="1028008"/>
          </a:xfrm>
          <a:prstGeom prst="rect">
            <a:avLst/>
          </a:prstGeom>
        </p:spPr>
      </p:pic>
      <p:sp>
        <p:nvSpPr>
          <p:cNvPr id="87" name="TextBox 86">
            <a:extLst>
              <a:ext uri="{FF2B5EF4-FFF2-40B4-BE49-F238E27FC236}">
                <a16:creationId xmlns:a16="http://schemas.microsoft.com/office/drawing/2014/main" id="{3356F439-FC02-CE16-CEDE-4B1A5442A751}"/>
              </a:ext>
            </a:extLst>
          </p:cNvPr>
          <p:cNvSpPr txBox="1"/>
          <p:nvPr/>
        </p:nvSpPr>
        <p:spPr>
          <a:xfrm>
            <a:off x="5915829" y="-6104"/>
            <a:ext cx="6276171" cy="507831"/>
          </a:xfrm>
          <a:prstGeom prst="rect">
            <a:avLst/>
          </a:prstGeom>
          <a:noFill/>
        </p:spPr>
        <p:txBody>
          <a:bodyPr wrap="square">
            <a:spAutoFit/>
          </a:bodyPr>
          <a:lstStyle/>
          <a:p>
            <a:pPr algn="just"/>
            <a:r>
              <a:rPr lang="en-US" sz="2700" b="1" dirty="0">
                <a:solidFill>
                  <a:srgbClr val="352A62"/>
                </a:solidFill>
                <a:latin typeface="Calibri" panose="020F0502020204030204" pitchFamily="34" charset="0"/>
                <a:ea typeface="Calibri" panose="020F0502020204030204" pitchFamily="34" charset="0"/>
                <a:cs typeface="Times New Roman" panose="02020603050405020304" pitchFamily="18" charset="0"/>
              </a:rPr>
              <a:t>The 36 Rules of Legal Writing </a:t>
            </a:r>
            <a:r>
              <a:rPr lang="en-US" sz="2700" dirty="0">
                <a:solidFill>
                  <a:srgbClr val="352A62"/>
                </a:solidFill>
                <a:latin typeface="Calibri" panose="020F0502020204030204" pitchFamily="34" charset="0"/>
                <a:ea typeface="Calibri" panose="020F0502020204030204" pitchFamily="34" charset="0"/>
                <a:cs typeface="Times New Roman" panose="02020603050405020304" pitchFamily="18" charset="0"/>
              </a:rPr>
              <a:t>– Rule 13/36</a:t>
            </a:r>
            <a:endParaRPr lang="en-GB" sz="2700" dirty="0">
              <a:latin typeface="Calibri" panose="020F0502020204030204" pitchFamily="34" charset="0"/>
              <a:ea typeface="Calibri" panose="020F0502020204030204" pitchFamily="34" charset="0"/>
              <a:cs typeface="Times New Roman" panose="02020603050405020304" pitchFamily="18" charset="0"/>
            </a:endParaRPr>
          </a:p>
        </p:txBody>
      </p:sp>
      <p:sp>
        <p:nvSpPr>
          <p:cNvPr id="2" name="TextBox 1">
            <a:extLst>
              <a:ext uri="{FF2B5EF4-FFF2-40B4-BE49-F238E27FC236}">
                <a16:creationId xmlns:a16="http://schemas.microsoft.com/office/drawing/2014/main" id="{55DF7507-205B-7ADB-3C99-F1917CC12A69}"/>
              </a:ext>
            </a:extLst>
          </p:cNvPr>
          <p:cNvSpPr txBox="1"/>
          <p:nvPr/>
        </p:nvSpPr>
        <p:spPr>
          <a:xfrm>
            <a:off x="563276" y="1200382"/>
            <a:ext cx="6676599" cy="3477875"/>
          </a:xfrm>
          <a:prstGeom prst="rect">
            <a:avLst/>
          </a:prstGeom>
          <a:noFill/>
        </p:spPr>
        <p:txBody>
          <a:bodyPr wrap="square">
            <a:spAutoFit/>
          </a:bodyPr>
          <a:lstStyle/>
          <a:p>
            <a:r>
              <a:rPr lang="en-GB" sz="2000" b="1" dirty="0">
                <a:solidFill>
                  <a:srgbClr val="002060"/>
                </a:solidFill>
                <a:latin typeface="+mj-lt"/>
              </a:rPr>
              <a:t>Which of the following sentences best demonstrates the proper use of connectors and signposts?</a:t>
            </a:r>
          </a:p>
          <a:p>
            <a:endParaRPr lang="en-GB" sz="2000" dirty="0">
              <a:solidFill>
                <a:srgbClr val="002060"/>
              </a:solidFill>
              <a:latin typeface="+mj-lt"/>
            </a:endParaRPr>
          </a:p>
          <a:p>
            <a:r>
              <a:rPr lang="en-GB" sz="2000" dirty="0">
                <a:solidFill>
                  <a:srgbClr val="002060"/>
                </a:solidFill>
                <a:latin typeface="+mj-lt"/>
              </a:rPr>
              <a:t>A) “The jurisdictional issue is critical, it must be resolved before proceeding.”</a:t>
            </a:r>
            <a:br>
              <a:rPr lang="en-GB" sz="2000" dirty="0">
                <a:solidFill>
                  <a:srgbClr val="002060"/>
                </a:solidFill>
                <a:latin typeface="+mj-lt"/>
              </a:rPr>
            </a:br>
            <a:r>
              <a:rPr lang="en-GB" sz="2000" dirty="0">
                <a:solidFill>
                  <a:srgbClr val="002060"/>
                </a:solidFill>
                <a:latin typeface="+mj-lt"/>
              </a:rPr>
              <a:t>B) “The jurisdictional issue is critical; therefore, it must be resolved before proceeding.”</a:t>
            </a:r>
            <a:br>
              <a:rPr lang="en-GB" sz="2000" dirty="0">
                <a:solidFill>
                  <a:srgbClr val="002060"/>
                </a:solidFill>
                <a:latin typeface="+mj-lt"/>
              </a:rPr>
            </a:br>
            <a:r>
              <a:rPr lang="en-GB" sz="2000" dirty="0">
                <a:solidFill>
                  <a:srgbClr val="002060"/>
                </a:solidFill>
                <a:latin typeface="+mj-lt"/>
              </a:rPr>
              <a:t>C) “The issue of jurisdiction is a fundamental consideration. The case cannot proceed otherwise.”</a:t>
            </a:r>
            <a:br>
              <a:rPr lang="en-GB" sz="2000" dirty="0">
                <a:solidFill>
                  <a:srgbClr val="002060"/>
                </a:solidFill>
                <a:latin typeface="+mj-lt"/>
              </a:rPr>
            </a:br>
            <a:r>
              <a:rPr lang="en-GB" sz="2000" dirty="0">
                <a:solidFill>
                  <a:srgbClr val="002060"/>
                </a:solidFill>
                <a:latin typeface="+mj-lt"/>
              </a:rPr>
              <a:t>D) “The jurisdictional issue is critical, thus, resolving it before proceeding is imperative.”</a:t>
            </a:r>
          </a:p>
        </p:txBody>
      </p:sp>
    </p:spTree>
    <p:extLst>
      <p:ext uri="{BB962C8B-B14F-4D97-AF65-F5344CB8AC3E}">
        <p14:creationId xmlns:p14="http://schemas.microsoft.com/office/powerpoint/2010/main" val="187661163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0D248F8-19FC-A976-3A16-CCCAF3ACECD3}"/>
            </a:ext>
          </a:extLst>
        </p:cNvPr>
        <p:cNvGrpSpPr/>
        <p:nvPr/>
      </p:nvGrpSpPr>
      <p:grpSpPr>
        <a:xfrm>
          <a:off x="0" y="0"/>
          <a:ext cx="0" cy="0"/>
          <a:chOff x="0" y="0"/>
          <a:chExt cx="0" cy="0"/>
        </a:xfrm>
      </p:grpSpPr>
      <p:sp>
        <p:nvSpPr>
          <p:cNvPr id="59" name="Rectangle 58">
            <a:extLst>
              <a:ext uri="{FF2B5EF4-FFF2-40B4-BE49-F238E27FC236}">
                <a16:creationId xmlns:a16="http://schemas.microsoft.com/office/drawing/2014/main" id="{A9BCB9AE-1CAB-7C7A-AFF0-8F87CED77DF5}"/>
              </a:ext>
            </a:extLst>
          </p:cNvPr>
          <p:cNvSpPr/>
          <p:nvPr/>
        </p:nvSpPr>
        <p:spPr>
          <a:xfrm>
            <a:off x="5915829" y="5833583"/>
            <a:ext cx="2164481" cy="1018971"/>
          </a:xfrm>
          <a:prstGeom prst="rect">
            <a:avLst/>
          </a:prstGeom>
          <a:solidFill>
            <a:srgbClr val="F3F2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3" name="Рисунок 3">
            <a:extLst>
              <a:ext uri="{FF2B5EF4-FFF2-40B4-BE49-F238E27FC236}">
                <a16:creationId xmlns:a16="http://schemas.microsoft.com/office/drawing/2014/main" id="{A7EBE5B7-5553-003C-F69D-890C1DEFFAD5}"/>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63278" y="27589"/>
            <a:ext cx="6379210" cy="2304415"/>
          </a:xfrm>
          <a:prstGeom prst="rect">
            <a:avLst/>
          </a:prstGeom>
        </p:spPr>
      </p:pic>
      <p:sp>
        <p:nvSpPr>
          <p:cNvPr id="14" name="Rectangle 13">
            <a:extLst>
              <a:ext uri="{FF2B5EF4-FFF2-40B4-BE49-F238E27FC236}">
                <a16:creationId xmlns:a16="http://schemas.microsoft.com/office/drawing/2014/main" id="{8389DA33-7FCA-E09E-C494-106D90C2396B}"/>
              </a:ext>
            </a:extLst>
          </p:cNvPr>
          <p:cNvSpPr/>
          <p:nvPr/>
        </p:nvSpPr>
        <p:spPr>
          <a:xfrm>
            <a:off x="1609725" y="1047750"/>
            <a:ext cx="5772150" cy="12797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2" name="Rectangle 11">
            <a:extLst>
              <a:ext uri="{FF2B5EF4-FFF2-40B4-BE49-F238E27FC236}">
                <a16:creationId xmlns:a16="http://schemas.microsoft.com/office/drawing/2014/main" id="{4C1DC43B-46B4-A80B-B155-C5C3D88E39C5}"/>
              </a:ext>
            </a:extLst>
          </p:cNvPr>
          <p:cNvSpPr/>
          <p:nvPr/>
        </p:nvSpPr>
        <p:spPr>
          <a:xfrm>
            <a:off x="0" y="5839029"/>
            <a:ext cx="2495550" cy="1018971"/>
          </a:xfrm>
          <a:prstGeom prst="rect">
            <a:avLst/>
          </a:prstGeom>
          <a:solidFill>
            <a:srgbClr val="F3F2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56" name="Picture 55">
            <a:extLst>
              <a:ext uri="{FF2B5EF4-FFF2-40B4-BE49-F238E27FC236}">
                <a16:creationId xmlns:a16="http://schemas.microsoft.com/office/drawing/2014/main" id="{1FB52BA5-6A68-22CD-0BDF-932CD4A5C0E6}"/>
              </a:ext>
            </a:extLst>
          </p:cNvPr>
          <p:cNvPicPr>
            <a:picLocks noChangeAspect="1"/>
          </p:cNvPicPr>
          <p:nvPr/>
        </p:nvPicPr>
        <p:blipFill>
          <a:blip r:embed="rId3"/>
          <a:stretch>
            <a:fillRect/>
          </a:stretch>
        </p:blipFill>
        <p:spPr>
          <a:xfrm>
            <a:off x="139620" y="5846105"/>
            <a:ext cx="7160518" cy="1013460"/>
          </a:xfrm>
          <a:prstGeom prst="rect">
            <a:avLst/>
          </a:prstGeom>
        </p:spPr>
      </p:pic>
      <p:sp>
        <p:nvSpPr>
          <p:cNvPr id="57" name="Rectangle 56">
            <a:extLst>
              <a:ext uri="{FF2B5EF4-FFF2-40B4-BE49-F238E27FC236}">
                <a16:creationId xmlns:a16="http://schemas.microsoft.com/office/drawing/2014/main" id="{1D59A2F1-43CC-0CD3-6172-F897F468F131}"/>
              </a:ext>
            </a:extLst>
          </p:cNvPr>
          <p:cNvSpPr/>
          <p:nvPr/>
        </p:nvSpPr>
        <p:spPr>
          <a:xfrm>
            <a:off x="7735527" y="3395743"/>
            <a:ext cx="4456473" cy="1018971"/>
          </a:xfrm>
          <a:prstGeom prst="rect">
            <a:avLst/>
          </a:prstGeom>
          <a:solidFill>
            <a:srgbClr val="F3F2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58" name="Picture 57">
            <a:extLst>
              <a:ext uri="{FF2B5EF4-FFF2-40B4-BE49-F238E27FC236}">
                <a16:creationId xmlns:a16="http://schemas.microsoft.com/office/drawing/2014/main" id="{82B39070-F41F-E55D-7076-1EA89043355B}"/>
              </a:ext>
            </a:extLst>
          </p:cNvPr>
          <p:cNvPicPr>
            <a:picLocks noChangeAspect="1"/>
          </p:cNvPicPr>
          <p:nvPr/>
        </p:nvPicPr>
        <p:blipFill>
          <a:blip r:embed="rId4"/>
          <a:stretch>
            <a:fillRect/>
          </a:stretch>
        </p:blipFill>
        <p:spPr>
          <a:xfrm>
            <a:off x="7381875" y="3395742"/>
            <a:ext cx="698435" cy="3462257"/>
          </a:xfrm>
          <a:prstGeom prst="rect">
            <a:avLst/>
          </a:prstGeom>
        </p:spPr>
      </p:pic>
      <p:pic>
        <p:nvPicPr>
          <p:cNvPr id="63" name="Picture 62">
            <a:extLst>
              <a:ext uri="{FF2B5EF4-FFF2-40B4-BE49-F238E27FC236}">
                <a16:creationId xmlns:a16="http://schemas.microsoft.com/office/drawing/2014/main" id="{5F1F070A-46F0-3D0E-E8F3-303B4C5B44A2}"/>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454448" y="1377535"/>
            <a:ext cx="4407871" cy="1533616"/>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sp>
        <p:nvSpPr>
          <p:cNvPr id="64" name="Rectangle 63">
            <a:extLst>
              <a:ext uri="{FF2B5EF4-FFF2-40B4-BE49-F238E27FC236}">
                <a16:creationId xmlns:a16="http://schemas.microsoft.com/office/drawing/2014/main" id="{656B913F-B5E1-C773-B5F7-8C4DBDF71A98}"/>
              </a:ext>
            </a:extLst>
          </p:cNvPr>
          <p:cNvSpPr/>
          <p:nvPr/>
        </p:nvSpPr>
        <p:spPr>
          <a:xfrm>
            <a:off x="7454449" y="1362649"/>
            <a:ext cx="4407870" cy="153361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1" name="TextBox 60">
            <a:extLst>
              <a:ext uri="{FF2B5EF4-FFF2-40B4-BE49-F238E27FC236}">
                <a16:creationId xmlns:a16="http://schemas.microsoft.com/office/drawing/2014/main" id="{079751FC-D989-0A03-2BF3-CB88B200D78D}"/>
              </a:ext>
            </a:extLst>
          </p:cNvPr>
          <p:cNvSpPr txBox="1"/>
          <p:nvPr/>
        </p:nvSpPr>
        <p:spPr>
          <a:xfrm>
            <a:off x="7853553" y="1819619"/>
            <a:ext cx="3866767" cy="507831"/>
          </a:xfrm>
          <a:prstGeom prst="rect">
            <a:avLst/>
          </a:prstGeom>
          <a:noFill/>
        </p:spPr>
        <p:txBody>
          <a:bodyPr wrap="square">
            <a:spAutoFit/>
          </a:bodyPr>
          <a:lstStyle/>
          <a:p>
            <a:r>
              <a:rPr lang="en-US" sz="2700" b="1" dirty="0">
                <a:solidFill>
                  <a:srgbClr val="352A62"/>
                </a:solidFill>
                <a:latin typeface="Calibri" panose="020F0502020204030204" pitchFamily="34" charset="0"/>
                <a:ea typeface="Calibri" panose="020F0502020204030204" pitchFamily="34" charset="0"/>
                <a:cs typeface="Times New Roman" panose="02020603050405020304" pitchFamily="18" charset="0"/>
              </a:rPr>
              <a:t>14. The Who-Whom Rule</a:t>
            </a:r>
            <a:endParaRPr lang="en-GB" sz="2700" dirty="0">
              <a:latin typeface="Calibri" panose="020F0502020204030204" pitchFamily="34" charset="0"/>
              <a:ea typeface="Calibri" panose="020F0502020204030204" pitchFamily="34" charset="0"/>
              <a:cs typeface="Times New Roman" panose="02020603050405020304" pitchFamily="18" charset="0"/>
            </a:endParaRPr>
          </a:p>
        </p:txBody>
      </p:sp>
      <p:sp>
        <p:nvSpPr>
          <p:cNvPr id="85" name="Rectangle 84">
            <a:extLst>
              <a:ext uri="{FF2B5EF4-FFF2-40B4-BE49-F238E27FC236}">
                <a16:creationId xmlns:a16="http://schemas.microsoft.com/office/drawing/2014/main" id="{88A1C605-EA8F-0106-97BF-BD135E3B5973}"/>
              </a:ext>
            </a:extLst>
          </p:cNvPr>
          <p:cNvSpPr/>
          <p:nvPr/>
        </p:nvSpPr>
        <p:spPr>
          <a:xfrm>
            <a:off x="5915829" y="520178"/>
            <a:ext cx="6276171" cy="507831"/>
          </a:xfrm>
          <a:prstGeom prst="rect">
            <a:avLst/>
          </a:prstGeom>
          <a:solidFill>
            <a:srgbClr val="F3F2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86" name="Picture 85">
            <a:extLst>
              <a:ext uri="{FF2B5EF4-FFF2-40B4-BE49-F238E27FC236}">
                <a16:creationId xmlns:a16="http://schemas.microsoft.com/office/drawing/2014/main" id="{C34CD2C4-FD8D-382C-DEEE-B35B174B9E5B}"/>
              </a:ext>
            </a:extLst>
          </p:cNvPr>
          <p:cNvPicPr>
            <a:picLocks noChangeAspect="1"/>
          </p:cNvPicPr>
          <p:nvPr/>
        </p:nvPicPr>
        <p:blipFill>
          <a:blip r:embed="rId4"/>
          <a:stretch>
            <a:fillRect/>
          </a:stretch>
        </p:blipFill>
        <p:spPr>
          <a:xfrm>
            <a:off x="4031226" y="1"/>
            <a:ext cx="1884603" cy="1028008"/>
          </a:xfrm>
          <a:prstGeom prst="rect">
            <a:avLst/>
          </a:prstGeom>
        </p:spPr>
      </p:pic>
      <p:sp>
        <p:nvSpPr>
          <p:cNvPr id="87" name="TextBox 86">
            <a:extLst>
              <a:ext uri="{FF2B5EF4-FFF2-40B4-BE49-F238E27FC236}">
                <a16:creationId xmlns:a16="http://schemas.microsoft.com/office/drawing/2014/main" id="{1EC637B6-0573-04AC-A00C-3936838BA7E9}"/>
              </a:ext>
            </a:extLst>
          </p:cNvPr>
          <p:cNvSpPr txBox="1"/>
          <p:nvPr/>
        </p:nvSpPr>
        <p:spPr>
          <a:xfrm>
            <a:off x="5915829" y="-6104"/>
            <a:ext cx="6276171" cy="507831"/>
          </a:xfrm>
          <a:prstGeom prst="rect">
            <a:avLst/>
          </a:prstGeom>
          <a:noFill/>
        </p:spPr>
        <p:txBody>
          <a:bodyPr wrap="square">
            <a:spAutoFit/>
          </a:bodyPr>
          <a:lstStyle/>
          <a:p>
            <a:pPr algn="just"/>
            <a:r>
              <a:rPr lang="en-US" sz="2700" b="1" dirty="0">
                <a:solidFill>
                  <a:srgbClr val="352A62"/>
                </a:solidFill>
                <a:latin typeface="Calibri" panose="020F0502020204030204" pitchFamily="34" charset="0"/>
                <a:ea typeface="Calibri" panose="020F0502020204030204" pitchFamily="34" charset="0"/>
                <a:cs typeface="Times New Roman" panose="02020603050405020304" pitchFamily="18" charset="0"/>
              </a:rPr>
              <a:t>The 36 Rules of Legal Writing </a:t>
            </a:r>
            <a:r>
              <a:rPr lang="en-US" sz="2700" dirty="0">
                <a:solidFill>
                  <a:srgbClr val="352A62"/>
                </a:solidFill>
                <a:latin typeface="Calibri" panose="020F0502020204030204" pitchFamily="34" charset="0"/>
                <a:ea typeface="Calibri" panose="020F0502020204030204" pitchFamily="34" charset="0"/>
                <a:cs typeface="Times New Roman" panose="02020603050405020304" pitchFamily="18" charset="0"/>
              </a:rPr>
              <a:t>– Rule 14/36</a:t>
            </a:r>
            <a:endParaRPr lang="en-GB" sz="2700" dirty="0">
              <a:latin typeface="Calibri" panose="020F0502020204030204" pitchFamily="34" charset="0"/>
              <a:ea typeface="Calibri" panose="020F0502020204030204" pitchFamily="34" charset="0"/>
              <a:cs typeface="Times New Roman" panose="02020603050405020304" pitchFamily="18" charset="0"/>
            </a:endParaRPr>
          </a:p>
        </p:txBody>
      </p:sp>
      <p:sp>
        <p:nvSpPr>
          <p:cNvPr id="2" name="TextBox 1">
            <a:extLst>
              <a:ext uri="{FF2B5EF4-FFF2-40B4-BE49-F238E27FC236}">
                <a16:creationId xmlns:a16="http://schemas.microsoft.com/office/drawing/2014/main" id="{638D9503-405D-6DA9-FB29-51CCC9231958}"/>
              </a:ext>
            </a:extLst>
          </p:cNvPr>
          <p:cNvSpPr txBox="1"/>
          <p:nvPr/>
        </p:nvSpPr>
        <p:spPr>
          <a:xfrm>
            <a:off x="563276" y="1200382"/>
            <a:ext cx="6676599" cy="3477875"/>
          </a:xfrm>
          <a:prstGeom prst="rect">
            <a:avLst/>
          </a:prstGeom>
          <a:noFill/>
        </p:spPr>
        <p:txBody>
          <a:bodyPr wrap="square">
            <a:spAutoFit/>
          </a:bodyPr>
          <a:lstStyle/>
          <a:p>
            <a:r>
              <a:rPr lang="en-GB" sz="2000" b="1" dirty="0">
                <a:solidFill>
                  <a:srgbClr val="002060"/>
                </a:solidFill>
                <a:latin typeface="+mj-lt"/>
              </a:rPr>
              <a:t>Which sentence correctly follows the rule for using "who" vs. "whom"?</a:t>
            </a:r>
          </a:p>
          <a:p>
            <a:endParaRPr lang="en-GB" sz="2000" dirty="0">
              <a:solidFill>
                <a:srgbClr val="002060"/>
              </a:solidFill>
              <a:latin typeface="+mj-lt"/>
            </a:endParaRPr>
          </a:p>
          <a:p>
            <a:r>
              <a:rPr lang="en-GB" sz="2000" dirty="0">
                <a:solidFill>
                  <a:srgbClr val="002060"/>
                </a:solidFill>
                <a:latin typeface="+mj-lt"/>
              </a:rPr>
              <a:t>A) “The defendant, who the court found liable, must pay damages.”</a:t>
            </a:r>
            <a:br>
              <a:rPr lang="en-GB" sz="2000" dirty="0">
                <a:solidFill>
                  <a:srgbClr val="002060"/>
                </a:solidFill>
                <a:latin typeface="+mj-lt"/>
              </a:rPr>
            </a:br>
            <a:r>
              <a:rPr lang="en-GB" sz="2000" dirty="0">
                <a:solidFill>
                  <a:srgbClr val="002060"/>
                </a:solidFill>
                <a:latin typeface="+mj-lt"/>
              </a:rPr>
              <a:t>B) “The witness, whom provided key testimony, was recalled for questioning.”</a:t>
            </a:r>
            <a:br>
              <a:rPr lang="en-GB" sz="2000" dirty="0">
                <a:solidFill>
                  <a:srgbClr val="002060"/>
                </a:solidFill>
                <a:latin typeface="+mj-lt"/>
              </a:rPr>
            </a:br>
            <a:r>
              <a:rPr lang="en-GB" sz="2000" dirty="0">
                <a:solidFill>
                  <a:srgbClr val="002060"/>
                </a:solidFill>
                <a:latin typeface="+mj-lt"/>
              </a:rPr>
              <a:t>C) “The plaintiff, whom the judge ruled in favour of, was awarded damages.”</a:t>
            </a:r>
            <a:br>
              <a:rPr lang="en-GB" sz="2000" dirty="0">
                <a:solidFill>
                  <a:srgbClr val="002060"/>
                </a:solidFill>
                <a:latin typeface="+mj-lt"/>
              </a:rPr>
            </a:br>
            <a:r>
              <a:rPr lang="en-GB" sz="2000" dirty="0">
                <a:solidFill>
                  <a:srgbClr val="002060"/>
                </a:solidFill>
                <a:latin typeface="+mj-lt"/>
              </a:rPr>
              <a:t>D) “The defendant, whom the court found liable, must pay damages.”</a:t>
            </a:r>
          </a:p>
        </p:txBody>
      </p:sp>
    </p:spTree>
    <p:extLst>
      <p:ext uri="{BB962C8B-B14F-4D97-AF65-F5344CB8AC3E}">
        <p14:creationId xmlns:p14="http://schemas.microsoft.com/office/powerpoint/2010/main" val="388475824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E72FF6B-83D0-D490-DC01-CD8956660D84}"/>
            </a:ext>
          </a:extLst>
        </p:cNvPr>
        <p:cNvGrpSpPr/>
        <p:nvPr/>
      </p:nvGrpSpPr>
      <p:grpSpPr>
        <a:xfrm>
          <a:off x="0" y="0"/>
          <a:ext cx="0" cy="0"/>
          <a:chOff x="0" y="0"/>
          <a:chExt cx="0" cy="0"/>
        </a:xfrm>
      </p:grpSpPr>
      <p:sp>
        <p:nvSpPr>
          <p:cNvPr id="59" name="Rectangle 58">
            <a:extLst>
              <a:ext uri="{FF2B5EF4-FFF2-40B4-BE49-F238E27FC236}">
                <a16:creationId xmlns:a16="http://schemas.microsoft.com/office/drawing/2014/main" id="{DC33780A-26EB-A9EA-ABAC-CFCA167B6A22}"/>
              </a:ext>
            </a:extLst>
          </p:cNvPr>
          <p:cNvSpPr/>
          <p:nvPr/>
        </p:nvSpPr>
        <p:spPr>
          <a:xfrm>
            <a:off x="5915829" y="5833583"/>
            <a:ext cx="2164481" cy="1018971"/>
          </a:xfrm>
          <a:prstGeom prst="rect">
            <a:avLst/>
          </a:prstGeom>
          <a:solidFill>
            <a:srgbClr val="F3F2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3" name="Рисунок 3">
            <a:extLst>
              <a:ext uri="{FF2B5EF4-FFF2-40B4-BE49-F238E27FC236}">
                <a16:creationId xmlns:a16="http://schemas.microsoft.com/office/drawing/2014/main" id="{FED7FB78-9DC2-04CE-708D-6AF1FCF9C5E2}"/>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63278" y="27589"/>
            <a:ext cx="6379210" cy="2304415"/>
          </a:xfrm>
          <a:prstGeom prst="rect">
            <a:avLst/>
          </a:prstGeom>
        </p:spPr>
      </p:pic>
      <p:sp>
        <p:nvSpPr>
          <p:cNvPr id="14" name="Rectangle 13">
            <a:extLst>
              <a:ext uri="{FF2B5EF4-FFF2-40B4-BE49-F238E27FC236}">
                <a16:creationId xmlns:a16="http://schemas.microsoft.com/office/drawing/2014/main" id="{757F63F6-01F1-E977-3449-4CCEFC56EFAB}"/>
              </a:ext>
            </a:extLst>
          </p:cNvPr>
          <p:cNvSpPr/>
          <p:nvPr/>
        </p:nvSpPr>
        <p:spPr>
          <a:xfrm>
            <a:off x="1609725" y="1047750"/>
            <a:ext cx="5772150" cy="131184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2" name="Rectangle 11">
            <a:extLst>
              <a:ext uri="{FF2B5EF4-FFF2-40B4-BE49-F238E27FC236}">
                <a16:creationId xmlns:a16="http://schemas.microsoft.com/office/drawing/2014/main" id="{D4E5B780-94D0-E06D-8202-384445053FDD}"/>
              </a:ext>
            </a:extLst>
          </p:cNvPr>
          <p:cNvSpPr/>
          <p:nvPr/>
        </p:nvSpPr>
        <p:spPr>
          <a:xfrm>
            <a:off x="0" y="5839029"/>
            <a:ext cx="2495550" cy="1018971"/>
          </a:xfrm>
          <a:prstGeom prst="rect">
            <a:avLst/>
          </a:prstGeom>
          <a:solidFill>
            <a:srgbClr val="F3F2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56" name="Picture 55">
            <a:extLst>
              <a:ext uri="{FF2B5EF4-FFF2-40B4-BE49-F238E27FC236}">
                <a16:creationId xmlns:a16="http://schemas.microsoft.com/office/drawing/2014/main" id="{6A44EC90-AEDC-0AFA-72E7-4E7EE9262C3C}"/>
              </a:ext>
            </a:extLst>
          </p:cNvPr>
          <p:cNvPicPr>
            <a:picLocks noChangeAspect="1"/>
          </p:cNvPicPr>
          <p:nvPr/>
        </p:nvPicPr>
        <p:blipFill>
          <a:blip r:embed="rId3"/>
          <a:stretch>
            <a:fillRect/>
          </a:stretch>
        </p:blipFill>
        <p:spPr>
          <a:xfrm>
            <a:off x="139620" y="5846105"/>
            <a:ext cx="7160518" cy="1013460"/>
          </a:xfrm>
          <a:prstGeom prst="rect">
            <a:avLst/>
          </a:prstGeom>
        </p:spPr>
      </p:pic>
      <p:sp>
        <p:nvSpPr>
          <p:cNvPr id="57" name="Rectangle 56">
            <a:extLst>
              <a:ext uri="{FF2B5EF4-FFF2-40B4-BE49-F238E27FC236}">
                <a16:creationId xmlns:a16="http://schemas.microsoft.com/office/drawing/2014/main" id="{8C069654-75F7-DF8C-D600-B5BBEAA44C25}"/>
              </a:ext>
            </a:extLst>
          </p:cNvPr>
          <p:cNvSpPr/>
          <p:nvPr/>
        </p:nvSpPr>
        <p:spPr>
          <a:xfrm>
            <a:off x="7735527" y="3395743"/>
            <a:ext cx="4456473" cy="1018971"/>
          </a:xfrm>
          <a:prstGeom prst="rect">
            <a:avLst/>
          </a:prstGeom>
          <a:solidFill>
            <a:srgbClr val="F3F2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58" name="Picture 57">
            <a:extLst>
              <a:ext uri="{FF2B5EF4-FFF2-40B4-BE49-F238E27FC236}">
                <a16:creationId xmlns:a16="http://schemas.microsoft.com/office/drawing/2014/main" id="{9A89A8F7-ED0D-7E5B-CBCB-618D89FC9946}"/>
              </a:ext>
            </a:extLst>
          </p:cNvPr>
          <p:cNvPicPr>
            <a:picLocks noChangeAspect="1"/>
          </p:cNvPicPr>
          <p:nvPr/>
        </p:nvPicPr>
        <p:blipFill>
          <a:blip r:embed="rId4"/>
          <a:stretch>
            <a:fillRect/>
          </a:stretch>
        </p:blipFill>
        <p:spPr>
          <a:xfrm>
            <a:off x="7381875" y="3395742"/>
            <a:ext cx="698435" cy="3462257"/>
          </a:xfrm>
          <a:prstGeom prst="rect">
            <a:avLst/>
          </a:prstGeom>
        </p:spPr>
      </p:pic>
      <p:pic>
        <p:nvPicPr>
          <p:cNvPr id="63" name="Picture 62">
            <a:extLst>
              <a:ext uri="{FF2B5EF4-FFF2-40B4-BE49-F238E27FC236}">
                <a16:creationId xmlns:a16="http://schemas.microsoft.com/office/drawing/2014/main" id="{99B312DE-3CF7-EF33-B674-650B346C7B3A}"/>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454448" y="1377535"/>
            <a:ext cx="4407871" cy="1533616"/>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sp>
        <p:nvSpPr>
          <p:cNvPr id="64" name="Rectangle 63">
            <a:extLst>
              <a:ext uri="{FF2B5EF4-FFF2-40B4-BE49-F238E27FC236}">
                <a16:creationId xmlns:a16="http://schemas.microsoft.com/office/drawing/2014/main" id="{3EF507B2-83FC-42AC-EC16-22F4AFF0DAD2}"/>
              </a:ext>
            </a:extLst>
          </p:cNvPr>
          <p:cNvSpPr/>
          <p:nvPr/>
        </p:nvSpPr>
        <p:spPr>
          <a:xfrm>
            <a:off x="7454449" y="1362649"/>
            <a:ext cx="4407870" cy="153361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1" name="TextBox 60">
            <a:extLst>
              <a:ext uri="{FF2B5EF4-FFF2-40B4-BE49-F238E27FC236}">
                <a16:creationId xmlns:a16="http://schemas.microsoft.com/office/drawing/2014/main" id="{135D8D61-0D8E-E1BA-D32F-7892EBDC45F5}"/>
              </a:ext>
            </a:extLst>
          </p:cNvPr>
          <p:cNvSpPr txBox="1"/>
          <p:nvPr/>
        </p:nvSpPr>
        <p:spPr>
          <a:xfrm>
            <a:off x="7853553" y="1819619"/>
            <a:ext cx="3866767" cy="923330"/>
          </a:xfrm>
          <a:prstGeom prst="rect">
            <a:avLst/>
          </a:prstGeom>
          <a:noFill/>
        </p:spPr>
        <p:txBody>
          <a:bodyPr wrap="square">
            <a:spAutoFit/>
          </a:bodyPr>
          <a:lstStyle/>
          <a:p>
            <a:r>
              <a:rPr lang="en-US" sz="2700" b="1" dirty="0">
                <a:solidFill>
                  <a:srgbClr val="352A62"/>
                </a:solidFill>
                <a:latin typeface="Calibri" panose="020F0502020204030204" pitchFamily="34" charset="0"/>
                <a:ea typeface="Calibri" panose="020F0502020204030204" pitchFamily="34" charset="0"/>
                <a:cs typeface="Times New Roman" panose="02020603050405020304" pitchFamily="18" charset="0"/>
              </a:rPr>
              <a:t>15. The Doublets &amp; Triplets Rule</a:t>
            </a:r>
            <a:endParaRPr lang="en-GB" sz="2700" dirty="0">
              <a:latin typeface="Calibri" panose="020F0502020204030204" pitchFamily="34" charset="0"/>
              <a:ea typeface="Calibri" panose="020F0502020204030204" pitchFamily="34" charset="0"/>
              <a:cs typeface="Times New Roman" panose="02020603050405020304" pitchFamily="18" charset="0"/>
            </a:endParaRPr>
          </a:p>
        </p:txBody>
      </p:sp>
      <p:sp>
        <p:nvSpPr>
          <p:cNvPr id="85" name="Rectangle 84">
            <a:extLst>
              <a:ext uri="{FF2B5EF4-FFF2-40B4-BE49-F238E27FC236}">
                <a16:creationId xmlns:a16="http://schemas.microsoft.com/office/drawing/2014/main" id="{A8B7B5B6-E9B5-AECB-438F-41F0229FAEBA}"/>
              </a:ext>
            </a:extLst>
          </p:cNvPr>
          <p:cNvSpPr/>
          <p:nvPr/>
        </p:nvSpPr>
        <p:spPr>
          <a:xfrm>
            <a:off x="5915829" y="520178"/>
            <a:ext cx="6276171" cy="507831"/>
          </a:xfrm>
          <a:prstGeom prst="rect">
            <a:avLst/>
          </a:prstGeom>
          <a:solidFill>
            <a:srgbClr val="F3F2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86" name="Picture 85">
            <a:extLst>
              <a:ext uri="{FF2B5EF4-FFF2-40B4-BE49-F238E27FC236}">
                <a16:creationId xmlns:a16="http://schemas.microsoft.com/office/drawing/2014/main" id="{D8E40765-7B58-C6BD-07E1-E9FA65D61217}"/>
              </a:ext>
            </a:extLst>
          </p:cNvPr>
          <p:cNvPicPr>
            <a:picLocks noChangeAspect="1"/>
          </p:cNvPicPr>
          <p:nvPr/>
        </p:nvPicPr>
        <p:blipFill>
          <a:blip r:embed="rId4"/>
          <a:stretch>
            <a:fillRect/>
          </a:stretch>
        </p:blipFill>
        <p:spPr>
          <a:xfrm>
            <a:off x="4031226" y="1"/>
            <a:ext cx="1884603" cy="1028008"/>
          </a:xfrm>
          <a:prstGeom prst="rect">
            <a:avLst/>
          </a:prstGeom>
        </p:spPr>
      </p:pic>
      <p:sp>
        <p:nvSpPr>
          <p:cNvPr id="87" name="TextBox 86">
            <a:extLst>
              <a:ext uri="{FF2B5EF4-FFF2-40B4-BE49-F238E27FC236}">
                <a16:creationId xmlns:a16="http://schemas.microsoft.com/office/drawing/2014/main" id="{5AAFE27A-9E3E-B370-F4F8-D6110AE7909D}"/>
              </a:ext>
            </a:extLst>
          </p:cNvPr>
          <p:cNvSpPr txBox="1"/>
          <p:nvPr/>
        </p:nvSpPr>
        <p:spPr>
          <a:xfrm>
            <a:off x="5915829" y="-6104"/>
            <a:ext cx="6276171" cy="507831"/>
          </a:xfrm>
          <a:prstGeom prst="rect">
            <a:avLst/>
          </a:prstGeom>
          <a:noFill/>
        </p:spPr>
        <p:txBody>
          <a:bodyPr wrap="square">
            <a:spAutoFit/>
          </a:bodyPr>
          <a:lstStyle/>
          <a:p>
            <a:pPr algn="just"/>
            <a:r>
              <a:rPr lang="en-US" sz="2700" b="1" dirty="0">
                <a:solidFill>
                  <a:srgbClr val="352A62"/>
                </a:solidFill>
                <a:latin typeface="Calibri" panose="020F0502020204030204" pitchFamily="34" charset="0"/>
                <a:ea typeface="Calibri" panose="020F0502020204030204" pitchFamily="34" charset="0"/>
                <a:cs typeface="Times New Roman" panose="02020603050405020304" pitchFamily="18" charset="0"/>
              </a:rPr>
              <a:t>The 36 Rules of Legal Writing </a:t>
            </a:r>
            <a:r>
              <a:rPr lang="en-US" sz="2700" dirty="0">
                <a:solidFill>
                  <a:srgbClr val="352A62"/>
                </a:solidFill>
                <a:latin typeface="Calibri" panose="020F0502020204030204" pitchFamily="34" charset="0"/>
                <a:ea typeface="Calibri" panose="020F0502020204030204" pitchFamily="34" charset="0"/>
                <a:cs typeface="Times New Roman" panose="02020603050405020304" pitchFamily="18" charset="0"/>
              </a:rPr>
              <a:t>– Rule 15/36</a:t>
            </a:r>
            <a:endParaRPr lang="en-GB" sz="2700" dirty="0">
              <a:latin typeface="Calibri" panose="020F0502020204030204" pitchFamily="34" charset="0"/>
              <a:ea typeface="Calibri" panose="020F0502020204030204" pitchFamily="34" charset="0"/>
              <a:cs typeface="Times New Roman" panose="02020603050405020304" pitchFamily="18" charset="0"/>
            </a:endParaRPr>
          </a:p>
        </p:txBody>
      </p:sp>
      <p:sp>
        <p:nvSpPr>
          <p:cNvPr id="2" name="TextBox 1">
            <a:extLst>
              <a:ext uri="{FF2B5EF4-FFF2-40B4-BE49-F238E27FC236}">
                <a16:creationId xmlns:a16="http://schemas.microsoft.com/office/drawing/2014/main" id="{78485A83-DBB4-04DE-E8F6-4ADE5ABE8A2B}"/>
              </a:ext>
            </a:extLst>
          </p:cNvPr>
          <p:cNvSpPr txBox="1"/>
          <p:nvPr/>
        </p:nvSpPr>
        <p:spPr>
          <a:xfrm>
            <a:off x="563276" y="1200382"/>
            <a:ext cx="6676599" cy="2862322"/>
          </a:xfrm>
          <a:prstGeom prst="rect">
            <a:avLst/>
          </a:prstGeom>
          <a:noFill/>
        </p:spPr>
        <p:txBody>
          <a:bodyPr wrap="square">
            <a:spAutoFit/>
          </a:bodyPr>
          <a:lstStyle/>
          <a:p>
            <a:r>
              <a:rPr lang="en-GB" sz="2000" b="1" dirty="0">
                <a:solidFill>
                  <a:srgbClr val="002060"/>
                </a:solidFill>
                <a:latin typeface="+mj-lt"/>
              </a:rPr>
              <a:t>Which of the following sentences best follows the rule against redundant doublets and triplets?</a:t>
            </a:r>
          </a:p>
          <a:p>
            <a:endParaRPr lang="en-GB" sz="2000" dirty="0">
              <a:solidFill>
                <a:srgbClr val="002060"/>
              </a:solidFill>
              <a:latin typeface="+mj-lt"/>
            </a:endParaRPr>
          </a:p>
          <a:p>
            <a:r>
              <a:rPr lang="en-GB" sz="2000" dirty="0">
                <a:solidFill>
                  <a:srgbClr val="002060"/>
                </a:solidFill>
                <a:latin typeface="+mj-lt"/>
              </a:rPr>
              <a:t>A) “The parties agree to execute, deliver, and perform their obligations under the contract.”</a:t>
            </a:r>
            <a:br>
              <a:rPr lang="en-GB" sz="2000" dirty="0">
                <a:solidFill>
                  <a:srgbClr val="002060"/>
                </a:solidFill>
                <a:latin typeface="+mj-lt"/>
              </a:rPr>
            </a:br>
            <a:r>
              <a:rPr lang="en-GB" sz="2000" dirty="0">
                <a:solidFill>
                  <a:srgbClr val="002060"/>
                </a:solidFill>
                <a:latin typeface="+mj-lt"/>
              </a:rPr>
              <a:t>B) “The parties agree to fulfil their contractual obligations.”</a:t>
            </a:r>
            <a:br>
              <a:rPr lang="en-GB" sz="2000" dirty="0">
                <a:solidFill>
                  <a:srgbClr val="002060"/>
                </a:solidFill>
                <a:latin typeface="+mj-lt"/>
              </a:rPr>
            </a:br>
            <a:r>
              <a:rPr lang="en-GB" sz="2000" dirty="0">
                <a:solidFill>
                  <a:srgbClr val="002060"/>
                </a:solidFill>
                <a:latin typeface="+mj-lt"/>
              </a:rPr>
              <a:t>C) “The parties agree to sign, execute, and fulfil their duties.”</a:t>
            </a:r>
            <a:br>
              <a:rPr lang="en-GB" sz="2000" dirty="0">
                <a:solidFill>
                  <a:srgbClr val="002060"/>
                </a:solidFill>
                <a:latin typeface="+mj-lt"/>
              </a:rPr>
            </a:br>
            <a:r>
              <a:rPr lang="en-GB" sz="2000" dirty="0">
                <a:solidFill>
                  <a:srgbClr val="002060"/>
                </a:solidFill>
                <a:latin typeface="+mj-lt"/>
              </a:rPr>
              <a:t>D) “The parties agree to draft, formalize, and finalize their contract.”</a:t>
            </a:r>
          </a:p>
        </p:txBody>
      </p:sp>
    </p:spTree>
    <p:extLst>
      <p:ext uri="{BB962C8B-B14F-4D97-AF65-F5344CB8AC3E}">
        <p14:creationId xmlns:p14="http://schemas.microsoft.com/office/powerpoint/2010/main" val="239072935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C08220F-775C-1BF7-9DC1-516B5DBE15F6}"/>
            </a:ext>
          </a:extLst>
        </p:cNvPr>
        <p:cNvGrpSpPr/>
        <p:nvPr/>
      </p:nvGrpSpPr>
      <p:grpSpPr>
        <a:xfrm>
          <a:off x="0" y="0"/>
          <a:ext cx="0" cy="0"/>
          <a:chOff x="0" y="0"/>
          <a:chExt cx="0" cy="0"/>
        </a:xfrm>
      </p:grpSpPr>
      <p:sp>
        <p:nvSpPr>
          <p:cNvPr id="59" name="Rectangle 58">
            <a:extLst>
              <a:ext uri="{FF2B5EF4-FFF2-40B4-BE49-F238E27FC236}">
                <a16:creationId xmlns:a16="http://schemas.microsoft.com/office/drawing/2014/main" id="{FFE4D60C-A005-B9AA-9684-DBF1149A2463}"/>
              </a:ext>
            </a:extLst>
          </p:cNvPr>
          <p:cNvSpPr/>
          <p:nvPr/>
        </p:nvSpPr>
        <p:spPr>
          <a:xfrm>
            <a:off x="5915829" y="5833583"/>
            <a:ext cx="2164481" cy="1018971"/>
          </a:xfrm>
          <a:prstGeom prst="rect">
            <a:avLst/>
          </a:prstGeom>
          <a:solidFill>
            <a:srgbClr val="F3F2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3" name="Рисунок 3">
            <a:extLst>
              <a:ext uri="{FF2B5EF4-FFF2-40B4-BE49-F238E27FC236}">
                <a16:creationId xmlns:a16="http://schemas.microsoft.com/office/drawing/2014/main" id="{D0A012D5-54BE-B4A4-CA2C-BA93C6471BEA}"/>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63278" y="27589"/>
            <a:ext cx="6379210" cy="2304415"/>
          </a:xfrm>
          <a:prstGeom prst="rect">
            <a:avLst/>
          </a:prstGeom>
        </p:spPr>
      </p:pic>
      <p:sp>
        <p:nvSpPr>
          <p:cNvPr id="14" name="Rectangle 13">
            <a:extLst>
              <a:ext uri="{FF2B5EF4-FFF2-40B4-BE49-F238E27FC236}">
                <a16:creationId xmlns:a16="http://schemas.microsoft.com/office/drawing/2014/main" id="{28894A5D-2080-351B-34CF-EA41B810C800}"/>
              </a:ext>
            </a:extLst>
          </p:cNvPr>
          <p:cNvSpPr/>
          <p:nvPr/>
        </p:nvSpPr>
        <p:spPr>
          <a:xfrm>
            <a:off x="1609725" y="1047750"/>
            <a:ext cx="5772150" cy="12797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2" name="Rectangle 11">
            <a:extLst>
              <a:ext uri="{FF2B5EF4-FFF2-40B4-BE49-F238E27FC236}">
                <a16:creationId xmlns:a16="http://schemas.microsoft.com/office/drawing/2014/main" id="{2224442D-2D95-0115-9E7C-7635F106E6AB}"/>
              </a:ext>
            </a:extLst>
          </p:cNvPr>
          <p:cNvSpPr/>
          <p:nvPr/>
        </p:nvSpPr>
        <p:spPr>
          <a:xfrm>
            <a:off x="0" y="5839029"/>
            <a:ext cx="2495550" cy="1018971"/>
          </a:xfrm>
          <a:prstGeom prst="rect">
            <a:avLst/>
          </a:prstGeom>
          <a:solidFill>
            <a:srgbClr val="F3F2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56" name="Picture 55">
            <a:extLst>
              <a:ext uri="{FF2B5EF4-FFF2-40B4-BE49-F238E27FC236}">
                <a16:creationId xmlns:a16="http://schemas.microsoft.com/office/drawing/2014/main" id="{54462B5C-29B7-26A6-C083-A96513658371}"/>
              </a:ext>
            </a:extLst>
          </p:cNvPr>
          <p:cNvPicPr>
            <a:picLocks noChangeAspect="1"/>
          </p:cNvPicPr>
          <p:nvPr/>
        </p:nvPicPr>
        <p:blipFill>
          <a:blip r:embed="rId3"/>
          <a:stretch>
            <a:fillRect/>
          </a:stretch>
        </p:blipFill>
        <p:spPr>
          <a:xfrm>
            <a:off x="139620" y="5846105"/>
            <a:ext cx="7160518" cy="1013460"/>
          </a:xfrm>
          <a:prstGeom prst="rect">
            <a:avLst/>
          </a:prstGeom>
        </p:spPr>
      </p:pic>
      <p:sp>
        <p:nvSpPr>
          <p:cNvPr id="57" name="Rectangle 56">
            <a:extLst>
              <a:ext uri="{FF2B5EF4-FFF2-40B4-BE49-F238E27FC236}">
                <a16:creationId xmlns:a16="http://schemas.microsoft.com/office/drawing/2014/main" id="{04401B35-5809-94DD-8EA9-3AF3F72056E7}"/>
              </a:ext>
            </a:extLst>
          </p:cNvPr>
          <p:cNvSpPr/>
          <p:nvPr/>
        </p:nvSpPr>
        <p:spPr>
          <a:xfrm>
            <a:off x="7735527" y="3395743"/>
            <a:ext cx="4456473" cy="1018971"/>
          </a:xfrm>
          <a:prstGeom prst="rect">
            <a:avLst/>
          </a:prstGeom>
          <a:solidFill>
            <a:srgbClr val="F3F2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58" name="Picture 57">
            <a:extLst>
              <a:ext uri="{FF2B5EF4-FFF2-40B4-BE49-F238E27FC236}">
                <a16:creationId xmlns:a16="http://schemas.microsoft.com/office/drawing/2014/main" id="{6C36F4AF-6FBD-C455-054C-769A5F94791F}"/>
              </a:ext>
            </a:extLst>
          </p:cNvPr>
          <p:cNvPicPr>
            <a:picLocks noChangeAspect="1"/>
          </p:cNvPicPr>
          <p:nvPr/>
        </p:nvPicPr>
        <p:blipFill>
          <a:blip r:embed="rId4"/>
          <a:stretch>
            <a:fillRect/>
          </a:stretch>
        </p:blipFill>
        <p:spPr>
          <a:xfrm>
            <a:off x="7381875" y="3395742"/>
            <a:ext cx="698435" cy="3462257"/>
          </a:xfrm>
          <a:prstGeom prst="rect">
            <a:avLst/>
          </a:prstGeom>
        </p:spPr>
      </p:pic>
      <p:pic>
        <p:nvPicPr>
          <p:cNvPr id="63" name="Picture 62">
            <a:extLst>
              <a:ext uri="{FF2B5EF4-FFF2-40B4-BE49-F238E27FC236}">
                <a16:creationId xmlns:a16="http://schemas.microsoft.com/office/drawing/2014/main" id="{E81EAA43-E74F-CAE5-2516-F114F849AE93}"/>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454448" y="1377535"/>
            <a:ext cx="4407871" cy="1533616"/>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sp>
        <p:nvSpPr>
          <p:cNvPr id="64" name="Rectangle 63">
            <a:extLst>
              <a:ext uri="{FF2B5EF4-FFF2-40B4-BE49-F238E27FC236}">
                <a16:creationId xmlns:a16="http://schemas.microsoft.com/office/drawing/2014/main" id="{F43D05D2-D55B-C2BB-B5D0-0777C8F09105}"/>
              </a:ext>
            </a:extLst>
          </p:cNvPr>
          <p:cNvSpPr/>
          <p:nvPr/>
        </p:nvSpPr>
        <p:spPr>
          <a:xfrm>
            <a:off x="7454449" y="1362649"/>
            <a:ext cx="4407870" cy="153361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1" name="TextBox 60">
            <a:extLst>
              <a:ext uri="{FF2B5EF4-FFF2-40B4-BE49-F238E27FC236}">
                <a16:creationId xmlns:a16="http://schemas.microsoft.com/office/drawing/2014/main" id="{990F608F-635E-44B6-D013-597E80CB3A67}"/>
              </a:ext>
            </a:extLst>
          </p:cNvPr>
          <p:cNvSpPr txBox="1"/>
          <p:nvPr/>
        </p:nvSpPr>
        <p:spPr>
          <a:xfrm>
            <a:off x="7853553" y="1819619"/>
            <a:ext cx="3866767" cy="507831"/>
          </a:xfrm>
          <a:prstGeom prst="rect">
            <a:avLst/>
          </a:prstGeom>
          <a:noFill/>
        </p:spPr>
        <p:txBody>
          <a:bodyPr wrap="square">
            <a:spAutoFit/>
          </a:bodyPr>
          <a:lstStyle/>
          <a:p>
            <a:r>
              <a:rPr lang="en-US" sz="2700" b="1" dirty="0">
                <a:solidFill>
                  <a:srgbClr val="352A62"/>
                </a:solidFill>
                <a:latin typeface="Calibri" panose="020F0502020204030204" pitchFamily="34" charset="0"/>
                <a:ea typeface="Calibri" panose="020F0502020204030204" pitchFamily="34" charset="0"/>
                <a:cs typeface="Times New Roman" panose="02020603050405020304" pitchFamily="18" charset="0"/>
              </a:rPr>
              <a:t>16. The Structures Rules</a:t>
            </a:r>
            <a:endParaRPr lang="en-GB" sz="2700" dirty="0">
              <a:latin typeface="Calibri" panose="020F0502020204030204" pitchFamily="34" charset="0"/>
              <a:ea typeface="Calibri" panose="020F0502020204030204" pitchFamily="34" charset="0"/>
              <a:cs typeface="Times New Roman" panose="02020603050405020304" pitchFamily="18" charset="0"/>
            </a:endParaRPr>
          </a:p>
        </p:txBody>
      </p:sp>
      <p:sp>
        <p:nvSpPr>
          <p:cNvPr id="85" name="Rectangle 84">
            <a:extLst>
              <a:ext uri="{FF2B5EF4-FFF2-40B4-BE49-F238E27FC236}">
                <a16:creationId xmlns:a16="http://schemas.microsoft.com/office/drawing/2014/main" id="{5886B5A6-6952-2940-343C-878666E543E0}"/>
              </a:ext>
            </a:extLst>
          </p:cNvPr>
          <p:cNvSpPr/>
          <p:nvPr/>
        </p:nvSpPr>
        <p:spPr>
          <a:xfrm>
            <a:off x="5915829" y="520178"/>
            <a:ext cx="6276171" cy="507831"/>
          </a:xfrm>
          <a:prstGeom prst="rect">
            <a:avLst/>
          </a:prstGeom>
          <a:solidFill>
            <a:srgbClr val="F3F2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86" name="Picture 85">
            <a:extLst>
              <a:ext uri="{FF2B5EF4-FFF2-40B4-BE49-F238E27FC236}">
                <a16:creationId xmlns:a16="http://schemas.microsoft.com/office/drawing/2014/main" id="{B6ECFBC8-8585-A4CA-C022-CF1911BB4C6E}"/>
              </a:ext>
            </a:extLst>
          </p:cNvPr>
          <p:cNvPicPr>
            <a:picLocks noChangeAspect="1"/>
          </p:cNvPicPr>
          <p:nvPr/>
        </p:nvPicPr>
        <p:blipFill>
          <a:blip r:embed="rId4"/>
          <a:stretch>
            <a:fillRect/>
          </a:stretch>
        </p:blipFill>
        <p:spPr>
          <a:xfrm>
            <a:off x="4031226" y="1"/>
            <a:ext cx="1884603" cy="1028008"/>
          </a:xfrm>
          <a:prstGeom prst="rect">
            <a:avLst/>
          </a:prstGeom>
        </p:spPr>
      </p:pic>
      <p:sp>
        <p:nvSpPr>
          <p:cNvPr id="87" name="TextBox 86">
            <a:extLst>
              <a:ext uri="{FF2B5EF4-FFF2-40B4-BE49-F238E27FC236}">
                <a16:creationId xmlns:a16="http://schemas.microsoft.com/office/drawing/2014/main" id="{428D04F2-E95A-E9F1-71FF-76266F74E7ED}"/>
              </a:ext>
            </a:extLst>
          </p:cNvPr>
          <p:cNvSpPr txBox="1"/>
          <p:nvPr/>
        </p:nvSpPr>
        <p:spPr>
          <a:xfrm>
            <a:off x="5915829" y="-6104"/>
            <a:ext cx="6276171" cy="507831"/>
          </a:xfrm>
          <a:prstGeom prst="rect">
            <a:avLst/>
          </a:prstGeom>
          <a:noFill/>
        </p:spPr>
        <p:txBody>
          <a:bodyPr wrap="square">
            <a:spAutoFit/>
          </a:bodyPr>
          <a:lstStyle/>
          <a:p>
            <a:pPr algn="just"/>
            <a:r>
              <a:rPr lang="en-US" sz="2700" b="1" dirty="0">
                <a:solidFill>
                  <a:srgbClr val="352A62"/>
                </a:solidFill>
                <a:latin typeface="Calibri" panose="020F0502020204030204" pitchFamily="34" charset="0"/>
                <a:ea typeface="Calibri" panose="020F0502020204030204" pitchFamily="34" charset="0"/>
                <a:cs typeface="Times New Roman" panose="02020603050405020304" pitchFamily="18" charset="0"/>
              </a:rPr>
              <a:t>The 36 Rules of Legal Writing </a:t>
            </a:r>
            <a:r>
              <a:rPr lang="en-US" sz="2700" dirty="0">
                <a:solidFill>
                  <a:srgbClr val="352A62"/>
                </a:solidFill>
                <a:latin typeface="Calibri" panose="020F0502020204030204" pitchFamily="34" charset="0"/>
                <a:ea typeface="Calibri" panose="020F0502020204030204" pitchFamily="34" charset="0"/>
                <a:cs typeface="Times New Roman" panose="02020603050405020304" pitchFamily="18" charset="0"/>
              </a:rPr>
              <a:t>– Rule 16/36</a:t>
            </a:r>
            <a:endParaRPr lang="en-GB" sz="2700" dirty="0">
              <a:latin typeface="Calibri" panose="020F0502020204030204" pitchFamily="34" charset="0"/>
              <a:ea typeface="Calibri" panose="020F0502020204030204" pitchFamily="34" charset="0"/>
              <a:cs typeface="Times New Roman" panose="02020603050405020304" pitchFamily="18" charset="0"/>
            </a:endParaRPr>
          </a:p>
        </p:txBody>
      </p:sp>
      <p:sp>
        <p:nvSpPr>
          <p:cNvPr id="3" name="TextBox 2">
            <a:extLst>
              <a:ext uri="{FF2B5EF4-FFF2-40B4-BE49-F238E27FC236}">
                <a16:creationId xmlns:a16="http://schemas.microsoft.com/office/drawing/2014/main" id="{B55BCDA2-F11A-BCAB-0010-99BD4041D184}"/>
              </a:ext>
            </a:extLst>
          </p:cNvPr>
          <p:cNvSpPr txBox="1"/>
          <p:nvPr/>
        </p:nvSpPr>
        <p:spPr>
          <a:xfrm>
            <a:off x="563276" y="1200382"/>
            <a:ext cx="6676599" cy="3785652"/>
          </a:xfrm>
          <a:prstGeom prst="rect">
            <a:avLst/>
          </a:prstGeom>
          <a:noFill/>
        </p:spPr>
        <p:txBody>
          <a:bodyPr wrap="square">
            <a:spAutoFit/>
          </a:bodyPr>
          <a:lstStyle/>
          <a:p>
            <a:r>
              <a:rPr lang="en-GB" sz="2000" b="1" dirty="0">
                <a:solidFill>
                  <a:srgbClr val="002060"/>
                </a:solidFill>
                <a:latin typeface="+mj-lt"/>
              </a:rPr>
              <a:t>Which of the following sentences best demonstrates a logical and structured approach to legal writing?</a:t>
            </a:r>
          </a:p>
          <a:p>
            <a:endParaRPr lang="en-GB" sz="2000" dirty="0">
              <a:solidFill>
                <a:srgbClr val="002060"/>
              </a:solidFill>
              <a:latin typeface="+mj-lt"/>
            </a:endParaRPr>
          </a:p>
          <a:p>
            <a:r>
              <a:rPr lang="en-GB" sz="2000" dirty="0">
                <a:solidFill>
                  <a:srgbClr val="002060"/>
                </a:solidFill>
                <a:latin typeface="+mj-lt"/>
              </a:rPr>
              <a:t>A) “The court will review the facts, analyse the law, and issue a decision after receiving additional briefing.”</a:t>
            </a:r>
            <a:br>
              <a:rPr lang="en-GB" sz="2000" dirty="0">
                <a:solidFill>
                  <a:srgbClr val="002060"/>
                </a:solidFill>
                <a:latin typeface="+mj-lt"/>
              </a:rPr>
            </a:br>
            <a:r>
              <a:rPr lang="en-GB" sz="2000" dirty="0">
                <a:solidFill>
                  <a:srgbClr val="002060"/>
                </a:solidFill>
                <a:latin typeface="+mj-lt"/>
              </a:rPr>
              <a:t>B) “The court will, after reviewing the facts, analyse the law, but will require additional briefing before issuing a decision.”</a:t>
            </a:r>
            <a:br>
              <a:rPr lang="en-GB" sz="2000" dirty="0">
                <a:solidFill>
                  <a:srgbClr val="002060"/>
                </a:solidFill>
                <a:latin typeface="+mj-lt"/>
              </a:rPr>
            </a:br>
            <a:r>
              <a:rPr lang="en-GB" sz="2000" dirty="0">
                <a:solidFill>
                  <a:srgbClr val="002060"/>
                </a:solidFill>
                <a:latin typeface="+mj-lt"/>
              </a:rPr>
              <a:t>C) “Reviewing the facts, analysing the law, and issuing a decision will be undertaken by the court following receipt of additional briefing.”</a:t>
            </a:r>
            <a:br>
              <a:rPr lang="en-GB" sz="2000" dirty="0">
                <a:solidFill>
                  <a:srgbClr val="002060"/>
                </a:solidFill>
                <a:latin typeface="+mj-lt"/>
              </a:rPr>
            </a:br>
            <a:r>
              <a:rPr lang="en-GB" sz="2000" dirty="0">
                <a:solidFill>
                  <a:srgbClr val="002060"/>
                </a:solidFill>
                <a:latin typeface="+mj-lt"/>
              </a:rPr>
              <a:t>D) “A decision will be issued after the court reviews the facts, additional briefing is required before the analysis of the law.”</a:t>
            </a:r>
          </a:p>
        </p:txBody>
      </p:sp>
    </p:spTree>
    <p:extLst>
      <p:ext uri="{BB962C8B-B14F-4D97-AF65-F5344CB8AC3E}">
        <p14:creationId xmlns:p14="http://schemas.microsoft.com/office/powerpoint/2010/main" val="148510717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A3097ED-9465-7F69-E085-90C59B021149}"/>
            </a:ext>
          </a:extLst>
        </p:cNvPr>
        <p:cNvGrpSpPr/>
        <p:nvPr/>
      </p:nvGrpSpPr>
      <p:grpSpPr>
        <a:xfrm>
          <a:off x="0" y="0"/>
          <a:ext cx="0" cy="0"/>
          <a:chOff x="0" y="0"/>
          <a:chExt cx="0" cy="0"/>
        </a:xfrm>
      </p:grpSpPr>
      <p:sp>
        <p:nvSpPr>
          <p:cNvPr id="59" name="Rectangle 58">
            <a:extLst>
              <a:ext uri="{FF2B5EF4-FFF2-40B4-BE49-F238E27FC236}">
                <a16:creationId xmlns:a16="http://schemas.microsoft.com/office/drawing/2014/main" id="{94BEFA76-ECDA-78C0-08F9-4331E8A1F9AF}"/>
              </a:ext>
            </a:extLst>
          </p:cNvPr>
          <p:cNvSpPr/>
          <p:nvPr/>
        </p:nvSpPr>
        <p:spPr>
          <a:xfrm>
            <a:off x="5915829" y="5833583"/>
            <a:ext cx="2164481" cy="1018971"/>
          </a:xfrm>
          <a:prstGeom prst="rect">
            <a:avLst/>
          </a:prstGeom>
          <a:solidFill>
            <a:srgbClr val="F3F2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3" name="Рисунок 3">
            <a:extLst>
              <a:ext uri="{FF2B5EF4-FFF2-40B4-BE49-F238E27FC236}">
                <a16:creationId xmlns:a16="http://schemas.microsoft.com/office/drawing/2014/main" id="{0C31377C-42FF-105F-09AA-4432868B112C}"/>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63278" y="27589"/>
            <a:ext cx="6379210" cy="2304415"/>
          </a:xfrm>
          <a:prstGeom prst="rect">
            <a:avLst/>
          </a:prstGeom>
        </p:spPr>
      </p:pic>
      <p:sp>
        <p:nvSpPr>
          <p:cNvPr id="14" name="Rectangle 13">
            <a:extLst>
              <a:ext uri="{FF2B5EF4-FFF2-40B4-BE49-F238E27FC236}">
                <a16:creationId xmlns:a16="http://schemas.microsoft.com/office/drawing/2014/main" id="{5F305C51-3963-C6E5-1020-E9EAAF97CA38}"/>
              </a:ext>
            </a:extLst>
          </p:cNvPr>
          <p:cNvSpPr/>
          <p:nvPr/>
        </p:nvSpPr>
        <p:spPr>
          <a:xfrm>
            <a:off x="1609725" y="1047750"/>
            <a:ext cx="5772150" cy="139912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2" name="Rectangle 11">
            <a:extLst>
              <a:ext uri="{FF2B5EF4-FFF2-40B4-BE49-F238E27FC236}">
                <a16:creationId xmlns:a16="http://schemas.microsoft.com/office/drawing/2014/main" id="{D658BF0D-7C41-ED7A-7B39-827F2FC6C077}"/>
              </a:ext>
            </a:extLst>
          </p:cNvPr>
          <p:cNvSpPr/>
          <p:nvPr/>
        </p:nvSpPr>
        <p:spPr>
          <a:xfrm>
            <a:off x="0" y="5839029"/>
            <a:ext cx="2495550" cy="1018971"/>
          </a:xfrm>
          <a:prstGeom prst="rect">
            <a:avLst/>
          </a:prstGeom>
          <a:solidFill>
            <a:srgbClr val="F3F2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56" name="Picture 55">
            <a:extLst>
              <a:ext uri="{FF2B5EF4-FFF2-40B4-BE49-F238E27FC236}">
                <a16:creationId xmlns:a16="http://schemas.microsoft.com/office/drawing/2014/main" id="{31D318A5-72FF-2DE2-360F-3D77DED7E140}"/>
              </a:ext>
            </a:extLst>
          </p:cNvPr>
          <p:cNvPicPr>
            <a:picLocks noChangeAspect="1"/>
          </p:cNvPicPr>
          <p:nvPr/>
        </p:nvPicPr>
        <p:blipFill>
          <a:blip r:embed="rId3"/>
          <a:stretch>
            <a:fillRect/>
          </a:stretch>
        </p:blipFill>
        <p:spPr>
          <a:xfrm>
            <a:off x="139620" y="5846105"/>
            <a:ext cx="7160518" cy="1013460"/>
          </a:xfrm>
          <a:prstGeom prst="rect">
            <a:avLst/>
          </a:prstGeom>
        </p:spPr>
      </p:pic>
      <p:sp>
        <p:nvSpPr>
          <p:cNvPr id="57" name="Rectangle 56">
            <a:extLst>
              <a:ext uri="{FF2B5EF4-FFF2-40B4-BE49-F238E27FC236}">
                <a16:creationId xmlns:a16="http://schemas.microsoft.com/office/drawing/2014/main" id="{71C0C689-1A69-2E48-1037-7F9DC528E071}"/>
              </a:ext>
            </a:extLst>
          </p:cNvPr>
          <p:cNvSpPr/>
          <p:nvPr/>
        </p:nvSpPr>
        <p:spPr>
          <a:xfrm>
            <a:off x="7735527" y="3395743"/>
            <a:ext cx="4456473" cy="1018971"/>
          </a:xfrm>
          <a:prstGeom prst="rect">
            <a:avLst/>
          </a:prstGeom>
          <a:solidFill>
            <a:srgbClr val="F3F2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58" name="Picture 57">
            <a:extLst>
              <a:ext uri="{FF2B5EF4-FFF2-40B4-BE49-F238E27FC236}">
                <a16:creationId xmlns:a16="http://schemas.microsoft.com/office/drawing/2014/main" id="{0E9479D5-8626-67F5-C60F-EC7A7EFC04BF}"/>
              </a:ext>
            </a:extLst>
          </p:cNvPr>
          <p:cNvPicPr>
            <a:picLocks noChangeAspect="1"/>
          </p:cNvPicPr>
          <p:nvPr/>
        </p:nvPicPr>
        <p:blipFill>
          <a:blip r:embed="rId4"/>
          <a:stretch>
            <a:fillRect/>
          </a:stretch>
        </p:blipFill>
        <p:spPr>
          <a:xfrm>
            <a:off x="7381875" y="3395742"/>
            <a:ext cx="698435" cy="3462257"/>
          </a:xfrm>
          <a:prstGeom prst="rect">
            <a:avLst/>
          </a:prstGeom>
        </p:spPr>
      </p:pic>
      <p:pic>
        <p:nvPicPr>
          <p:cNvPr id="63" name="Picture 62">
            <a:extLst>
              <a:ext uri="{FF2B5EF4-FFF2-40B4-BE49-F238E27FC236}">
                <a16:creationId xmlns:a16="http://schemas.microsoft.com/office/drawing/2014/main" id="{75A5B009-F1D3-F40D-A401-7BDAD700B6AF}"/>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454448" y="1377535"/>
            <a:ext cx="4407871" cy="1533616"/>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sp>
        <p:nvSpPr>
          <p:cNvPr id="64" name="Rectangle 63">
            <a:extLst>
              <a:ext uri="{FF2B5EF4-FFF2-40B4-BE49-F238E27FC236}">
                <a16:creationId xmlns:a16="http://schemas.microsoft.com/office/drawing/2014/main" id="{1709BDF6-D188-AE15-7FFD-835570ECC914}"/>
              </a:ext>
            </a:extLst>
          </p:cNvPr>
          <p:cNvSpPr/>
          <p:nvPr/>
        </p:nvSpPr>
        <p:spPr>
          <a:xfrm>
            <a:off x="7454449" y="1362649"/>
            <a:ext cx="4407870" cy="153361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1" name="TextBox 60">
            <a:extLst>
              <a:ext uri="{FF2B5EF4-FFF2-40B4-BE49-F238E27FC236}">
                <a16:creationId xmlns:a16="http://schemas.microsoft.com/office/drawing/2014/main" id="{72ABA6EA-265A-BD8C-43F0-2C0F7D156AA6}"/>
              </a:ext>
            </a:extLst>
          </p:cNvPr>
          <p:cNvSpPr txBox="1"/>
          <p:nvPr/>
        </p:nvSpPr>
        <p:spPr>
          <a:xfrm>
            <a:off x="7853553" y="1819619"/>
            <a:ext cx="3866767" cy="507831"/>
          </a:xfrm>
          <a:prstGeom prst="rect">
            <a:avLst/>
          </a:prstGeom>
          <a:noFill/>
        </p:spPr>
        <p:txBody>
          <a:bodyPr wrap="square">
            <a:spAutoFit/>
          </a:bodyPr>
          <a:lstStyle/>
          <a:p>
            <a:r>
              <a:rPr lang="en-US" sz="2700" b="1" dirty="0">
                <a:solidFill>
                  <a:srgbClr val="352A62"/>
                </a:solidFill>
                <a:latin typeface="Calibri" panose="020F0502020204030204" pitchFamily="34" charset="0"/>
                <a:ea typeface="Calibri" panose="020F0502020204030204" pitchFamily="34" charset="0"/>
                <a:cs typeface="Times New Roman" panose="02020603050405020304" pitchFamily="18" charset="0"/>
              </a:rPr>
              <a:t>17. The Articles Rules</a:t>
            </a:r>
            <a:endParaRPr lang="en-GB" sz="2700" dirty="0">
              <a:latin typeface="Calibri" panose="020F0502020204030204" pitchFamily="34" charset="0"/>
              <a:ea typeface="Calibri" panose="020F0502020204030204" pitchFamily="34" charset="0"/>
              <a:cs typeface="Times New Roman" panose="02020603050405020304" pitchFamily="18" charset="0"/>
            </a:endParaRPr>
          </a:p>
        </p:txBody>
      </p:sp>
      <p:sp>
        <p:nvSpPr>
          <p:cNvPr id="85" name="Rectangle 84">
            <a:extLst>
              <a:ext uri="{FF2B5EF4-FFF2-40B4-BE49-F238E27FC236}">
                <a16:creationId xmlns:a16="http://schemas.microsoft.com/office/drawing/2014/main" id="{93E15D83-0F7A-E0C5-B2EB-528803E79BD6}"/>
              </a:ext>
            </a:extLst>
          </p:cNvPr>
          <p:cNvSpPr/>
          <p:nvPr/>
        </p:nvSpPr>
        <p:spPr>
          <a:xfrm>
            <a:off x="5915829" y="520178"/>
            <a:ext cx="6276171" cy="507831"/>
          </a:xfrm>
          <a:prstGeom prst="rect">
            <a:avLst/>
          </a:prstGeom>
          <a:solidFill>
            <a:srgbClr val="F3F2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86" name="Picture 85">
            <a:extLst>
              <a:ext uri="{FF2B5EF4-FFF2-40B4-BE49-F238E27FC236}">
                <a16:creationId xmlns:a16="http://schemas.microsoft.com/office/drawing/2014/main" id="{29B30180-9CCA-6140-FBEB-37C92E95631E}"/>
              </a:ext>
            </a:extLst>
          </p:cNvPr>
          <p:cNvPicPr>
            <a:picLocks noChangeAspect="1"/>
          </p:cNvPicPr>
          <p:nvPr/>
        </p:nvPicPr>
        <p:blipFill>
          <a:blip r:embed="rId4"/>
          <a:stretch>
            <a:fillRect/>
          </a:stretch>
        </p:blipFill>
        <p:spPr>
          <a:xfrm>
            <a:off x="4031226" y="1"/>
            <a:ext cx="1884603" cy="1028008"/>
          </a:xfrm>
          <a:prstGeom prst="rect">
            <a:avLst/>
          </a:prstGeom>
        </p:spPr>
      </p:pic>
      <p:sp>
        <p:nvSpPr>
          <p:cNvPr id="87" name="TextBox 86">
            <a:extLst>
              <a:ext uri="{FF2B5EF4-FFF2-40B4-BE49-F238E27FC236}">
                <a16:creationId xmlns:a16="http://schemas.microsoft.com/office/drawing/2014/main" id="{15AF6F16-9BCC-6FF6-CBF2-34EA56C20B41}"/>
              </a:ext>
            </a:extLst>
          </p:cNvPr>
          <p:cNvSpPr txBox="1"/>
          <p:nvPr/>
        </p:nvSpPr>
        <p:spPr>
          <a:xfrm>
            <a:off x="5915829" y="-6104"/>
            <a:ext cx="6276171" cy="507831"/>
          </a:xfrm>
          <a:prstGeom prst="rect">
            <a:avLst/>
          </a:prstGeom>
          <a:noFill/>
        </p:spPr>
        <p:txBody>
          <a:bodyPr wrap="square">
            <a:spAutoFit/>
          </a:bodyPr>
          <a:lstStyle/>
          <a:p>
            <a:pPr algn="just"/>
            <a:r>
              <a:rPr lang="en-US" sz="2700" b="1" dirty="0">
                <a:solidFill>
                  <a:srgbClr val="352A62"/>
                </a:solidFill>
                <a:latin typeface="Calibri" panose="020F0502020204030204" pitchFamily="34" charset="0"/>
                <a:ea typeface="Calibri" panose="020F0502020204030204" pitchFamily="34" charset="0"/>
                <a:cs typeface="Times New Roman" panose="02020603050405020304" pitchFamily="18" charset="0"/>
              </a:rPr>
              <a:t>The 36 Rules of Legal Writing </a:t>
            </a:r>
            <a:r>
              <a:rPr lang="en-US" sz="2700" dirty="0">
                <a:solidFill>
                  <a:srgbClr val="352A62"/>
                </a:solidFill>
                <a:latin typeface="Calibri" panose="020F0502020204030204" pitchFamily="34" charset="0"/>
                <a:ea typeface="Calibri" panose="020F0502020204030204" pitchFamily="34" charset="0"/>
                <a:cs typeface="Times New Roman" panose="02020603050405020304" pitchFamily="18" charset="0"/>
              </a:rPr>
              <a:t>– Rule 17/36</a:t>
            </a:r>
            <a:endParaRPr lang="en-GB" sz="2700" dirty="0">
              <a:latin typeface="Calibri" panose="020F0502020204030204" pitchFamily="34" charset="0"/>
              <a:ea typeface="Calibri" panose="020F0502020204030204" pitchFamily="34" charset="0"/>
              <a:cs typeface="Times New Roman" panose="02020603050405020304" pitchFamily="18" charset="0"/>
            </a:endParaRPr>
          </a:p>
        </p:txBody>
      </p:sp>
      <p:sp>
        <p:nvSpPr>
          <p:cNvPr id="3" name="TextBox 2">
            <a:extLst>
              <a:ext uri="{FF2B5EF4-FFF2-40B4-BE49-F238E27FC236}">
                <a16:creationId xmlns:a16="http://schemas.microsoft.com/office/drawing/2014/main" id="{28CDD89C-5998-96E5-C981-C753A9567635}"/>
              </a:ext>
            </a:extLst>
          </p:cNvPr>
          <p:cNvSpPr txBox="1"/>
          <p:nvPr/>
        </p:nvSpPr>
        <p:spPr>
          <a:xfrm>
            <a:off x="563276" y="1200382"/>
            <a:ext cx="6676599" cy="3477875"/>
          </a:xfrm>
          <a:prstGeom prst="rect">
            <a:avLst/>
          </a:prstGeom>
          <a:noFill/>
        </p:spPr>
        <p:txBody>
          <a:bodyPr wrap="square">
            <a:spAutoFit/>
          </a:bodyPr>
          <a:lstStyle/>
          <a:p>
            <a:r>
              <a:rPr lang="en-GB" sz="2000" b="1" dirty="0">
                <a:solidFill>
                  <a:srgbClr val="002060"/>
                </a:solidFill>
                <a:latin typeface="+mj-lt"/>
              </a:rPr>
              <a:t>Which sentence correctly applies the rule regarding articles ("a," "an," "the")?</a:t>
            </a:r>
          </a:p>
          <a:p>
            <a:endParaRPr lang="en-GB" sz="2000" dirty="0">
              <a:solidFill>
                <a:srgbClr val="002060"/>
              </a:solidFill>
              <a:latin typeface="+mj-lt"/>
            </a:endParaRPr>
          </a:p>
          <a:p>
            <a:r>
              <a:rPr lang="en-GB" sz="2000" dirty="0">
                <a:solidFill>
                  <a:srgbClr val="002060"/>
                </a:solidFill>
                <a:latin typeface="+mj-lt"/>
              </a:rPr>
              <a:t>A) “The witness provided an testimony that was crucial to the prosecution’s case.”</a:t>
            </a:r>
            <a:br>
              <a:rPr lang="en-GB" sz="2000" dirty="0">
                <a:solidFill>
                  <a:srgbClr val="002060"/>
                </a:solidFill>
                <a:latin typeface="+mj-lt"/>
              </a:rPr>
            </a:br>
            <a:r>
              <a:rPr lang="en-GB" sz="2000" dirty="0">
                <a:solidFill>
                  <a:srgbClr val="002060"/>
                </a:solidFill>
                <a:latin typeface="+mj-lt"/>
              </a:rPr>
              <a:t>B) “The witness provided a testimony that was crucial to the prosecution’s case.”</a:t>
            </a:r>
            <a:br>
              <a:rPr lang="en-GB" sz="2000" dirty="0">
                <a:solidFill>
                  <a:srgbClr val="002060"/>
                </a:solidFill>
                <a:latin typeface="+mj-lt"/>
              </a:rPr>
            </a:br>
            <a:r>
              <a:rPr lang="en-GB" sz="2000" dirty="0">
                <a:solidFill>
                  <a:srgbClr val="002060"/>
                </a:solidFill>
                <a:latin typeface="+mj-lt"/>
              </a:rPr>
              <a:t>C) “The witness provided testimony that was crucial to the prosecution’s case.”</a:t>
            </a:r>
            <a:br>
              <a:rPr lang="en-GB" sz="2000" dirty="0">
                <a:solidFill>
                  <a:srgbClr val="002060"/>
                </a:solidFill>
                <a:latin typeface="+mj-lt"/>
              </a:rPr>
            </a:br>
            <a:r>
              <a:rPr lang="en-GB" sz="2000" dirty="0">
                <a:solidFill>
                  <a:srgbClr val="002060"/>
                </a:solidFill>
                <a:latin typeface="+mj-lt"/>
              </a:rPr>
              <a:t>D) “The witness provided the testimony which was crucial to the prosecution’s case.”</a:t>
            </a:r>
          </a:p>
        </p:txBody>
      </p:sp>
    </p:spTree>
    <p:extLst>
      <p:ext uri="{BB962C8B-B14F-4D97-AF65-F5344CB8AC3E}">
        <p14:creationId xmlns:p14="http://schemas.microsoft.com/office/powerpoint/2010/main" val="71719758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 name="Rectangle 56">
            <a:extLst>
              <a:ext uri="{FF2B5EF4-FFF2-40B4-BE49-F238E27FC236}">
                <a16:creationId xmlns:a16="http://schemas.microsoft.com/office/drawing/2014/main" id="{A86E2831-58BF-3D04-F9DE-30ED2F199834}"/>
              </a:ext>
            </a:extLst>
          </p:cNvPr>
          <p:cNvSpPr/>
          <p:nvPr/>
        </p:nvSpPr>
        <p:spPr>
          <a:xfrm>
            <a:off x="7735527" y="3395743"/>
            <a:ext cx="4456473" cy="1018971"/>
          </a:xfrm>
          <a:prstGeom prst="rect">
            <a:avLst/>
          </a:prstGeom>
          <a:solidFill>
            <a:srgbClr val="F3F2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58" name="Picture 57">
            <a:extLst>
              <a:ext uri="{FF2B5EF4-FFF2-40B4-BE49-F238E27FC236}">
                <a16:creationId xmlns:a16="http://schemas.microsoft.com/office/drawing/2014/main" id="{F9C2630F-86EF-2AD5-DD11-04EC0E366E80}"/>
              </a:ext>
            </a:extLst>
          </p:cNvPr>
          <p:cNvPicPr>
            <a:picLocks noChangeAspect="1"/>
          </p:cNvPicPr>
          <p:nvPr/>
        </p:nvPicPr>
        <p:blipFill>
          <a:blip r:embed="rId2"/>
          <a:stretch>
            <a:fillRect/>
          </a:stretch>
        </p:blipFill>
        <p:spPr>
          <a:xfrm>
            <a:off x="7381875" y="3395742"/>
            <a:ext cx="698435" cy="3462257"/>
          </a:xfrm>
          <a:prstGeom prst="rect">
            <a:avLst/>
          </a:prstGeom>
        </p:spPr>
      </p:pic>
      <p:sp>
        <p:nvSpPr>
          <p:cNvPr id="10" name="Rectangle 9">
            <a:extLst>
              <a:ext uri="{FF2B5EF4-FFF2-40B4-BE49-F238E27FC236}">
                <a16:creationId xmlns:a16="http://schemas.microsoft.com/office/drawing/2014/main" id="{AF1281D7-5384-68F1-0C09-BFFD13617CDB}"/>
              </a:ext>
            </a:extLst>
          </p:cNvPr>
          <p:cNvSpPr/>
          <p:nvPr/>
        </p:nvSpPr>
        <p:spPr>
          <a:xfrm>
            <a:off x="9067017" y="520178"/>
            <a:ext cx="3124983" cy="507831"/>
          </a:xfrm>
          <a:prstGeom prst="rect">
            <a:avLst/>
          </a:prstGeom>
          <a:solidFill>
            <a:srgbClr val="F3F2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1" name="Picture 10">
            <a:extLst>
              <a:ext uri="{FF2B5EF4-FFF2-40B4-BE49-F238E27FC236}">
                <a16:creationId xmlns:a16="http://schemas.microsoft.com/office/drawing/2014/main" id="{038046D7-092D-1093-EED4-844B746284C3}"/>
              </a:ext>
            </a:extLst>
          </p:cNvPr>
          <p:cNvPicPr>
            <a:picLocks noChangeAspect="1"/>
          </p:cNvPicPr>
          <p:nvPr/>
        </p:nvPicPr>
        <p:blipFill>
          <a:blip r:embed="rId2"/>
          <a:stretch>
            <a:fillRect/>
          </a:stretch>
        </p:blipFill>
        <p:spPr>
          <a:xfrm>
            <a:off x="9067017" y="1"/>
            <a:ext cx="698435" cy="1028008"/>
          </a:xfrm>
          <a:prstGeom prst="rect">
            <a:avLst/>
          </a:prstGeom>
        </p:spPr>
      </p:pic>
      <p:pic>
        <p:nvPicPr>
          <p:cNvPr id="5" name="Рисунок 3">
            <a:extLst>
              <a:ext uri="{FF2B5EF4-FFF2-40B4-BE49-F238E27FC236}">
                <a16:creationId xmlns:a16="http://schemas.microsoft.com/office/drawing/2014/main" id="{2B9C9B4F-1620-08EB-C3DE-4D8C0E109BF1}"/>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10122" r="49295" b="60320"/>
          <a:stretch/>
        </p:blipFill>
        <p:spPr>
          <a:xfrm>
            <a:off x="139620" y="19787"/>
            <a:ext cx="3234613" cy="681135"/>
          </a:xfrm>
          <a:prstGeom prst="rect">
            <a:avLst/>
          </a:prstGeom>
        </p:spPr>
      </p:pic>
      <p:sp>
        <p:nvSpPr>
          <p:cNvPr id="7" name="Rectangle 6">
            <a:extLst>
              <a:ext uri="{FF2B5EF4-FFF2-40B4-BE49-F238E27FC236}">
                <a16:creationId xmlns:a16="http://schemas.microsoft.com/office/drawing/2014/main" id="{0CB0AD64-9886-EAD3-46BA-77C7A14C741A}"/>
              </a:ext>
            </a:extLst>
          </p:cNvPr>
          <p:cNvSpPr/>
          <p:nvPr/>
        </p:nvSpPr>
        <p:spPr>
          <a:xfrm>
            <a:off x="1" y="5824546"/>
            <a:ext cx="8080310" cy="1028008"/>
          </a:xfrm>
          <a:prstGeom prst="rect">
            <a:avLst/>
          </a:prstGeom>
          <a:solidFill>
            <a:srgbClr val="F3F2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9" name="Picture 8">
            <a:extLst>
              <a:ext uri="{FF2B5EF4-FFF2-40B4-BE49-F238E27FC236}">
                <a16:creationId xmlns:a16="http://schemas.microsoft.com/office/drawing/2014/main" id="{62C1E1E7-BE0F-ECAA-6250-CF422BA3928C}"/>
              </a:ext>
            </a:extLst>
          </p:cNvPr>
          <p:cNvPicPr>
            <a:picLocks noChangeAspect="1"/>
          </p:cNvPicPr>
          <p:nvPr/>
        </p:nvPicPr>
        <p:blipFill>
          <a:blip r:embed="rId2"/>
          <a:stretch>
            <a:fillRect/>
          </a:stretch>
        </p:blipFill>
        <p:spPr>
          <a:xfrm>
            <a:off x="7381875" y="1"/>
            <a:ext cx="2383577" cy="1028008"/>
          </a:xfrm>
          <a:prstGeom prst="rect">
            <a:avLst/>
          </a:prstGeom>
        </p:spPr>
      </p:pic>
      <p:sp>
        <p:nvSpPr>
          <p:cNvPr id="15" name="Rectangle 14">
            <a:extLst>
              <a:ext uri="{FF2B5EF4-FFF2-40B4-BE49-F238E27FC236}">
                <a16:creationId xmlns:a16="http://schemas.microsoft.com/office/drawing/2014/main" id="{D967BD66-8E36-B5E5-50FA-F33C80E5C360}"/>
              </a:ext>
            </a:extLst>
          </p:cNvPr>
          <p:cNvSpPr/>
          <p:nvPr/>
        </p:nvSpPr>
        <p:spPr>
          <a:xfrm>
            <a:off x="8434873" y="1397507"/>
            <a:ext cx="849085" cy="18459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6" name="Picture 15">
            <a:extLst>
              <a:ext uri="{FF2B5EF4-FFF2-40B4-BE49-F238E27FC236}">
                <a16:creationId xmlns:a16="http://schemas.microsoft.com/office/drawing/2014/main" id="{3C5F612E-A126-9CE7-2BBB-4224CE4EE67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454448" y="1377535"/>
            <a:ext cx="4407871" cy="1533616"/>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sp>
        <p:nvSpPr>
          <p:cNvPr id="17" name="Rectangle 16">
            <a:extLst>
              <a:ext uri="{FF2B5EF4-FFF2-40B4-BE49-F238E27FC236}">
                <a16:creationId xmlns:a16="http://schemas.microsoft.com/office/drawing/2014/main" id="{98AA88D3-F567-826C-41E4-D4592C718A65}"/>
              </a:ext>
            </a:extLst>
          </p:cNvPr>
          <p:cNvSpPr/>
          <p:nvPr/>
        </p:nvSpPr>
        <p:spPr>
          <a:xfrm>
            <a:off x="7454449" y="1362649"/>
            <a:ext cx="4407870" cy="153361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TextBox 17">
            <a:extLst>
              <a:ext uri="{FF2B5EF4-FFF2-40B4-BE49-F238E27FC236}">
                <a16:creationId xmlns:a16="http://schemas.microsoft.com/office/drawing/2014/main" id="{C476359E-FB54-2B05-2191-BD3E549648ED}"/>
              </a:ext>
            </a:extLst>
          </p:cNvPr>
          <p:cNvSpPr txBox="1"/>
          <p:nvPr/>
        </p:nvSpPr>
        <p:spPr>
          <a:xfrm>
            <a:off x="7656455" y="1489802"/>
            <a:ext cx="4217994" cy="1354217"/>
          </a:xfrm>
          <a:prstGeom prst="rect">
            <a:avLst/>
          </a:prstGeom>
          <a:noFill/>
        </p:spPr>
        <p:txBody>
          <a:bodyPr wrap="square">
            <a:spAutoFit/>
          </a:bodyPr>
          <a:lstStyle/>
          <a:p>
            <a:r>
              <a:rPr lang="en-US" sz="2700" b="1" dirty="0">
                <a:solidFill>
                  <a:srgbClr val="352A62"/>
                </a:solidFill>
                <a:latin typeface="Calibri" panose="020F0502020204030204" pitchFamily="34" charset="0"/>
                <a:ea typeface="Calibri" panose="020F0502020204030204" pitchFamily="34" charset="0"/>
                <a:cs typeface="Times New Roman" panose="02020603050405020304" pitchFamily="18" charset="0"/>
              </a:rPr>
              <a:t>The 36 Rules </a:t>
            </a:r>
          </a:p>
          <a:p>
            <a:r>
              <a:rPr lang="en-US" sz="2700" b="1" dirty="0">
                <a:solidFill>
                  <a:srgbClr val="352A62"/>
                </a:solidFill>
                <a:latin typeface="Calibri" panose="020F0502020204030204" pitchFamily="34" charset="0"/>
                <a:ea typeface="Calibri" panose="020F0502020204030204" pitchFamily="34" charset="0"/>
                <a:cs typeface="Times New Roman" panose="02020603050405020304" pitchFamily="18" charset="0"/>
              </a:rPr>
              <a:t>of Legal Writing &amp; Their Pictograms</a:t>
            </a:r>
            <a:endParaRPr lang="en-GB" sz="2700" dirty="0">
              <a:latin typeface="Calibri" panose="020F0502020204030204" pitchFamily="34" charset="0"/>
              <a:ea typeface="Calibri" panose="020F0502020204030204" pitchFamily="34" charset="0"/>
              <a:cs typeface="Times New Roman" panose="02020603050405020304" pitchFamily="18" charset="0"/>
            </a:endParaRPr>
          </a:p>
        </p:txBody>
      </p:sp>
      <p:pic>
        <p:nvPicPr>
          <p:cNvPr id="4" name="Picture 3">
            <a:extLst>
              <a:ext uri="{FF2B5EF4-FFF2-40B4-BE49-F238E27FC236}">
                <a16:creationId xmlns:a16="http://schemas.microsoft.com/office/drawing/2014/main" id="{E4863C1F-9D21-FBFC-F07C-30A66E328DE5}"/>
              </a:ext>
            </a:extLst>
          </p:cNvPr>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40288" y="644128"/>
            <a:ext cx="1013928" cy="720000"/>
          </a:xfrm>
          <a:prstGeom prst="rect">
            <a:avLst/>
          </a:prstGeom>
          <a:solidFill>
            <a:schemeClr val="bg1"/>
          </a:solidFill>
          <a:ln>
            <a:solidFill>
              <a:srgbClr val="352664"/>
            </a:solidFill>
          </a:ln>
        </p:spPr>
      </p:pic>
      <p:pic>
        <p:nvPicPr>
          <p:cNvPr id="12" name="Picture 11">
            <a:extLst>
              <a:ext uri="{FF2B5EF4-FFF2-40B4-BE49-F238E27FC236}">
                <a16:creationId xmlns:a16="http://schemas.microsoft.com/office/drawing/2014/main" id="{B179E65F-F4C7-5254-03F0-A6D18FE99B86}"/>
              </a:ext>
            </a:extLst>
          </p:cNvPr>
          <p:cNvPicPr>
            <a:picLocks noChangeAspect="1"/>
          </p:cNvPicPr>
          <p:nvPr/>
        </p:nvPicPr>
        <p:blipFill>
          <a:blip r:embed="rId6"/>
          <a:stretch>
            <a:fillRect/>
          </a:stretch>
        </p:blipFill>
        <p:spPr>
          <a:xfrm>
            <a:off x="1353450" y="644128"/>
            <a:ext cx="1014040" cy="720000"/>
          </a:xfrm>
          <a:prstGeom prst="rect">
            <a:avLst/>
          </a:prstGeom>
          <a:solidFill>
            <a:schemeClr val="bg1"/>
          </a:solidFill>
          <a:ln>
            <a:solidFill>
              <a:srgbClr val="352664"/>
            </a:solidFill>
          </a:ln>
          <a:effectLst/>
        </p:spPr>
      </p:pic>
      <p:pic>
        <p:nvPicPr>
          <p:cNvPr id="13" name="Picture 12">
            <a:extLst>
              <a:ext uri="{FF2B5EF4-FFF2-40B4-BE49-F238E27FC236}">
                <a16:creationId xmlns:a16="http://schemas.microsoft.com/office/drawing/2014/main" id="{76E5EDA4-E980-1401-D20D-F8C90370D2D1}"/>
              </a:ext>
            </a:extLst>
          </p:cNvPr>
          <p:cNvPicPr>
            <a:picLocks noChangeAspect="1"/>
          </p:cNvPicPr>
          <p:nvPr/>
        </p:nvPicPr>
        <p:blipFill>
          <a:blip r:embed="rId7"/>
          <a:stretch>
            <a:fillRect/>
          </a:stretch>
        </p:blipFill>
        <p:spPr>
          <a:xfrm>
            <a:off x="2566724" y="644128"/>
            <a:ext cx="1014040" cy="720000"/>
          </a:xfrm>
          <a:prstGeom prst="rect">
            <a:avLst/>
          </a:prstGeom>
          <a:solidFill>
            <a:schemeClr val="bg1"/>
          </a:solidFill>
          <a:ln>
            <a:solidFill>
              <a:srgbClr val="352664"/>
            </a:solidFill>
          </a:ln>
          <a:effectLst/>
        </p:spPr>
      </p:pic>
      <p:pic>
        <p:nvPicPr>
          <p:cNvPr id="14" name="Picture 13">
            <a:extLst>
              <a:ext uri="{FF2B5EF4-FFF2-40B4-BE49-F238E27FC236}">
                <a16:creationId xmlns:a16="http://schemas.microsoft.com/office/drawing/2014/main" id="{4BF15E8D-8760-38C5-C2A6-E172C3F72D8E}"/>
              </a:ext>
            </a:extLst>
          </p:cNvPr>
          <p:cNvPicPr>
            <a:picLocks noChangeAspect="1"/>
          </p:cNvPicPr>
          <p:nvPr/>
        </p:nvPicPr>
        <p:blipFill>
          <a:blip r:embed="rId8"/>
          <a:stretch>
            <a:fillRect/>
          </a:stretch>
        </p:blipFill>
        <p:spPr>
          <a:xfrm>
            <a:off x="3766789" y="644128"/>
            <a:ext cx="1014040" cy="720000"/>
          </a:xfrm>
          <a:prstGeom prst="rect">
            <a:avLst/>
          </a:prstGeom>
          <a:solidFill>
            <a:schemeClr val="bg1"/>
          </a:solidFill>
          <a:ln>
            <a:solidFill>
              <a:srgbClr val="352664"/>
            </a:solidFill>
          </a:ln>
        </p:spPr>
      </p:pic>
      <p:pic>
        <p:nvPicPr>
          <p:cNvPr id="19" name="Picture 18">
            <a:extLst>
              <a:ext uri="{FF2B5EF4-FFF2-40B4-BE49-F238E27FC236}">
                <a16:creationId xmlns:a16="http://schemas.microsoft.com/office/drawing/2014/main" id="{80A378D0-E81F-20DB-D19D-9876EE79F4AD}"/>
              </a:ext>
            </a:extLst>
          </p:cNvPr>
          <p:cNvPicPr>
            <a:picLocks noChangeAspect="1"/>
          </p:cNvPicPr>
          <p:nvPr/>
        </p:nvPicPr>
        <p:blipFill>
          <a:blip r:embed="rId9"/>
          <a:stretch>
            <a:fillRect/>
          </a:stretch>
        </p:blipFill>
        <p:spPr>
          <a:xfrm>
            <a:off x="4985046" y="644128"/>
            <a:ext cx="1014040" cy="720000"/>
          </a:xfrm>
          <a:prstGeom prst="rect">
            <a:avLst/>
          </a:prstGeom>
          <a:solidFill>
            <a:schemeClr val="bg1"/>
          </a:solidFill>
          <a:ln>
            <a:solidFill>
              <a:srgbClr val="352664"/>
            </a:solidFill>
          </a:ln>
        </p:spPr>
      </p:pic>
      <p:pic>
        <p:nvPicPr>
          <p:cNvPr id="20" name="Picture 19">
            <a:extLst>
              <a:ext uri="{FF2B5EF4-FFF2-40B4-BE49-F238E27FC236}">
                <a16:creationId xmlns:a16="http://schemas.microsoft.com/office/drawing/2014/main" id="{E08488BF-588A-8C13-3031-E5485DC5CDA4}"/>
              </a:ext>
            </a:extLst>
          </p:cNvPr>
          <p:cNvPicPr>
            <a:picLocks noChangeAspect="1"/>
          </p:cNvPicPr>
          <p:nvPr/>
        </p:nvPicPr>
        <p:blipFill>
          <a:blip r:embed="rId10"/>
          <a:stretch>
            <a:fillRect/>
          </a:stretch>
        </p:blipFill>
        <p:spPr>
          <a:xfrm>
            <a:off x="6188625" y="644128"/>
            <a:ext cx="1014040" cy="720000"/>
          </a:xfrm>
          <a:prstGeom prst="rect">
            <a:avLst/>
          </a:prstGeom>
          <a:solidFill>
            <a:schemeClr val="bg1"/>
          </a:solidFill>
          <a:ln>
            <a:solidFill>
              <a:srgbClr val="352664"/>
            </a:solidFill>
          </a:ln>
          <a:effectLst/>
        </p:spPr>
      </p:pic>
      <p:pic>
        <p:nvPicPr>
          <p:cNvPr id="21" name="Picture 20">
            <a:extLst>
              <a:ext uri="{FF2B5EF4-FFF2-40B4-BE49-F238E27FC236}">
                <a16:creationId xmlns:a16="http://schemas.microsoft.com/office/drawing/2014/main" id="{8C651E55-80D8-15A0-1233-4B5D4ADBD99F}"/>
              </a:ext>
            </a:extLst>
          </p:cNvPr>
          <p:cNvPicPr>
            <a:picLocks noChangeAspect="1"/>
          </p:cNvPicPr>
          <p:nvPr/>
        </p:nvPicPr>
        <p:blipFill>
          <a:blip r:embed="rId11"/>
          <a:stretch>
            <a:fillRect/>
          </a:stretch>
        </p:blipFill>
        <p:spPr>
          <a:xfrm>
            <a:off x="140288" y="1525304"/>
            <a:ext cx="1014040" cy="720000"/>
          </a:xfrm>
          <a:prstGeom prst="rect">
            <a:avLst/>
          </a:prstGeom>
          <a:ln>
            <a:solidFill>
              <a:srgbClr val="352664"/>
            </a:solidFill>
          </a:ln>
        </p:spPr>
      </p:pic>
      <p:pic>
        <p:nvPicPr>
          <p:cNvPr id="22" name="Picture 21">
            <a:extLst>
              <a:ext uri="{FF2B5EF4-FFF2-40B4-BE49-F238E27FC236}">
                <a16:creationId xmlns:a16="http://schemas.microsoft.com/office/drawing/2014/main" id="{4A481B86-9841-4655-77AF-75ACA6C70872}"/>
              </a:ext>
            </a:extLst>
          </p:cNvPr>
          <p:cNvPicPr>
            <a:picLocks noChangeAspect="1"/>
          </p:cNvPicPr>
          <p:nvPr/>
        </p:nvPicPr>
        <p:blipFill>
          <a:blip r:embed="rId12"/>
          <a:stretch>
            <a:fillRect/>
          </a:stretch>
        </p:blipFill>
        <p:spPr>
          <a:xfrm>
            <a:off x="1353450" y="1525304"/>
            <a:ext cx="1014040" cy="720000"/>
          </a:xfrm>
          <a:prstGeom prst="rect">
            <a:avLst/>
          </a:prstGeom>
          <a:ln>
            <a:solidFill>
              <a:srgbClr val="352664"/>
            </a:solidFill>
          </a:ln>
        </p:spPr>
      </p:pic>
      <p:pic>
        <p:nvPicPr>
          <p:cNvPr id="23" name="Picture 22">
            <a:extLst>
              <a:ext uri="{FF2B5EF4-FFF2-40B4-BE49-F238E27FC236}">
                <a16:creationId xmlns:a16="http://schemas.microsoft.com/office/drawing/2014/main" id="{95AB9D4E-8041-CFA7-5BEE-A809088CDA1D}"/>
              </a:ext>
            </a:extLst>
          </p:cNvPr>
          <p:cNvPicPr>
            <a:picLocks noChangeAspect="1"/>
          </p:cNvPicPr>
          <p:nvPr/>
        </p:nvPicPr>
        <p:blipFill>
          <a:blip r:embed="rId13"/>
          <a:stretch>
            <a:fillRect/>
          </a:stretch>
        </p:blipFill>
        <p:spPr>
          <a:xfrm>
            <a:off x="2566724" y="1528388"/>
            <a:ext cx="1014040" cy="720000"/>
          </a:xfrm>
          <a:prstGeom prst="rect">
            <a:avLst/>
          </a:prstGeom>
          <a:ln>
            <a:solidFill>
              <a:srgbClr val="352664"/>
            </a:solidFill>
          </a:ln>
          <a:effectLst/>
        </p:spPr>
      </p:pic>
      <p:pic>
        <p:nvPicPr>
          <p:cNvPr id="24" name="Picture 23">
            <a:extLst>
              <a:ext uri="{FF2B5EF4-FFF2-40B4-BE49-F238E27FC236}">
                <a16:creationId xmlns:a16="http://schemas.microsoft.com/office/drawing/2014/main" id="{7430098E-4DF5-5FA6-DB62-D92C2C8F4CD5}"/>
              </a:ext>
            </a:extLst>
          </p:cNvPr>
          <p:cNvPicPr>
            <a:picLocks noChangeAspect="1"/>
          </p:cNvPicPr>
          <p:nvPr/>
        </p:nvPicPr>
        <p:blipFill>
          <a:blip r:embed="rId14"/>
          <a:stretch>
            <a:fillRect/>
          </a:stretch>
        </p:blipFill>
        <p:spPr>
          <a:xfrm>
            <a:off x="3766789" y="1525304"/>
            <a:ext cx="1014040" cy="720000"/>
          </a:xfrm>
          <a:prstGeom prst="rect">
            <a:avLst/>
          </a:prstGeom>
          <a:ln>
            <a:solidFill>
              <a:schemeClr val="tx1"/>
            </a:solidFill>
          </a:ln>
        </p:spPr>
      </p:pic>
      <p:pic>
        <p:nvPicPr>
          <p:cNvPr id="25" name="Picture 24">
            <a:extLst>
              <a:ext uri="{FF2B5EF4-FFF2-40B4-BE49-F238E27FC236}">
                <a16:creationId xmlns:a16="http://schemas.microsoft.com/office/drawing/2014/main" id="{BA65C819-E356-4F98-415D-8427AFA94A4B}"/>
              </a:ext>
            </a:extLst>
          </p:cNvPr>
          <p:cNvPicPr>
            <a:picLocks noChangeAspect="1"/>
          </p:cNvPicPr>
          <p:nvPr/>
        </p:nvPicPr>
        <p:blipFill>
          <a:blip r:embed="rId15"/>
          <a:stretch>
            <a:fillRect/>
          </a:stretch>
        </p:blipFill>
        <p:spPr>
          <a:xfrm>
            <a:off x="4993160" y="1525304"/>
            <a:ext cx="1014040" cy="720000"/>
          </a:xfrm>
          <a:prstGeom prst="rect">
            <a:avLst/>
          </a:prstGeom>
          <a:ln>
            <a:solidFill>
              <a:srgbClr val="352664"/>
            </a:solidFill>
          </a:ln>
          <a:effectLst/>
        </p:spPr>
      </p:pic>
      <p:pic>
        <p:nvPicPr>
          <p:cNvPr id="26" name="Picture 25">
            <a:extLst>
              <a:ext uri="{FF2B5EF4-FFF2-40B4-BE49-F238E27FC236}">
                <a16:creationId xmlns:a16="http://schemas.microsoft.com/office/drawing/2014/main" id="{4AD14CD6-2C42-9911-89FB-E68DF521268B}"/>
              </a:ext>
            </a:extLst>
          </p:cNvPr>
          <p:cNvPicPr>
            <a:picLocks noChangeAspect="1"/>
          </p:cNvPicPr>
          <p:nvPr/>
        </p:nvPicPr>
        <p:blipFill>
          <a:blip r:embed="rId16"/>
          <a:stretch>
            <a:fillRect/>
          </a:stretch>
        </p:blipFill>
        <p:spPr>
          <a:xfrm>
            <a:off x="6188625" y="1525304"/>
            <a:ext cx="1014040" cy="720000"/>
          </a:xfrm>
          <a:prstGeom prst="rect">
            <a:avLst/>
          </a:prstGeom>
          <a:ln>
            <a:solidFill>
              <a:srgbClr val="352664"/>
            </a:solidFill>
          </a:ln>
        </p:spPr>
      </p:pic>
      <p:pic>
        <p:nvPicPr>
          <p:cNvPr id="27" name="Picture 26">
            <a:extLst>
              <a:ext uri="{FF2B5EF4-FFF2-40B4-BE49-F238E27FC236}">
                <a16:creationId xmlns:a16="http://schemas.microsoft.com/office/drawing/2014/main" id="{492076B1-8936-AFFD-0ECA-6B4D2FB9F22E}"/>
              </a:ext>
            </a:extLst>
          </p:cNvPr>
          <p:cNvPicPr>
            <a:picLocks noChangeAspect="1"/>
          </p:cNvPicPr>
          <p:nvPr/>
        </p:nvPicPr>
        <p:blipFill>
          <a:blip r:embed="rId17"/>
          <a:stretch>
            <a:fillRect/>
          </a:stretch>
        </p:blipFill>
        <p:spPr>
          <a:xfrm>
            <a:off x="140288" y="2422240"/>
            <a:ext cx="1014040" cy="720000"/>
          </a:xfrm>
          <a:prstGeom prst="rect">
            <a:avLst/>
          </a:prstGeom>
          <a:ln>
            <a:solidFill>
              <a:srgbClr val="352664"/>
            </a:solidFill>
          </a:ln>
        </p:spPr>
      </p:pic>
      <p:pic>
        <p:nvPicPr>
          <p:cNvPr id="28" name="Picture 27">
            <a:extLst>
              <a:ext uri="{FF2B5EF4-FFF2-40B4-BE49-F238E27FC236}">
                <a16:creationId xmlns:a16="http://schemas.microsoft.com/office/drawing/2014/main" id="{9AF6FB1A-D7EB-AAA4-3050-278B6C5DE5BA}"/>
              </a:ext>
            </a:extLst>
          </p:cNvPr>
          <p:cNvPicPr>
            <a:picLocks noChangeAspect="1"/>
          </p:cNvPicPr>
          <p:nvPr/>
        </p:nvPicPr>
        <p:blipFill>
          <a:blip r:embed="rId18"/>
          <a:stretch>
            <a:fillRect/>
          </a:stretch>
        </p:blipFill>
        <p:spPr>
          <a:xfrm>
            <a:off x="1353450" y="2422240"/>
            <a:ext cx="1014040" cy="720000"/>
          </a:xfrm>
          <a:prstGeom prst="rect">
            <a:avLst/>
          </a:prstGeom>
          <a:ln>
            <a:solidFill>
              <a:srgbClr val="352664"/>
            </a:solidFill>
          </a:ln>
        </p:spPr>
      </p:pic>
      <p:pic>
        <p:nvPicPr>
          <p:cNvPr id="29" name="Picture 28">
            <a:extLst>
              <a:ext uri="{FF2B5EF4-FFF2-40B4-BE49-F238E27FC236}">
                <a16:creationId xmlns:a16="http://schemas.microsoft.com/office/drawing/2014/main" id="{AA7B3E14-6B5B-1F4A-4EE7-E9F2AEE64D37}"/>
              </a:ext>
            </a:extLst>
          </p:cNvPr>
          <p:cNvPicPr>
            <a:picLocks noChangeAspect="1"/>
          </p:cNvPicPr>
          <p:nvPr/>
        </p:nvPicPr>
        <p:blipFill>
          <a:blip r:embed="rId19"/>
          <a:stretch>
            <a:fillRect/>
          </a:stretch>
        </p:blipFill>
        <p:spPr>
          <a:xfrm>
            <a:off x="2566724" y="2427449"/>
            <a:ext cx="1014040" cy="720000"/>
          </a:xfrm>
          <a:prstGeom prst="rect">
            <a:avLst/>
          </a:prstGeom>
          <a:ln>
            <a:solidFill>
              <a:srgbClr val="352664"/>
            </a:solidFill>
          </a:ln>
          <a:effectLst/>
        </p:spPr>
      </p:pic>
      <p:pic>
        <p:nvPicPr>
          <p:cNvPr id="30" name="Picture 29">
            <a:extLst>
              <a:ext uri="{FF2B5EF4-FFF2-40B4-BE49-F238E27FC236}">
                <a16:creationId xmlns:a16="http://schemas.microsoft.com/office/drawing/2014/main" id="{F62A6536-A0E5-38C3-218B-F7D2441C8742}"/>
              </a:ext>
            </a:extLst>
          </p:cNvPr>
          <p:cNvPicPr>
            <a:picLocks noChangeAspect="1"/>
          </p:cNvPicPr>
          <p:nvPr/>
        </p:nvPicPr>
        <p:blipFill>
          <a:blip r:embed="rId20"/>
          <a:stretch>
            <a:fillRect/>
          </a:stretch>
        </p:blipFill>
        <p:spPr>
          <a:xfrm>
            <a:off x="3779886" y="2427523"/>
            <a:ext cx="1014040" cy="720000"/>
          </a:xfrm>
          <a:prstGeom prst="rect">
            <a:avLst/>
          </a:prstGeom>
          <a:ln>
            <a:solidFill>
              <a:srgbClr val="352664"/>
            </a:solidFill>
          </a:ln>
        </p:spPr>
      </p:pic>
      <p:pic>
        <p:nvPicPr>
          <p:cNvPr id="31" name="Picture 30">
            <a:extLst>
              <a:ext uri="{FF2B5EF4-FFF2-40B4-BE49-F238E27FC236}">
                <a16:creationId xmlns:a16="http://schemas.microsoft.com/office/drawing/2014/main" id="{632AC97D-ED35-AC72-C0DC-79F2FEA6F621}"/>
              </a:ext>
            </a:extLst>
          </p:cNvPr>
          <p:cNvPicPr>
            <a:picLocks noChangeAspect="1"/>
          </p:cNvPicPr>
          <p:nvPr/>
        </p:nvPicPr>
        <p:blipFill>
          <a:blip r:embed="rId21"/>
          <a:stretch>
            <a:fillRect/>
          </a:stretch>
        </p:blipFill>
        <p:spPr>
          <a:xfrm>
            <a:off x="4993160" y="2422240"/>
            <a:ext cx="1014040" cy="720000"/>
          </a:xfrm>
          <a:prstGeom prst="rect">
            <a:avLst/>
          </a:prstGeom>
          <a:ln>
            <a:solidFill>
              <a:srgbClr val="352664"/>
            </a:solidFill>
          </a:ln>
        </p:spPr>
      </p:pic>
      <p:pic>
        <p:nvPicPr>
          <p:cNvPr id="32" name="Picture 31">
            <a:extLst>
              <a:ext uri="{FF2B5EF4-FFF2-40B4-BE49-F238E27FC236}">
                <a16:creationId xmlns:a16="http://schemas.microsoft.com/office/drawing/2014/main" id="{07BF8A0B-BFD8-3227-2C99-C5AFAC206148}"/>
              </a:ext>
            </a:extLst>
          </p:cNvPr>
          <p:cNvPicPr>
            <a:picLocks noChangeAspect="1"/>
          </p:cNvPicPr>
          <p:nvPr/>
        </p:nvPicPr>
        <p:blipFill>
          <a:blip r:embed="rId22"/>
          <a:stretch>
            <a:fillRect/>
          </a:stretch>
        </p:blipFill>
        <p:spPr>
          <a:xfrm>
            <a:off x="6188625" y="2427711"/>
            <a:ext cx="1014040" cy="720000"/>
          </a:xfrm>
          <a:prstGeom prst="rect">
            <a:avLst/>
          </a:prstGeom>
          <a:ln>
            <a:solidFill>
              <a:srgbClr val="352664"/>
            </a:solidFill>
          </a:ln>
        </p:spPr>
      </p:pic>
      <p:pic>
        <p:nvPicPr>
          <p:cNvPr id="33" name="Picture 32">
            <a:extLst>
              <a:ext uri="{FF2B5EF4-FFF2-40B4-BE49-F238E27FC236}">
                <a16:creationId xmlns:a16="http://schemas.microsoft.com/office/drawing/2014/main" id="{2EFB4B1A-098E-3F4E-40C5-8266B4BBA338}"/>
              </a:ext>
            </a:extLst>
          </p:cNvPr>
          <p:cNvPicPr>
            <a:picLocks noChangeAspect="1"/>
          </p:cNvPicPr>
          <p:nvPr/>
        </p:nvPicPr>
        <p:blipFill>
          <a:blip r:embed="rId23"/>
          <a:stretch>
            <a:fillRect/>
          </a:stretch>
        </p:blipFill>
        <p:spPr>
          <a:xfrm>
            <a:off x="140288" y="3314527"/>
            <a:ext cx="1014040" cy="720000"/>
          </a:xfrm>
          <a:prstGeom prst="rect">
            <a:avLst/>
          </a:prstGeom>
          <a:ln>
            <a:solidFill>
              <a:srgbClr val="352664"/>
            </a:solidFill>
          </a:ln>
        </p:spPr>
      </p:pic>
      <p:pic>
        <p:nvPicPr>
          <p:cNvPr id="34" name="Picture 33">
            <a:extLst>
              <a:ext uri="{FF2B5EF4-FFF2-40B4-BE49-F238E27FC236}">
                <a16:creationId xmlns:a16="http://schemas.microsoft.com/office/drawing/2014/main" id="{A72264F3-F839-E0E1-5AB3-9C0649285756}"/>
              </a:ext>
            </a:extLst>
          </p:cNvPr>
          <p:cNvPicPr>
            <a:picLocks noChangeAspect="1"/>
          </p:cNvPicPr>
          <p:nvPr/>
        </p:nvPicPr>
        <p:blipFill>
          <a:blip r:embed="rId24"/>
          <a:stretch>
            <a:fillRect/>
          </a:stretch>
        </p:blipFill>
        <p:spPr>
          <a:xfrm>
            <a:off x="1353450" y="3314527"/>
            <a:ext cx="1014040" cy="720000"/>
          </a:xfrm>
          <a:prstGeom prst="rect">
            <a:avLst/>
          </a:prstGeom>
          <a:ln>
            <a:solidFill>
              <a:srgbClr val="352664"/>
            </a:solidFill>
          </a:ln>
        </p:spPr>
      </p:pic>
      <p:pic>
        <p:nvPicPr>
          <p:cNvPr id="35" name="Picture 34">
            <a:extLst>
              <a:ext uri="{FF2B5EF4-FFF2-40B4-BE49-F238E27FC236}">
                <a16:creationId xmlns:a16="http://schemas.microsoft.com/office/drawing/2014/main" id="{7AEBFBC4-41A0-5812-D944-15F165B3150F}"/>
              </a:ext>
            </a:extLst>
          </p:cNvPr>
          <p:cNvPicPr>
            <a:picLocks noChangeAspect="1"/>
          </p:cNvPicPr>
          <p:nvPr/>
        </p:nvPicPr>
        <p:blipFill>
          <a:blip r:embed="rId25"/>
          <a:stretch>
            <a:fillRect/>
          </a:stretch>
        </p:blipFill>
        <p:spPr>
          <a:xfrm>
            <a:off x="2566612" y="3314527"/>
            <a:ext cx="1014040" cy="720000"/>
          </a:xfrm>
          <a:prstGeom prst="rect">
            <a:avLst/>
          </a:prstGeom>
          <a:ln>
            <a:solidFill>
              <a:srgbClr val="352664"/>
            </a:solidFill>
          </a:ln>
        </p:spPr>
      </p:pic>
      <p:pic>
        <p:nvPicPr>
          <p:cNvPr id="36" name="Picture 35">
            <a:extLst>
              <a:ext uri="{FF2B5EF4-FFF2-40B4-BE49-F238E27FC236}">
                <a16:creationId xmlns:a16="http://schemas.microsoft.com/office/drawing/2014/main" id="{FD17FC8B-1BC7-AC62-3116-01DA8B83FF01}"/>
              </a:ext>
            </a:extLst>
          </p:cNvPr>
          <p:cNvPicPr>
            <a:picLocks noChangeAspect="1"/>
          </p:cNvPicPr>
          <p:nvPr/>
        </p:nvPicPr>
        <p:blipFill>
          <a:blip r:embed="rId26"/>
          <a:stretch>
            <a:fillRect/>
          </a:stretch>
        </p:blipFill>
        <p:spPr>
          <a:xfrm>
            <a:off x="3779886" y="3314527"/>
            <a:ext cx="1014040" cy="720000"/>
          </a:xfrm>
          <a:prstGeom prst="rect">
            <a:avLst/>
          </a:prstGeom>
          <a:ln>
            <a:solidFill>
              <a:srgbClr val="352664"/>
            </a:solidFill>
          </a:ln>
        </p:spPr>
      </p:pic>
      <p:pic>
        <p:nvPicPr>
          <p:cNvPr id="37" name="Picture 36">
            <a:extLst>
              <a:ext uri="{FF2B5EF4-FFF2-40B4-BE49-F238E27FC236}">
                <a16:creationId xmlns:a16="http://schemas.microsoft.com/office/drawing/2014/main" id="{0403C6C7-8A05-654B-41B4-01E10551D63F}"/>
              </a:ext>
            </a:extLst>
          </p:cNvPr>
          <p:cNvPicPr>
            <a:picLocks noChangeAspect="1"/>
          </p:cNvPicPr>
          <p:nvPr/>
        </p:nvPicPr>
        <p:blipFill>
          <a:blip r:embed="rId27"/>
          <a:stretch>
            <a:fillRect/>
          </a:stretch>
        </p:blipFill>
        <p:spPr>
          <a:xfrm>
            <a:off x="5003301" y="3314527"/>
            <a:ext cx="1014040" cy="720000"/>
          </a:xfrm>
          <a:prstGeom prst="rect">
            <a:avLst/>
          </a:prstGeom>
          <a:ln>
            <a:solidFill>
              <a:srgbClr val="352664"/>
            </a:solidFill>
          </a:ln>
        </p:spPr>
      </p:pic>
      <p:pic>
        <p:nvPicPr>
          <p:cNvPr id="38" name="Picture 37">
            <a:extLst>
              <a:ext uri="{FF2B5EF4-FFF2-40B4-BE49-F238E27FC236}">
                <a16:creationId xmlns:a16="http://schemas.microsoft.com/office/drawing/2014/main" id="{6DF5FC97-B45F-955A-EDBF-6B7F770E2302}"/>
              </a:ext>
            </a:extLst>
          </p:cNvPr>
          <p:cNvPicPr>
            <a:picLocks noChangeAspect="1"/>
          </p:cNvPicPr>
          <p:nvPr/>
        </p:nvPicPr>
        <p:blipFill>
          <a:blip r:embed="rId28"/>
          <a:stretch>
            <a:fillRect/>
          </a:stretch>
        </p:blipFill>
        <p:spPr>
          <a:xfrm>
            <a:off x="6188625" y="3314527"/>
            <a:ext cx="1014040" cy="720000"/>
          </a:xfrm>
          <a:prstGeom prst="rect">
            <a:avLst/>
          </a:prstGeom>
          <a:ln>
            <a:solidFill>
              <a:srgbClr val="352664"/>
            </a:solidFill>
          </a:ln>
        </p:spPr>
      </p:pic>
      <p:pic>
        <p:nvPicPr>
          <p:cNvPr id="39" name="Picture 38">
            <a:extLst>
              <a:ext uri="{FF2B5EF4-FFF2-40B4-BE49-F238E27FC236}">
                <a16:creationId xmlns:a16="http://schemas.microsoft.com/office/drawing/2014/main" id="{46488DB1-FDB5-B99F-639A-9922112E0603}"/>
              </a:ext>
            </a:extLst>
          </p:cNvPr>
          <p:cNvPicPr>
            <a:picLocks noChangeAspect="1"/>
          </p:cNvPicPr>
          <p:nvPr/>
        </p:nvPicPr>
        <p:blipFill>
          <a:blip r:embed="rId29"/>
          <a:stretch>
            <a:fillRect/>
          </a:stretch>
        </p:blipFill>
        <p:spPr>
          <a:xfrm>
            <a:off x="142455" y="4206814"/>
            <a:ext cx="1014040" cy="720000"/>
          </a:xfrm>
          <a:prstGeom prst="rect">
            <a:avLst/>
          </a:prstGeom>
          <a:ln>
            <a:solidFill>
              <a:srgbClr val="352664"/>
            </a:solidFill>
          </a:ln>
        </p:spPr>
      </p:pic>
      <p:pic>
        <p:nvPicPr>
          <p:cNvPr id="40" name="Picture 39">
            <a:extLst>
              <a:ext uri="{FF2B5EF4-FFF2-40B4-BE49-F238E27FC236}">
                <a16:creationId xmlns:a16="http://schemas.microsoft.com/office/drawing/2014/main" id="{7CF54ECF-FB97-BAB4-E0EF-5AC97771D995}"/>
              </a:ext>
            </a:extLst>
          </p:cNvPr>
          <p:cNvPicPr>
            <a:picLocks noChangeAspect="1"/>
          </p:cNvPicPr>
          <p:nvPr/>
        </p:nvPicPr>
        <p:blipFill>
          <a:blip r:embed="rId30"/>
          <a:stretch>
            <a:fillRect/>
          </a:stretch>
        </p:blipFill>
        <p:spPr>
          <a:xfrm>
            <a:off x="1353450" y="4206814"/>
            <a:ext cx="1014040" cy="720000"/>
          </a:xfrm>
          <a:prstGeom prst="rect">
            <a:avLst/>
          </a:prstGeom>
          <a:ln>
            <a:solidFill>
              <a:srgbClr val="352664"/>
            </a:solidFill>
          </a:ln>
        </p:spPr>
      </p:pic>
      <p:pic>
        <p:nvPicPr>
          <p:cNvPr id="41" name="Picture 40">
            <a:extLst>
              <a:ext uri="{FF2B5EF4-FFF2-40B4-BE49-F238E27FC236}">
                <a16:creationId xmlns:a16="http://schemas.microsoft.com/office/drawing/2014/main" id="{FCD61A74-11C2-3060-E425-315534DE33CE}"/>
              </a:ext>
            </a:extLst>
          </p:cNvPr>
          <p:cNvPicPr>
            <a:picLocks noChangeAspect="1"/>
          </p:cNvPicPr>
          <p:nvPr/>
        </p:nvPicPr>
        <p:blipFill>
          <a:blip r:embed="rId31"/>
          <a:stretch>
            <a:fillRect/>
          </a:stretch>
        </p:blipFill>
        <p:spPr>
          <a:xfrm>
            <a:off x="2564445" y="4206814"/>
            <a:ext cx="1014040" cy="720000"/>
          </a:xfrm>
          <a:prstGeom prst="rect">
            <a:avLst/>
          </a:prstGeom>
          <a:ln>
            <a:solidFill>
              <a:srgbClr val="352664"/>
            </a:solidFill>
          </a:ln>
        </p:spPr>
      </p:pic>
      <p:pic>
        <p:nvPicPr>
          <p:cNvPr id="42" name="Picture 41">
            <a:extLst>
              <a:ext uri="{FF2B5EF4-FFF2-40B4-BE49-F238E27FC236}">
                <a16:creationId xmlns:a16="http://schemas.microsoft.com/office/drawing/2014/main" id="{888E6532-016D-BD83-8CCD-246B4348270A}"/>
              </a:ext>
            </a:extLst>
          </p:cNvPr>
          <p:cNvPicPr>
            <a:picLocks noChangeAspect="1"/>
          </p:cNvPicPr>
          <p:nvPr/>
        </p:nvPicPr>
        <p:blipFill>
          <a:blip r:embed="rId32"/>
          <a:stretch>
            <a:fillRect/>
          </a:stretch>
        </p:blipFill>
        <p:spPr>
          <a:xfrm>
            <a:off x="3779886" y="4206814"/>
            <a:ext cx="1014040" cy="720000"/>
          </a:xfrm>
          <a:prstGeom prst="rect">
            <a:avLst/>
          </a:prstGeom>
          <a:ln>
            <a:solidFill>
              <a:srgbClr val="352664"/>
            </a:solidFill>
          </a:ln>
        </p:spPr>
      </p:pic>
      <p:pic>
        <p:nvPicPr>
          <p:cNvPr id="43" name="Picture 42">
            <a:extLst>
              <a:ext uri="{FF2B5EF4-FFF2-40B4-BE49-F238E27FC236}">
                <a16:creationId xmlns:a16="http://schemas.microsoft.com/office/drawing/2014/main" id="{265016B3-8A2F-ED4E-2931-4F4431D823C0}"/>
              </a:ext>
            </a:extLst>
          </p:cNvPr>
          <p:cNvPicPr>
            <a:picLocks noChangeAspect="1"/>
          </p:cNvPicPr>
          <p:nvPr/>
        </p:nvPicPr>
        <p:blipFill>
          <a:blip r:embed="rId33"/>
          <a:stretch>
            <a:fillRect/>
          </a:stretch>
        </p:blipFill>
        <p:spPr>
          <a:xfrm>
            <a:off x="5003301" y="4206814"/>
            <a:ext cx="1014040" cy="720000"/>
          </a:xfrm>
          <a:prstGeom prst="rect">
            <a:avLst/>
          </a:prstGeom>
          <a:ln>
            <a:solidFill>
              <a:srgbClr val="352664"/>
            </a:solidFill>
          </a:ln>
        </p:spPr>
      </p:pic>
      <p:pic>
        <p:nvPicPr>
          <p:cNvPr id="44" name="Picture 43">
            <a:extLst>
              <a:ext uri="{FF2B5EF4-FFF2-40B4-BE49-F238E27FC236}">
                <a16:creationId xmlns:a16="http://schemas.microsoft.com/office/drawing/2014/main" id="{BFDF00EB-4707-F492-2D26-24C019F6F14A}"/>
              </a:ext>
            </a:extLst>
          </p:cNvPr>
          <p:cNvPicPr>
            <a:picLocks noChangeAspect="1"/>
          </p:cNvPicPr>
          <p:nvPr/>
        </p:nvPicPr>
        <p:blipFill>
          <a:blip r:embed="rId34"/>
          <a:stretch>
            <a:fillRect/>
          </a:stretch>
        </p:blipFill>
        <p:spPr>
          <a:xfrm>
            <a:off x="6188625" y="4206814"/>
            <a:ext cx="1014040" cy="720000"/>
          </a:xfrm>
          <a:prstGeom prst="rect">
            <a:avLst/>
          </a:prstGeom>
          <a:ln>
            <a:solidFill>
              <a:srgbClr val="352664"/>
            </a:solidFill>
          </a:ln>
        </p:spPr>
      </p:pic>
      <p:pic>
        <p:nvPicPr>
          <p:cNvPr id="45" name="Picture 44">
            <a:extLst>
              <a:ext uri="{FF2B5EF4-FFF2-40B4-BE49-F238E27FC236}">
                <a16:creationId xmlns:a16="http://schemas.microsoft.com/office/drawing/2014/main" id="{6D6EB8B2-72DC-7A53-1148-93FC873F0DA4}"/>
              </a:ext>
            </a:extLst>
          </p:cNvPr>
          <p:cNvPicPr>
            <a:picLocks noChangeAspect="1"/>
          </p:cNvPicPr>
          <p:nvPr/>
        </p:nvPicPr>
        <p:blipFill>
          <a:blip r:embed="rId35"/>
          <a:stretch>
            <a:fillRect/>
          </a:stretch>
        </p:blipFill>
        <p:spPr>
          <a:xfrm>
            <a:off x="139619" y="5099101"/>
            <a:ext cx="1014040" cy="720000"/>
          </a:xfrm>
          <a:prstGeom prst="rect">
            <a:avLst/>
          </a:prstGeom>
          <a:ln>
            <a:solidFill>
              <a:srgbClr val="352664"/>
            </a:solidFill>
          </a:ln>
        </p:spPr>
      </p:pic>
      <p:pic>
        <p:nvPicPr>
          <p:cNvPr id="46" name="Picture 45">
            <a:extLst>
              <a:ext uri="{FF2B5EF4-FFF2-40B4-BE49-F238E27FC236}">
                <a16:creationId xmlns:a16="http://schemas.microsoft.com/office/drawing/2014/main" id="{33C377AA-CAC0-9526-94C5-9D109EA32FF4}"/>
              </a:ext>
            </a:extLst>
          </p:cNvPr>
          <p:cNvPicPr>
            <a:picLocks noChangeAspect="1"/>
          </p:cNvPicPr>
          <p:nvPr/>
        </p:nvPicPr>
        <p:blipFill>
          <a:blip r:embed="rId36"/>
          <a:stretch>
            <a:fillRect/>
          </a:stretch>
        </p:blipFill>
        <p:spPr>
          <a:xfrm>
            <a:off x="1353450" y="5104305"/>
            <a:ext cx="1014040" cy="720000"/>
          </a:xfrm>
          <a:prstGeom prst="rect">
            <a:avLst/>
          </a:prstGeom>
          <a:ln>
            <a:solidFill>
              <a:srgbClr val="352664"/>
            </a:solidFill>
          </a:ln>
        </p:spPr>
      </p:pic>
      <p:pic>
        <p:nvPicPr>
          <p:cNvPr id="47" name="Picture 46">
            <a:extLst>
              <a:ext uri="{FF2B5EF4-FFF2-40B4-BE49-F238E27FC236}">
                <a16:creationId xmlns:a16="http://schemas.microsoft.com/office/drawing/2014/main" id="{7E9FC0A0-6288-4C61-4B05-BB3F8BFD3FC9}"/>
              </a:ext>
            </a:extLst>
          </p:cNvPr>
          <p:cNvPicPr>
            <a:picLocks noChangeAspect="1"/>
          </p:cNvPicPr>
          <p:nvPr/>
        </p:nvPicPr>
        <p:blipFill>
          <a:blip r:embed="rId37"/>
          <a:stretch>
            <a:fillRect/>
          </a:stretch>
        </p:blipFill>
        <p:spPr>
          <a:xfrm>
            <a:off x="2564445" y="5097848"/>
            <a:ext cx="1014040" cy="720000"/>
          </a:xfrm>
          <a:prstGeom prst="rect">
            <a:avLst/>
          </a:prstGeom>
          <a:ln>
            <a:solidFill>
              <a:srgbClr val="352664"/>
            </a:solidFill>
          </a:ln>
        </p:spPr>
      </p:pic>
      <p:pic>
        <p:nvPicPr>
          <p:cNvPr id="48" name="Picture 47">
            <a:extLst>
              <a:ext uri="{FF2B5EF4-FFF2-40B4-BE49-F238E27FC236}">
                <a16:creationId xmlns:a16="http://schemas.microsoft.com/office/drawing/2014/main" id="{8FB0B9A7-B3D1-DB3E-221B-22E30DCC9ECF}"/>
              </a:ext>
            </a:extLst>
          </p:cNvPr>
          <p:cNvPicPr>
            <a:picLocks noChangeAspect="1"/>
          </p:cNvPicPr>
          <p:nvPr/>
        </p:nvPicPr>
        <p:blipFill>
          <a:blip r:embed="rId38"/>
          <a:stretch>
            <a:fillRect/>
          </a:stretch>
        </p:blipFill>
        <p:spPr>
          <a:xfrm>
            <a:off x="3776850" y="5097848"/>
            <a:ext cx="1014040" cy="720000"/>
          </a:xfrm>
          <a:prstGeom prst="rect">
            <a:avLst/>
          </a:prstGeom>
          <a:ln>
            <a:solidFill>
              <a:srgbClr val="352664"/>
            </a:solidFill>
          </a:ln>
        </p:spPr>
      </p:pic>
      <p:pic>
        <p:nvPicPr>
          <p:cNvPr id="49" name="Picture 48">
            <a:extLst>
              <a:ext uri="{FF2B5EF4-FFF2-40B4-BE49-F238E27FC236}">
                <a16:creationId xmlns:a16="http://schemas.microsoft.com/office/drawing/2014/main" id="{176480D9-604A-7BB6-BA27-35177C587395}"/>
              </a:ext>
            </a:extLst>
          </p:cNvPr>
          <p:cNvPicPr>
            <a:picLocks noChangeAspect="1"/>
          </p:cNvPicPr>
          <p:nvPr/>
        </p:nvPicPr>
        <p:blipFill>
          <a:blip r:embed="rId39"/>
          <a:stretch>
            <a:fillRect/>
          </a:stretch>
        </p:blipFill>
        <p:spPr>
          <a:xfrm>
            <a:off x="5003301" y="5095425"/>
            <a:ext cx="1014040" cy="720000"/>
          </a:xfrm>
          <a:prstGeom prst="rect">
            <a:avLst/>
          </a:prstGeom>
          <a:ln>
            <a:solidFill>
              <a:srgbClr val="352664"/>
            </a:solidFill>
          </a:ln>
        </p:spPr>
      </p:pic>
      <p:pic>
        <p:nvPicPr>
          <p:cNvPr id="50" name="Picture 49">
            <a:extLst>
              <a:ext uri="{FF2B5EF4-FFF2-40B4-BE49-F238E27FC236}">
                <a16:creationId xmlns:a16="http://schemas.microsoft.com/office/drawing/2014/main" id="{A076648A-0682-7E76-972E-63A76C6F05AF}"/>
              </a:ext>
            </a:extLst>
          </p:cNvPr>
          <p:cNvPicPr>
            <a:picLocks noChangeAspect="1"/>
          </p:cNvPicPr>
          <p:nvPr/>
        </p:nvPicPr>
        <p:blipFill>
          <a:blip r:embed="rId40"/>
          <a:stretch>
            <a:fillRect/>
          </a:stretch>
        </p:blipFill>
        <p:spPr>
          <a:xfrm>
            <a:off x="6204035" y="5095425"/>
            <a:ext cx="1014040" cy="720000"/>
          </a:xfrm>
          <a:prstGeom prst="rect">
            <a:avLst/>
          </a:prstGeom>
          <a:ln>
            <a:solidFill>
              <a:srgbClr val="352664"/>
            </a:solidFill>
          </a:ln>
        </p:spPr>
      </p:pic>
    </p:spTree>
    <p:extLst>
      <p:ext uri="{BB962C8B-B14F-4D97-AF65-F5344CB8AC3E}">
        <p14:creationId xmlns:p14="http://schemas.microsoft.com/office/powerpoint/2010/main" val="20257979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7" presetClass="emph" presetSubtype="0" fill="remove" nodeType="clickEffect">
                                  <p:stCondLst>
                                    <p:cond delay="0"/>
                                  </p:stCondLst>
                                  <p:childTnLst>
                                    <p:animClr clrSpc="rgb" dir="cw">
                                      <p:cBhvr override="childStyle">
                                        <p:cTn id="6" dur="250" autoRev="1" fill="remove"/>
                                        <p:tgtEl>
                                          <p:spTgt spid="12"/>
                                        </p:tgtEl>
                                        <p:attrNameLst>
                                          <p:attrName>style.color</p:attrName>
                                        </p:attrNameLst>
                                      </p:cBhvr>
                                      <p:to>
                                        <a:srgbClr val="FFFF00"/>
                                      </p:to>
                                    </p:animClr>
                                    <p:animClr clrSpc="rgb" dir="cw">
                                      <p:cBhvr>
                                        <p:cTn id="7" dur="250" autoRev="1" fill="remove"/>
                                        <p:tgtEl>
                                          <p:spTgt spid="12"/>
                                        </p:tgtEl>
                                        <p:attrNameLst>
                                          <p:attrName>fillcolor</p:attrName>
                                        </p:attrNameLst>
                                      </p:cBhvr>
                                      <p:to>
                                        <a:srgbClr val="FFFF00"/>
                                      </p:to>
                                    </p:animClr>
                                    <p:set>
                                      <p:cBhvr>
                                        <p:cTn id="8" dur="250" autoRev="1" fill="remove"/>
                                        <p:tgtEl>
                                          <p:spTgt spid="12"/>
                                        </p:tgtEl>
                                        <p:attrNameLst>
                                          <p:attrName>fill.type</p:attrName>
                                        </p:attrNameLst>
                                      </p:cBhvr>
                                      <p:to>
                                        <p:strVal val="solid"/>
                                      </p:to>
                                    </p:set>
                                    <p:set>
                                      <p:cBhvr>
                                        <p:cTn id="9" dur="250" autoRev="1" fill="remove"/>
                                        <p:tgtEl>
                                          <p:spTgt spid="12"/>
                                        </p:tgtEl>
                                        <p:attrNameLst>
                                          <p:attrName>fill.on</p:attrName>
                                        </p:attrNameLst>
                                      </p:cBhvr>
                                      <p:to>
                                        <p:strVal val="true"/>
                                      </p:to>
                                    </p:set>
                                  </p:childTnLst>
                                </p:cTn>
                              </p:par>
                            </p:childTnLst>
                          </p:cTn>
                        </p:par>
                      </p:childTnLst>
                    </p:cTn>
                  </p:par>
                  <p:par>
                    <p:cTn id="10" fill="hold">
                      <p:stCondLst>
                        <p:cond delay="indefinite"/>
                      </p:stCondLst>
                      <p:childTnLst>
                        <p:par>
                          <p:cTn id="11" fill="hold">
                            <p:stCondLst>
                              <p:cond delay="0"/>
                            </p:stCondLst>
                            <p:childTnLst>
                              <p:par>
                                <p:cTn id="12" presetID="27" presetClass="emph" presetSubtype="0" fill="remove" nodeType="clickEffect">
                                  <p:stCondLst>
                                    <p:cond delay="0"/>
                                  </p:stCondLst>
                                  <p:childTnLst>
                                    <p:animClr clrSpc="rgb" dir="cw">
                                      <p:cBhvr override="childStyle">
                                        <p:cTn id="13" dur="250" autoRev="1" fill="remove"/>
                                        <p:tgtEl>
                                          <p:spTgt spid="13"/>
                                        </p:tgtEl>
                                        <p:attrNameLst>
                                          <p:attrName>style.color</p:attrName>
                                        </p:attrNameLst>
                                      </p:cBhvr>
                                      <p:to>
                                        <a:srgbClr val="FFFF00"/>
                                      </p:to>
                                    </p:animClr>
                                    <p:animClr clrSpc="rgb" dir="cw">
                                      <p:cBhvr>
                                        <p:cTn id="14" dur="250" autoRev="1" fill="remove"/>
                                        <p:tgtEl>
                                          <p:spTgt spid="13"/>
                                        </p:tgtEl>
                                        <p:attrNameLst>
                                          <p:attrName>fillcolor</p:attrName>
                                        </p:attrNameLst>
                                      </p:cBhvr>
                                      <p:to>
                                        <a:srgbClr val="FFFF00"/>
                                      </p:to>
                                    </p:animClr>
                                    <p:set>
                                      <p:cBhvr>
                                        <p:cTn id="15" dur="250" autoRev="1" fill="remove"/>
                                        <p:tgtEl>
                                          <p:spTgt spid="13"/>
                                        </p:tgtEl>
                                        <p:attrNameLst>
                                          <p:attrName>fill.type</p:attrName>
                                        </p:attrNameLst>
                                      </p:cBhvr>
                                      <p:to>
                                        <p:strVal val="solid"/>
                                      </p:to>
                                    </p:set>
                                    <p:set>
                                      <p:cBhvr>
                                        <p:cTn id="16" dur="250" autoRev="1" fill="remove"/>
                                        <p:tgtEl>
                                          <p:spTgt spid="13"/>
                                        </p:tgtEl>
                                        <p:attrNameLst>
                                          <p:attrName>fill.on</p:attrName>
                                        </p:attrNameLst>
                                      </p:cBhvr>
                                      <p:to>
                                        <p:strVal val="true"/>
                                      </p:to>
                                    </p:set>
                                  </p:childTnLst>
                                </p:cTn>
                              </p:par>
                            </p:childTnLst>
                          </p:cTn>
                        </p:par>
                      </p:childTnLst>
                    </p:cTn>
                  </p:par>
                  <p:par>
                    <p:cTn id="17" fill="hold">
                      <p:stCondLst>
                        <p:cond delay="indefinite"/>
                      </p:stCondLst>
                      <p:childTnLst>
                        <p:par>
                          <p:cTn id="18" fill="hold">
                            <p:stCondLst>
                              <p:cond delay="0"/>
                            </p:stCondLst>
                            <p:childTnLst>
                              <p:par>
                                <p:cTn id="19" presetID="27" presetClass="emph" presetSubtype="0" fill="remove" nodeType="clickEffect">
                                  <p:stCondLst>
                                    <p:cond delay="0"/>
                                  </p:stCondLst>
                                  <p:childTnLst>
                                    <p:animClr clrSpc="rgb" dir="cw">
                                      <p:cBhvr override="childStyle">
                                        <p:cTn id="20" dur="250" autoRev="1" fill="remove"/>
                                        <p:tgtEl>
                                          <p:spTgt spid="20"/>
                                        </p:tgtEl>
                                        <p:attrNameLst>
                                          <p:attrName>style.color</p:attrName>
                                        </p:attrNameLst>
                                      </p:cBhvr>
                                      <p:to>
                                        <a:srgbClr val="FFFF00"/>
                                      </p:to>
                                    </p:animClr>
                                    <p:animClr clrSpc="rgb" dir="cw">
                                      <p:cBhvr>
                                        <p:cTn id="21" dur="250" autoRev="1" fill="remove"/>
                                        <p:tgtEl>
                                          <p:spTgt spid="20"/>
                                        </p:tgtEl>
                                        <p:attrNameLst>
                                          <p:attrName>fillcolor</p:attrName>
                                        </p:attrNameLst>
                                      </p:cBhvr>
                                      <p:to>
                                        <a:srgbClr val="FFFF00"/>
                                      </p:to>
                                    </p:animClr>
                                    <p:set>
                                      <p:cBhvr>
                                        <p:cTn id="22" dur="250" autoRev="1" fill="remove"/>
                                        <p:tgtEl>
                                          <p:spTgt spid="20"/>
                                        </p:tgtEl>
                                        <p:attrNameLst>
                                          <p:attrName>fill.type</p:attrName>
                                        </p:attrNameLst>
                                      </p:cBhvr>
                                      <p:to>
                                        <p:strVal val="solid"/>
                                      </p:to>
                                    </p:set>
                                    <p:set>
                                      <p:cBhvr>
                                        <p:cTn id="23" dur="250" autoRev="1" fill="remove"/>
                                        <p:tgtEl>
                                          <p:spTgt spid="20"/>
                                        </p:tgtEl>
                                        <p:attrNameLst>
                                          <p:attrName>fill.on</p:attrName>
                                        </p:attrNameLst>
                                      </p:cBhvr>
                                      <p:to>
                                        <p:strVal val="true"/>
                                      </p:to>
                                    </p:set>
                                  </p:childTnLst>
                                </p:cTn>
                              </p:par>
                            </p:childTnLst>
                          </p:cTn>
                        </p:par>
                      </p:childTnLst>
                    </p:cTn>
                  </p:par>
                  <p:par>
                    <p:cTn id="24" fill="hold">
                      <p:stCondLst>
                        <p:cond delay="indefinite"/>
                      </p:stCondLst>
                      <p:childTnLst>
                        <p:par>
                          <p:cTn id="25" fill="hold">
                            <p:stCondLst>
                              <p:cond delay="0"/>
                            </p:stCondLst>
                            <p:childTnLst>
                              <p:par>
                                <p:cTn id="26" presetID="27" presetClass="emph" presetSubtype="0" fill="remove" nodeType="clickEffect">
                                  <p:stCondLst>
                                    <p:cond delay="0"/>
                                  </p:stCondLst>
                                  <p:childTnLst>
                                    <p:animClr clrSpc="rgb" dir="cw">
                                      <p:cBhvr override="childStyle">
                                        <p:cTn id="27" dur="250" autoRev="1" fill="remove"/>
                                        <p:tgtEl>
                                          <p:spTgt spid="23"/>
                                        </p:tgtEl>
                                        <p:attrNameLst>
                                          <p:attrName>style.color</p:attrName>
                                        </p:attrNameLst>
                                      </p:cBhvr>
                                      <p:to>
                                        <a:srgbClr val="FFFF00"/>
                                      </p:to>
                                    </p:animClr>
                                    <p:animClr clrSpc="rgb" dir="cw">
                                      <p:cBhvr>
                                        <p:cTn id="28" dur="250" autoRev="1" fill="remove"/>
                                        <p:tgtEl>
                                          <p:spTgt spid="23"/>
                                        </p:tgtEl>
                                        <p:attrNameLst>
                                          <p:attrName>fillcolor</p:attrName>
                                        </p:attrNameLst>
                                      </p:cBhvr>
                                      <p:to>
                                        <a:srgbClr val="FFFF00"/>
                                      </p:to>
                                    </p:animClr>
                                    <p:set>
                                      <p:cBhvr>
                                        <p:cTn id="29" dur="250" autoRev="1" fill="remove"/>
                                        <p:tgtEl>
                                          <p:spTgt spid="23"/>
                                        </p:tgtEl>
                                        <p:attrNameLst>
                                          <p:attrName>fill.type</p:attrName>
                                        </p:attrNameLst>
                                      </p:cBhvr>
                                      <p:to>
                                        <p:strVal val="solid"/>
                                      </p:to>
                                    </p:set>
                                    <p:set>
                                      <p:cBhvr>
                                        <p:cTn id="30" dur="250" autoRev="1" fill="remove"/>
                                        <p:tgtEl>
                                          <p:spTgt spid="23"/>
                                        </p:tgtEl>
                                        <p:attrNameLst>
                                          <p:attrName>fill.on</p:attrName>
                                        </p:attrNameLst>
                                      </p:cBhvr>
                                      <p:to>
                                        <p:strVal val="true"/>
                                      </p:to>
                                    </p:set>
                                  </p:childTnLst>
                                </p:cTn>
                              </p:par>
                            </p:childTnLst>
                          </p:cTn>
                        </p:par>
                      </p:childTnLst>
                    </p:cTn>
                  </p:par>
                  <p:par>
                    <p:cTn id="31" fill="hold">
                      <p:stCondLst>
                        <p:cond delay="indefinite"/>
                      </p:stCondLst>
                      <p:childTnLst>
                        <p:par>
                          <p:cTn id="32" fill="hold">
                            <p:stCondLst>
                              <p:cond delay="0"/>
                            </p:stCondLst>
                            <p:childTnLst>
                              <p:par>
                                <p:cTn id="33" presetID="27" presetClass="emph" presetSubtype="0" fill="remove" nodeType="clickEffect">
                                  <p:stCondLst>
                                    <p:cond delay="0"/>
                                  </p:stCondLst>
                                  <p:childTnLst>
                                    <p:animClr clrSpc="rgb" dir="cw">
                                      <p:cBhvr override="childStyle">
                                        <p:cTn id="34" dur="250" autoRev="1" fill="remove"/>
                                        <p:tgtEl>
                                          <p:spTgt spid="25"/>
                                        </p:tgtEl>
                                        <p:attrNameLst>
                                          <p:attrName>style.color</p:attrName>
                                        </p:attrNameLst>
                                      </p:cBhvr>
                                      <p:to>
                                        <a:srgbClr val="FFFF00"/>
                                      </p:to>
                                    </p:animClr>
                                    <p:animClr clrSpc="rgb" dir="cw">
                                      <p:cBhvr>
                                        <p:cTn id="35" dur="250" autoRev="1" fill="remove"/>
                                        <p:tgtEl>
                                          <p:spTgt spid="25"/>
                                        </p:tgtEl>
                                        <p:attrNameLst>
                                          <p:attrName>fillcolor</p:attrName>
                                        </p:attrNameLst>
                                      </p:cBhvr>
                                      <p:to>
                                        <a:srgbClr val="FFFF00"/>
                                      </p:to>
                                    </p:animClr>
                                    <p:set>
                                      <p:cBhvr>
                                        <p:cTn id="36" dur="250" autoRev="1" fill="remove"/>
                                        <p:tgtEl>
                                          <p:spTgt spid="25"/>
                                        </p:tgtEl>
                                        <p:attrNameLst>
                                          <p:attrName>fill.type</p:attrName>
                                        </p:attrNameLst>
                                      </p:cBhvr>
                                      <p:to>
                                        <p:strVal val="solid"/>
                                      </p:to>
                                    </p:set>
                                    <p:set>
                                      <p:cBhvr>
                                        <p:cTn id="37" dur="250" autoRev="1" fill="remove"/>
                                        <p:tgtEl>
                                          <p:spTgt spid="25"/>
                                        </p:tgtEl>
                                        <p:attrNameLst>
                                          <p:attrName>fill.on</p:attrName>
                                        </p:attrNameLst>
                                      </p:cBhvr>
                                      <p:to>
                                        <p:strVal val="true"/>
                                      </p:to>
                                    </p:set>
                                  </p:childTnLst>
                                </p:cTn>
                              </p:par>
                            </p:childTnLst>
                          </p:cTn>
                        </p:par>
                      </p:childTnLst>
                    </p:cTn>
                  </p:par>
                  <p:par>
                    <p:cTn id="38" fill="hold">
                      <p:stCondLst>
                        <p:cond delay="indefinite"/>
                      </p:stCondLst>
                      <p:childTnLst>
                        <p:par>
                          <p:cTn id="39" fill="hold">
                            <p:stCondLst>
                              <p:cond delay="0"/>
                            </p:stCondLst>
                            <p:childTnLst>
                              <p:par>
                                <p:cTn id="40" presetID="27" presetClass="emph" presetSubtype="0" fill="remove" nodeType="clickEffect">
                                  <p:stCondLst>
                                    <p:cond delay="0"/>
                                  </p:stCondLst>
                                  <p:childTnLst>
                                    <p:animClr clrSpc="rgb" dir="cw">
                                      <p:cBhvr override="childStyle">
                                        <p:cTn id="41" dur="250" autoRev="1" fill="remove"/>
                                        <p:tgtEl>
                                          <p:spTgt spid="29"/>
                                        </p:tgtEl>
                                        <p:attrNameLst>
                                          <p:attrName>style.color</p:attrName>
                                        </p:attrNameLst>
                                      </p:cBhvr>
                                      <p:to>
                                        <a:srgbClr val="FFFF00"/>
                                      </p:to>
                                    </p:animClr>
                                    <p:animClr clrSpc="rgb" dir="cw">
                                      <p:cBhvr>
                                        <p:cTn id="42" dur="250" autoRev="1" fill="remove"/>
                                        <p:tgtEl>
                                          <p:spTgt spid="29"/>
                                        </p:tgtEl>
                                        <p:attrNameLst>
                                          <p:attrName>fillcolor</p:attrName>
                                        </p:attrNameLst>
                                      </p:cBhvr>
                                      <p:to>
                                        <a:srgbClr val="FFFF00"/>
                                      </p:to>
                                    </p:animClr>
                                    <p:set>
                                      <p:cBhvr>
                                        <p:cTn id="43" dur="250" autoRev="1" fill="remove"/>
                                        <p:tgtEl>
                                          <p:spTgt spid="29"/>
                                        </p:tgtEl>
                                        <p:attrNameLst>
                                          <p:attrName>fill.type</p:attrName>
                                        </p:attrNameLst>
                                      </p:cBhvr>
                                      <p:to>
                                        <p:strVal val="solid"/>
                                      </p:to>
                                    </p:set>
                                    <p:set>
                                      <p:cBhvr>
                                        <p:cTn id="44" dur="250" autoRev="1" fill="remove"/>
                                        <p:tgtEl>
                                          <p:spTgt spid="29"/>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1B78997-A752-23BC-4949-FA570AC8B618}"/>
            </a:ext>
          </a:extLst>
        </p:cNvPr>
        <p:cNvGrpSpPr/>
        <p:nvPr/>
      </p:nvGrpSpPr>
      <p:grpSpPr>
        <a:xfrm>
          <a:off x="0" y="0"/>
          <a:ext cx="0" cy="0"/>
          <a:chOff x="0" y="0"/>
          <a:chExt cx="0" cy="0"/>
        </a:xfrm>
      </p:grpSpPr>
      <p:sp>
        <p:nvSpPr>
          <p:cNvPr id="59" name="Rectangle 58">
            <a:extLst>
              <a:ext uri="{FF2B5EF4-FFF2-40B4-BE49-F238E27FC236}">
                <a16:creationId xmlns:a16="http://schemas.microsoft.com/office/drawing/2014/main" id="{31359A41-3B61-7325-F3D2-03B92981DDB4}"/>
              </a:ext>
            </a:extLst>
          </p:cNvPr>
          <p:cNvSpPr/>
          <p:nvPr/>
        </p:nvSpPr>
        <p:spPr>
          <a:xfrm>
            <a:off x="5915829" y="5833583"/>
            <a:ext cx="2164481" cy="1018971"/>
          </a:xfrm>
          <a:prstGeom prst="rect">
            <a:avLst/>
          </a:prstGeom>
          <a:solidFill>
            <a:srgbClr val="F3F2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3" name="Рисунок 3">
            <a:extLst>
              <a:ext uri="{FF2B5EF4-FFF2-40B4-BE49-F238E27FC236}">
                <a16:creationId xmlns:a16="http://schemas.microsoft.com/office/drawing/2014/main" id="{DF25D42F-4B81-8783-A7CF-60DF63E736F5}"/>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63278" y="27589"/>
            <a:ext cx="6379210" cy="2304415"/>
          </a:xfrm>
          <a:prstGeom prst="rect">
            <a:avLst/>
          </a:prstGeom>
        </p:spPr>
      </p:pic>
      <p:sp>
        <p:nvSpPr>
          <p:cNvPr id="14" name="Rectangle 13">
            <a:extLst>
              <a:ext uri="{FF2B5EF4-FFF2-40B4-BE49-F238E27FC236}">
                <a16:creationId xmlns:a16="http://schemas.microsoft.com/office/drawing/2014/main" id="{4CDF8447-241B-25C5-39CA-A18A424D5F4F}"/>
              </a:ext>
            </a:extLst>
          </p:cNvPr>
          <p:cNvSpPr/>
          <p:nvPr/>
        </p:nvSpPr>
        <p:spPr>
          <a:xfrm>
            <a:off x="1609725" y="1047750"/>
            <a:ext cx="5772150" cy="12797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2" name="Rectangle 11">
            <a:extLst>
              <a:ext uri="{FF2B5EF4-FFF2-40B4-BE49-F238E27FC236}">
                <a16:creationId xmlns:a16="http://schemas.microsoft.com/office/drawing/2014/main" id="{9CF72630-1909-6C31-767C-6409533CCEE5}"/>
              </a:ext>
            </a:extLst>
          </p:cNvPr>
          <p:cNvSpPr/>
          <p:nvPr/>
        </p:nvSpPr>
        <p:spPr>
          <a:xfrm>
            <a:off x="0" y="5839029"/>
            <a:ext cx="2495550" cy="1018971"/>
          </a:xfrm>
          <a:prstGeom prst="rect">
            <a:avLst/>
          </a:prstGeom>
          <a:solidFill>
            <a:srgbClr val="F3F2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56" name="Picture 55">
            <a:extLst>
              <a:ext uri="{FF2B5EF4-FFF2-40B4-BE49-F238E27FC236}">
                <a16:creationId xmlns:a16="http://schemas.microsoft.com/office/drawing/2014/main" id="{7F375F4A-7C47-BB89-F6BE-160016964439}"/>
              </a:ext>
            </a:extLst>
          </p:cNvPr>
          <p:cNvPicPr>
            <a:picLocks noChangeAspect="1"/>
          </p:cNvPicPr>
          <p:nvPr/>
        </p:nvPicPr>
        <p:blipFill>
          <a:blip r:embed="rId3"/>
          <a:stretch>
            <a:fillRect/>
          </a:stretch>
        </p:blipFill>
        <p:spPr>
          <a:xfrm>
            <a:off x="139620" y="5846105"/>
            <a:ext cx="7160518" cy="1013460"/>
          </a:xfrm>
          <a:prstGeom prst="rect">
            <a:avLst/>
          </a:prstGeom>
        </p:spPr>
      </p:pic>
      <p:sp>
        <p:nvSpPr>
          <p:cNvPr id="57" name="Rectangle 56">
            <a:extLst>
              <a:ext uri="{FF2B5EF4-FFF2-40B4-BE49-F238E27FC236}">
                <a16:creationId xmlns:a16="http://schemas.microsoft.com/office/drawing/2014/main" id="{2E5E9CA2-D16D-40DE-33DA-8C0D0E5CE783}"/>
              </a:ext>
            </a:extLst>
          </p:cNvPr>
          <p:cNvSpPr/>
          <p:nvPr/>
        </p:nvSpPr>
        <p:spPr>
          <a:xfrm>
            <a:off x="7735527" y="3395743"/>
            <a:ext cx="4456473" cy="1018971"/>
          </a:xfrm>
          <a:prstGeom prst="rect">
            <a:avLst/>
          </a:prstGeom>
          <a:solidFill>
            <a:srgbClr val="F3F2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58" name="Picture 57">
            <a:extLst>
              <a:ext uri="{FF2B5EF4-FFF2-40B4-BE49-F238E27FC236}">
                <a16:creationId xmlns:a16="http://schemas.microsoft.com/office/drawing/2014/main" id="{BA472F9D-AEEE-2F79-95CD-0E9E53E5AAF5}"/>
              </a:ext>
            </a:extLst>
          </p:cNvPr>
          <p:cNvPicPr>
            <a:picLocks noChangeAspect="1"/>
          </p:cNvPicPr>
          <p:nvPr/>
        </p:nvPicPr>
        <p:blipFill>
          <a:blip r:embed="rId4"/>
          <a:stretch>
            <a:fillRect/>
          </a:stretch>
        </p:blipFill>
        <p:spPr>
          <a:xfrm>
            <a:off x="7381875" y="3395742"/>
            <a:ext cx="698435" cy="3462257"/>
          </a:xfrm>
          <a:prstGeom prst="rect">
            <a:avLst/>
          </a:prstGeom>
        </p:spPr>
      </p:pic>
      <p:pic>
        <p:nvPicPr>
          <p:cNvPr id="63" name="Picture 62">
            <a:extLst>
              <a:ext uri="{FF2B5EF4-FFF2-40B4-BE49-F238E27FC236}">
                <a16:creationId xmlns:a16="http://schemas.microsoft.com/office/drawing/2014/main" id="{145020C2-21E5-FF0C-ED35-433AAD6F1B73}"/>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454448" y="1377535"/>
            <a:ext cx="4407871" cy="1533616"/>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sp>
        <p:nvSpPr>
          <p:cNvPr id="64" name="Rectangle 63">
            <a:extLst>
              <a:ext uri="{FF2B5EF4-FFF2-40B4-BE49-F238E27FC236}">
                <a16:creationId xmlns:a16="http://schemas.microsoft.com/office/drawing/2014/main" id="{48A9C0B9-F306-F16C-2036-917DA1BEA53D}"/>
              </a:ext>
            </a:extLst>
          </p:cNvPr>
          <p:cNvSpPr/>
          <p:nvPr/>
        </p:nvSpPr>
        <p:spPr>
          <a:xfrm>
            <a:off x="7454449" y="1362649"/>
            <a:ext cx="4407870" cy="153361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1" name="TextBox 60">
            <a:extLst>
              <a:ext uri="{FF2B5EF4-FFF2-40B4-BE49-F238E27FC236}">
                <a16:creationId xmlns:a16="http://schemas.microsoft.com/office/drawing/2014/main" id="{A5DE5C68-0913-D1E9-AF42-462BCF4492BA}"/>
              </a:ext>
            </a:extLst>
          </p:cNvPr>
          <p:cNvSpPr txBox="1"/>
          <p:nvPr/>
        </p:nvSpPr>
        <p:spPr>
          <a:xfrm>
            <a:off x="7853553" y="1819619"/>
            <a:ext cx="3866767" cy="507831"/>
          </a:xfrm>
          <a:prstGeom prst="rect">
            <a:avLst/>
          </a:prstGeom>
          <a:noFill/>
        </p:spPr>
        <p:txBody>
          <a:bodyPr wrap="square">
            <a:spAutoFit/>
          </a:bodyPr>
          <a:lstStyle/>
          <a:p>
            <a:r>
              <a:rPr lang="en-US" sz="2700" b="1" dirty="0">
                <a:solidFill>
                  <a:srgbClr val="352A62"/>
                </a:solidFill>
                <a:latin typeface="Calibri" panose="020F0502020204030204" pitchFamily="34" charset="0"/>
                <a:ea typeface="Calibri" panose="020F0502020204030204" pitchFamily="34" charset="0"/>
                <a:cs typeface="Times New Roman" panose="02020603050405020304" pitchFamily="18" charset="0"/>
              </a:rPr>
              <a:t>18. The Apostrophe Rules</a:t>
            </a:r>
            <a:endParaRPr lang="en-GB" sz="2700" dirty="0">
              <a:latin typeface="Calibri" panose="020F0502020204030204" pitchFamily="34" charset="0"/>
              <a:ea typeface="Calibri" panose="020F0502020204030204" pitchFamily="34" charset="0"/>
              <a:cs typeface="Times New Roman" panose="02020603050405020304" pitchFamily="18" charset="0"/>
            </a:endParaRPr>
          </a:p>
        </p:txBody>
      </p:sp>
      <p:sp>
        <p:nvSpPr>
          <p:cNvPr id="85" name="Rectangle 84">
            <a:extLst>
              <a:ext uri="{FF2B5EF4-FFF2-40B4-BE49-F238E27FC236}">
                <a16:creationId xmlns:a16="http://schemas.microsoft.com/office/drawing/2014/main" id="{5B29F366-D36E-CE4F-CFB3-FC4246193679}"/>
              </a:ext>
            </a:extLst>
          </p:cNvPr>
          <p:cNvSpPr/>
          <p:nvPr/>
        </p:nvSpPr>
        <p:spPr>
          <a:xfrm>
            <a:off x="5915829" y="520178"/>
            <a:ext cx="6276171" cy="507831"/>
          </a:xfrm>
          <a:prstGeom prst="rect">
            <a:avLst/>
          </a:prstGeom>
          <a:solidFill>
            <a:srgbClr val="F3F2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86" name="Picture 85">
            <a:extLst>
              <a:ext uri="{FF2B5EF4-FFF2-40B4-BE49-F238E27FC236}">
                <a16:creationId xmlns:a16="http://schemas.microsoft.com/office/drawing/2014/main" id="{ABFFBE97-E3A6-0A24-89B8-75D22850F935}"/>
              </a:ext>
            </a:extLst>
          </p:cNvPr>
          <p:cNvPicPr>
            <a:picLocks noChangeAspect="1"/>
          </p:cNvPicPr>
          <p:nvPr/>
        </p:nvPicPr>
        <p:blipFill>
          <a:blip r:embed="rId4"/>
          <a:stretch>
            <a:fillRect/>
          </a:stretch>
        </p:blipFill>
        <p:spPr>
          <a:xfrm>
            <a:off x="4031226" y="1"/>
            <a:ext cx="1884603" cy="1028008"/>
          </a:xfrm>
          <a:prstGeom prst="rect">
            <a:avLst/>
          </a:prstGeom>
        </p:spPr>
      </p:pic>
      <p:sp>
        <p:nvSpPr>
          <p:cNvPr id="87" name="TextBox 86">
            <a:extLst>
              <a:ext uri="{FF2B5EF4-FFF2-40B4-BE49-F238E27FC236}">
                <a16:creationId xmlns:a16="http://schemas.microsoft.com/office/drawing/2014/main" id="{58414926-A111-4294-C8DA-BF39BFF869C6}"/>
              </a:ext>
            </a:extLst>
          </p:cNvPr>
          <p:cNvSpPr txBox="1"/>
          <p:nvPr/>
        </p:nvSpPr>
        <p:spPr>
          <a:xfrm>
            <a:off x="5915829" y="-6104"/>
            <a:ext cx="6276171" cy="507831"/>
          </a:xfrm>
          <a:prstGeom prst="rect">
            <a:avLst/>
          </a:prstGeom>
          <a:noFill/>
        </p:spPr>
        <p:txBody>
          <a:bodyPr wrap="square">
            <a:spAutoFit/>
          </a:bodyPr>
          <a:lstStyle/>
          <a:p>
            <a:pPr algn="just"/>
            <a:r>
              <a:rPr lang="en-US" sz="2700" b="1" dirty="0">
                <a:solidFill>
                  <a:srgbClr val="352A62"/>
                </a:solidFill>
                <a:latin typeface="Calibri" panose="020F0502020204030204" pitchFamily="34" charset="0"/>
                <a:ea typeface="Calibri" panose="020F0502020204030204" pitchFamily="34" charset="0"/>
                <a:cs typeface="Times New Roman" panose="02020603050405020304" pitchFamily="18" charset="0"/>
              </a:rPr>
              <a:t>The 36 Rules of Legal Writing </a:t>
            </a:r>
            <a:r>
              <a:rPr lang="en-US" sz="2700" dirty="0">
                <a:solidFill>
                  <a:srgbClr val="352A62"/>
                </a:solidFill>
                <a:latin typeface="Calibri" panose="020F0502020204030204" pitchFamily="34" charset="0"/>
                <a:ea typeface="Calibri" panose="020F0502020204030204" pitchFamily="34" charset="0"/>
                <a:cs typeface="Times New Roman" panose="02020603050405020304" pitchFamily="18" charset="0"/>
              </a:rPr>
              <a:t>– Rule 18/36</a:t>
            </a:r>
            <a:endParaRPr lang="en-GB" sz="2700" dirty="0">
              <a:latin typeface="Calibri" panose="020F0502020204030204" pitchFamily="34" charset="0"/>
              <a:ea typeface="Calibri" panose="020F0502020204030204" pitchFamily="34" charset="0"/>
              <a:cs typeface="Times New Roman" panose="02020603050405020304" pitchFamily="18" charset="0"/>
            </a:endParaRPr>
          </a:p>
        </p:txBody>
      </p:sp>
      <p:sp>
        <p:nvSpPr>
          <p:cNvPr id="3" name="TextBox 2">
            <a:extLst>
              <a:ext uri="{FF2B5EF4-FFF2-40B4-BE49-F238E27FC236}">
                <a16:creationId xmlns:a16="http://schemas.microsoft.com/office/drawing/2014/main" id="{AD7C542F-93F8-5204-CC6F-2BBB3CB63CDC}"/>
              </a:ext>
            </a:extLst>
          </p:cNvPr>
          <p:cNvSpPr txBox="1"/>
          <p:nvPr/>
        </p:nvSpPr>
        <p:spPr>
          <a:xfrm>
            <a:off x="563276" y="1200382"/>
            <a:ext cx="6676599" cy="2246769"/>
          </a:xfrm>
          <a:prstGeom prst="rect">
            <a:avLst/>
          </a:prstGeom>
          <a:noFill/>
        </p:spPr>
        <p:txBody>
          <a:bodyPr wrap="square">
            <a:spAutoFit/>
          </a:bodyPr>
          <a:lstStyle/>
          <a:p>
            <a:r>
              <a:rPr lang="en-GB" sz="2000" b="1" dirty="0">
                <a:solidFill>
                  <a:srgbClr val="002060"/>
                </a:solidFill>
                <a:latin typeface="+mj-lt"/>
              </a:rPr>
              <a:t>Which sentence correctly follows the rules for apostrophe usage?</a:t>
            </a:r>
          </a:p>
          <a:p>
            <a:endParaRPr lang="en-GB" sz="2000" dirty="0">
              <a:solidFill>
                <a:srgbClr val="002060"/>
              </a:solidFill>
              <a:latin typeface="+mj-lt"/>
            </a:endParaRPr>
          </a:p>
          <a:p>
            <a:r>
              <a:rPr lang="en-GB" sz="2000" dirty="0">
                <a:solidFill>
                  <a:srgbClr val="002060"/>
                </a:solidFill>
                <a:latin typeface="+mj-lt"/>
              </a:rPr>
              <a:t>A) “The contracts terms were not clearly defined.”</a:t>
            </a:r>
            <a:br>
              <a:rPr lang="en-GB" sz="2000" dirty="0">
                <a:solidFill>
                  <a:srgbClr val="002060"/>
                </a:solidFill>
                <a:latin typeface="+mj-lt"/>
              </a:rPr>
            </a:br>
            <a:r>
              <a:rPr lang="en-GB" sz="2000" dirty="0">
                <a:solidFill>
                  <a:srgbClr val="002060"/>
                </a:solidFill>
                <a:latin typeface="+mj-lt"/>
              </a:rPr>
              <a:t>B) “The contract’s terms were not clearly defined.”</a:t>
            </a:r>
            <a:br>
              <a:rPr lang="en-GB" sz="2000" dirty="0">
                <a:solidFill>
                  <a:srgbClr val="002060"/>
                </a:solidFill>
                <a:latin typeface="+mj-lt"/>
              </a:rPr>
            </a:br>
            <a:r>
              <a:rPr lang="en-GB" sz="2000" dirty="0">
                <a:solidFill>
                  <a:srgbClr val="002060"/>
                </a:solidFill>
                <a:latin typeface="+mj-lt"/>
              </a:rPr>
              <a:t>C) “The contracts’ terms was not clearly defined.”</a:t>
            </a:r>
            <a:br>
              <a:rPr lang="en-GB" sz="2000" dirty="0">
                <a:solidFill>
                  <a:srgbClr val="002060"/>
                </a:solidFill>
                <a:latin typeface="+mj-lt"/>
              </a:rPr>
            </a:br>
            <a:r>
              <a:rPr lang="en-GB" sz="2000" dirty="0">
                <a:solidFill>
                  <a:srgbClr val="002060"/>
                </a:solidFill>
                <a:latin typeface="+mj-lt"/>
              </a:rPr>
              <a:t>D) “The contracts terms’ were not clearly defined.”</a:t>
            </a:r>
          </a:p>
        </p:txBody>
      </p:sp>
    </p:spTree>
    <p:extLst>
      <p:ext uri="{BB962C8B-B14F-4D97-AF65-F5344CB8AC3E}">
        <p14:creationId xmlns:p14="http://schemas.microsoft.com/office/powerpoint/2010/main" val="188814565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4F21F97-5F09-E6D3-A3E0-8AD2D290453C}"/>
            </a:ext>
          </a:extLst>
        </p:cNvPr>
        <p:cNvGrpSpPr/>
        <p:nvPr/>
      </p:nvGrpSpPr>
      <p:grpSpPr>
        <a:xfrm>
          <a:off x="0" y="0"/>
          <a:ext cx="0" cy="0"/>
          <a:chOff x="0" y="0"/>
          <a:chExt cx="0" cy="0"/>
        </a:xfrm>
      </p:grpSpPr>
      <p:sp>
        <p:nvSpPr>
          <p:cNvPr id="59" name="Rectangle 58">
            <a:extLst>
              <a:ext uri="{FF2B5EF4-FFF2-40B4-BE49-F238E27FC236}">
                <a16:creationId xmlns:a16="http://schemas.microsoft.com/office/drawing/2014/main" id="{3B897C23-DF52-B86E-EFCC-673BD5EA0A03}"/>
              </a:ext>
            </a:extLst>
          </p:cNvPr>
          <p:cNvSpPr/>
          <p:nvPr/>
        </p:nvSpPr>
        <p:spPr>
          <a:xfrm>
            <a:off x="5915829" y="5833583"/>
            <a:ext cx="2164481" cy="1018971"/>
          </a:xfrm>
          <a:prstGeom prst="rect">
            <a:avLst/>
          </a:prstGeom>
          <a:solidFill>
            <a:srgbClr val="F3F2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3" name="Рисунок 3">
            <a:extLst>
              <a:ext uri="{FF2B5EF4-FFF2-40B4-BE49-F238E27FC236}">
                <a16:creationId xmlns:a16="http://schemas.microsoft.com/office/drawing/2014/main" id="{9943D86C-FAF4-585C-5C00-297DA48443ED}"/>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63278" y="27589"/>
            <a:ext cx="6379210" cy="2304415"/>
          </a:xfrm>
          <a:prstGeom prst="rect">
            <a:avLst/>
          </a:prstGeom>
        </p:spPr>
      </p:pic>
      <p:sp>
        <p:nvSpPr>
          <p:cNvPr id="14" name="Rectangle 13">
            <a:extLst>
              <a:ext uri="{FF2B5EF4-FFF2-40B4-BE49-F238E27FC236}">
                <a16:creationId xmlns:a16="http://schemas.microsoft.com/office/drawing/2014/main" id="{CCCF3107-1C45-E323-2CDA-F75A272F5FBE}"/>
              </a:ext>
            </a:extLst>
          </p:cNvPr>
          <p:cNvSpPr/>
          <p:nvPr/>
        </p:nvSpPr>
        <p:spPr>
          <a:xfrm>
            <a:off x="1609725" y="1047750"/>
            <a:ext cx="5772150" cy="116087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2" name="Rectangle 11">
            <a:extLst>
              <a:ext uri="{FF2B5EF4-FFF2-40B4-BE49-F238E27FC236}">
                <a16:creationId xmlns:a16="http://schemas.microsoft.com/office/drawing/2014/main" id="{86521954-8D11-34D1-B97C-77F16AA47A96}"/>
              </a:ext>
            </a:extLst>
          </p:cNvPr>
          <p:cNvSpPr/>
          <p:nvPr/>
        </p:nvSpPr>
        <p:spPr>
          <a:xfrm>
            <a:off x="0" y="5839029"/>
            <a:ext cx="2495550" cy="1018971"/>
          </a:xfrm>
          <a:prstGeom prst="rect">
            <a:avLst/>
          </a:prstGeom>
          <a:solidFill>
            <a:srgbClr val="F3F2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56" name="Picture 55">
            <a:extLst>
              <a:ext uri="{FF2B5EF4-FFF2-40B4-BE49-F238E27FC236}">
                <a16:creationId xmlns:a16="http://schemas.microsoft.com/office/drawing/2014/main" id="{F8A350BF-B9FE-D204-8E0C-3A4B90166557}"/>
              </a:ext>
            </a:extLst>
          </p:cNvPr>
          <p:cNvPicPr>
            <a:picLocks noChangeAspect="1"/>
          </p:cNvPicPr>
          <p:nvPr/>
        </p:nvPicPr>
        <p:blipFill>
          <a:blip r:embed="rId3"/>
          <a:stretch>
            <a:fillRect/>
          </a:stretch>
        </p:blipFill>
        <p:spPr>
          <a:xfrm>
            <a:off x="139620" y="5846105"/>
            <a:ext cx="7160518" cy="1013460"/>
          </a:xfrm>
          <a:prstGeom prst="rect">
            <a:avLst/>
          </a:prstGeom>
        </p:spPr>
      </p:pic>
      <p:sp>
        <p:nvSpPr>
          <p:cNvPr id="57" name="Rectangle 56">
            <a:extLst>
              <a:ext uri="{FF2B5EF4-FFF2-40B4-BE49-F238E27FC236}">
                <a16:creationId xmlns:a16="http://schemas.microsoft.com/office/drawing/2014/main" id="{485D10ED-3698-4F50-3C1A-04F55017B91E}"/>
              </a:ext>
            </a:extLst>
          </p:cNvPr>
          <p:cNvSpPr/>
          <p:nvPr/>
        </p:nvSpPr>
        <p:spPr>
          <a:xfrm>
            <a:off x="7735527" y="3395743"/>
            <a:ext cx="4456473" cy="1018971"/>
          </a:xfrm>
          <a:prstGeom prst="rect">
            <a:avLst/>
          </a:prstGeom>
          <a:solidFill>
            <a:srgbClr val="F3F2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58" name="Picture 57">
            <a:extLst>
              <a:ext uri="{FF2B5EF4-FFF2-40B4-BE49-F238E27FC236}">
                <a16:creationId xmlns:a16="http://schemas.microsoft.com/office/drawing/2014/main" id="{D7259FCD-2463-173B-AAD0-51560AB38353}"/>
              </a:ext>
            </a:extLst>
          </p:cNvPr>
          <p:cNvPicPr>
            <a:picLocks noChangeAspect="1"/>
          </p:cNvPicPr>
          <p:nvPr/>
        </p:nvPicPr>
        <p:blipFill>
          <a:blip r:embed="rId4"/>
          <a:stretch>
            <a:fillRect/>
          </a:stretch>
        </p:blipFill>
        <p:spPr>
          <a:xfrm>
            <a:off x="7381875" y="3395742"/>
            <a:ext cx="698435" cy="3462257"/>
          </a:xfrm>
          <a:prstGeom prst="rect">
            <a:avLst/>
          </a:prstGeom>
        </p:spPr>
      </p:pic>
      <p:pic>
        <p:nvPicPr>
          <p:cNvPr id="63" name="Picture 62">
            <a:extLst>
              <a:ext uri="{FF2B5EF4-FFF2-40B4-BE49-F238E27FC236}">
                <a16:creationId xmlns:a16="http://schemas.microsoft.com/office/drawing/2014/main" id="{A10AC6AD-7DF6-82EE-6B6B-3B10C6A15EC2}"/>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454448" y="1377535"/>
            <a:ext cx="4407871" cy="1533616"/>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sp>
        <p:nvSpPr>
          <p:cNvPr id="64" name="Rectangle 63">
            <a:extLst>
              <a:ext uri="{FF2B5EF4-FFF2-40B4-BE49-F238E27FC236}">
                <a16:creationId xmlns:a16="http://schemas.microsoft.com/office/drawing/2014/main" id="{6B388657-42CB-87C7-D950-C72551CE4F0B}"/>
              </a:ext>
            </a:extLst>
          </p:cNvPr>
          <p:cNvSpPr/>
          <p:nvPr/>
        </p:nvSpPr>
        <p:spPr>
          <a:xfrm>
            <a:off x="7454449" y="1362649"/>
            <a:ext cx="4407870" cy="153361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1" name="TextBox 60">
            <a:extLst>
              <a:ext uri="{FF2B5EF4-FFF2-40B4-BE49-F238E27FC236}">
                <a16:creationId xmlns:a16="http://schemas.microsoft.com/office/drawing/2014/main" id="{3F46CECB-EAB6-D9F6-2283-42442817DC7F}"/>
              </a:ext>
            </a:extLst>
          </p:cNvPr>
          <p:cNvSpPr txBox="1"/>
          <p:nvPr/>
        </p:nvSpPr>
        <p:spPr>
          <a:xfrm>
            <a:off x="7853553" y="1819619"/>
            <a:ext cx="3866767" cy="923330"/>
          </a:xfrm>
          <a:prstGeom prst="rect">
            <a:avLst/>
          </a:prstGeom>
          <a:noFill/>
        </p:spPr>
        <p:txBody>
          <a:bodyPr wrap="square">
            <a:spAutoFit/>
          </a:bodyPr>
          <a:lstStyle/>
          <a:p>
            <a:r>
              <a:rPr lang="en-US" sz="2700" b="1" dirty="0">
                <a:solidFill>
                  <a:srgbClr val="352A62"/>
                </a:solidFill>
                <a:latin typeface="Calibri" panose="020F0502020204030204" pitchFamily="34" charset="0"/>
                <a:ea typeface="Calibri" panose="020F0502020204030204" pitchFamily="34" charset="0"/>
                <a:cs typeface="Times New Roman" panose="02020603050405020304" pitchFamily="18" charset="0"/>
              </a:rPr>
              <a:t>19. The SV Agreement Rule</a:t>
            </a:r>
            <a:endParaRPr lang="en-GB" sz="2700" dirty="0">
              <a:latin typeface="Calibri" panose="020F0502020204030204" pitchFamily="34" charset="0"/>
              <a:ea typeface="Calibri" panose="020F0502020204030204" pitchFamily="34" charset="0"/>
              <a:cs typeface="Times New Roman" panose="02020603050405020304" pitchFamily="18" charset="0"/>
            </a:endParaRPr>
          </a:p>
        </p:txBody>
      </p:sp>
      <p:sp>
        <p:nvSpPr>
          <p:cNvPr id="85" name="Rectangle 84">
            <a:extLst>
              <a:ext uri="{FF2B5EF4-FFF2-40B4-BE49-F238E27FC236}">
                <a16:creationId xmlns:a16="http://schemas.microsoft.com/office/drawing/2014/main" id="{208BBD77-8F7A-E365-7E25-7227FAFFF2BE}"/>
              </a:ext>
            </a:extLst>
          </p:cNvPr>
          <p:cNvSpPr/>
          <p:nvPr/>
        </p:nvSpPr>
        <p:spPr>
          <a:xfrm>
            <a:off x="5915829" y="520178"/>
            <a:ext cx="6276171" cy="507831"/>
          </a:xfrm>
          <a:prstGeom prst="rect">
            <a:avLst/>
          </a:prstGeom>
          <a:solidFill>
            <a:srgbClr val="F3F2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86" name="Picture 85">
            <a:extLst>
              <a:ext uri="{FF2B5EF4-FFF2-40B4-BE49-F238E27FC236}">
                <a16:creationId xmlns:a16="http://schemas.microsoft.com/office/drawing/2014/main" id="{0179EFA9-16C4-4C1C-DB64-D5F9B172CA21}"/>
              </a:ext>
            </a:extLst>
          </p:cNvPr>
          <p:cNvPicPr>
            <a:picLocks noChangeAspect="1"/>
          </p:cNvPicPr>
          <p:nvPr/>
        </p:nvPicPr>
        <p:blipFill>
          <a:blip r:embed="rId4"/>
          <a:stretch>
            <a:fillRect/>
          </a:stretch>
        </p:blipFill>
        <p:spPr>
          <a:xfrm>
            <a:off x="4031226" y="1"/>
            <a:ext cx="1884603" cy="1028008"/>
          </a:xfrm>
          <a:prstGeom prst="rect">
            <a:avLst/>
          </a:prstGeom>
        </p:spPr>
      </p:pic>
      <p:sp>
        <p:nvSpPr>
          <p:cNvPr id="87" name="TextBox 86">
            <a:extLst>
              <a:ext uri="{FF2B5EF4-FFF2-40B4-BE49-F238E27FC236}">
                <a16:creationId xmlns:a16="http://schemas.microsoft.com/office/drawing/2014/main" id="{B65C2AA0-8E35-6569-7F0A-73F9DCD2EDE9}"/>
              </a:ext>
            </a:extLst>
          </p:cNvPr>
          <p:cNvSpPr txBox="1"/>
          <p:nvPr/>
        </p:nvSpPr>
        <p:spPr>
          <a:xfrm>
            <a:off x="5915829" y="-6104"/>
            <a:ext cx="6276171" cy="507831"/>
          </a:xfrm>
          <a:prstGeom prst="rect">
            <a:avLst/>
          </a:prstGeom>
          <a:noFill/>
        </p:spPr>
        <p:txBody>
          <a:bodyPr wrap="square">
            <a:spAutoFit/>
          </a:bodyPr>
          <a:lstStyle/>
          <a:p>
            <a:pPr algn="just"/>
            <a:r>
              <a:rPr lang="en-US" sz="2700" b="1" dirty="0">
                <a:solidFill>
                  <a:srgbClr val="352A62"/>
                </a:solidFill>
                <a:latin typeface="Calibri" panose="020F0502020204030204" pitchFamily="34" charset="0"/>
                <a:ea typeface="Calibri" panose="020F0502020204030204" pitchFamily="34" charset="0"/>
                <a:cs typeface="Times New Roman" panose="02020603050405020304" pitchFamily="18" charset="0"/>
              </a:rPr>
              <a:t>The 36 Rules of Legal Writing </a:t>
            </a:r>
            <a:r>
              <a:rPr lang="en-US" sz="2700" dirty="0">
                <a:solidFill>
                  <a:srgbClr val="352A62"/>
                </a:solidFill>
                <a:latin typeface="Calibri" panose="020F0502020204030204" pitchFamily="34" charset="0"/>
                <a:ea typeface="Calibri" panose="020F0502020204030204" pitchFamily="34" charset="0"/>
                <a:cs typeface="Times New Roman" panose="02020603050405020304" pitchFamily="18" charset="0"/>
              </a:rPr>
              <a:t>– Rule 19/36</a:t>
            </a:r>
            <a:endParaRPr lang="en-GB" sz="2700" dirty="0">
              <a:latin typeface="Calibri" panose="020F0502020204030204" pitchFamily="34" charset="0"/>
              <a:ea typeface="Calibri" panose="020F0502020204030204" pitchFamily="34" charset="0"/>
              <a:cs typeface="Times New Roman" panose="02020603050405020304" pitchFamily="18" charset="0"/>
            </a:endParaRPr>
          </a:p>
        </p:txBody>
      </p:sp>
      <p:sp>
        <p:nvSpPr>
          <p:cNvPr id="3" name="TextBox 2">
            <a:extLst>
              <a:ext uri="{FF2B5EF4-FFF2-40B4-BE49-F238E27FC236}">
                <a16:creationId xmlns:a16="http://schemas.microsoft.com/office/drawing/2014/main" id="{702CE879-7CC7-7331-4743-07496E0EE927}"/>
              </a:ext>
            </a:extLst>
          </p:cNvPr>
          <p:cNvSpPr txBox="1"/>
          <p:nvPr/>
        </p:nvSpPr>
        <p:spPr>
          <a:xfrm>
            <a:off x="563276" y="1200382"/>
            <a:ext cx="6676599" cy="3170099"/>
          </a:xfrm>
          <a:prstGeom prst="rect">
            <a:avLst/>
          </a:prstGeom>
          <a:noFill/>
        </p:spPr>
        <p:txBody>
          <a:bodyPr wrap="square">
            <a:spAutoFit/>
          </a:bodyPr>
          <a:lstStyle/>
          <a:p>
            <a:r>
              <a:rPr lang="en-GB" sz="2000" b="1" dirty="0">
                <a:solidFill>
                  <a:srgbClr val="002060"/>
                </a:solidFill>
                <a:latin typeface="+mj-lt"/>
              </a:rPr>
              <a:t>Which of the following sentences correctly applies The Subject-Verb Agreement Rule?</a:t>
            </a:r>
          </a:p>
          <a:p>
            <a:endParaRPr lang="en-GB" sz="2000" dirty="0">
              <a:solidFill>
                <a:srgbClr val="002060"/>
              </a:solidFill>
              <a:latin typeface="+mj-lt"/>
            </a:endParaRPr>
          </a:p>
          <a:p>
            <a:r>
              <a:rPr lang="en-GB" sz="2000" dirty="0">
                <a:solidFill>
                  <a:srgbClr val="002060"/>
                </a:solidFill>
                <a:latin typeface="+mj-lt"/>
              </a:rPr>
              <a:t>A) “The list of statutory provisions governing this issue were extensive.”</a:t>
            </a:r>
            <a:br>
              <a:rPr lang="en-GB" sz="2000" dirty="0">
                <a:solidFill>
                  <a:srgbClr val="002060"/>
                </a:solidFill>
                <a:latin typeface="+mj-lt"/>
              </a:rPr>
            </a:br>
            <a:r>
              <a:rPr lang="en-GB" sz="2000" dirty="0">
                <a:solidFill>
                  <a:srgbClr val="002060"/>
                </a:solidFill>
                <a:latin typeface="+mj-lt"/>
              </a:rPr>
              <a:t>B) “The list of statutory provisions governing this issue was extensive.”</a:t>
            </a:r>
            <a:br>
              <a:rPr lang="en-GB" sz="2000" dirty="0">
                <a:solidFill>
                  <a:srgbClr val="002060"/>
                </a:solidFill>
                <a:latin typeface="+mj-lt"/>
              </a:rPr>
            </a:br>
            <a:r>
              <a:rPr lang="en-GB" sz="2000" dirty="0">
                <a:solidFill>
                  <a:srgbClr val="002060"/>
                </a:solidFill>
                <a:latin typeface="+mj-lt"/>
              </a:rPr>
              <a:t>C) “The statutory provisions governing this issue is extensive.”</a:t>
            </a:r>
            <a:br>
              <a:rPr lang="en-GB" sz="2000" dirty="0">
                <a:solidFill>
                  <a:srgbClr val="002060"/>
                </a:solidFill>
                <a:latin typeface="+mj-lt"/>
              </a:rPr>
            </a:br>
            <a:r>
              <a:rPr lang="en-GB" sz="2000" dirty="0">
                <a:solidFill>
                  <a:srgbClr val="002060"/>
                </a:solidFill>
                <a:latin typeface="+mj-lt"/>
              </a:rPr>
              <a:t>D) “The statutory provisions, which includes multiple sections, is extensive.”</a:t>
            </a:r>
          </a:p>
        </p:txBody>
      </p:sp>
    </p:spTree>
    <p:extLst>
      <p:ext uri="{BB962C8B-B14F-4D97-AF65-F5344CB8AC3E}">
        <p14:creationId xmlns:p14="http://schemas.microsoft.com/office/powerpoint/2010/main" val="127616050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E780D53-309D-7B86-E9FA-0B4F87799BC2}"/>
            </a:ext>
          </a:extLst>
        </p:cNvPr>
        <p:cNvGrpSpPr/>
        <p:nvPr/>
      </p:nvGrpSpPr>
      <p:grpSpPr>
        <a:xfrm>
          <a:off x="0" y="0"/>
          <a:ext cx="0" cy="0"/>
          <a:chOff x="0" y="0"/>
          <a:chExt cx="0" cy="0"/>
        </a:xfrm>
      </p:grpSpPr>
      <p:sp>
        <p:nvSpPr>
          <p:cNvPr id="59" name="Rectangle 58">
            <a:extLst>
              <a:ext uri="{FF2B5EF4-FFF2-40B4-BE49-F238E27FC236}">
                <a16:creationId xmlns:a16="http://schemas.microsoft.com/office/drawing/2014/main" id="{FFF0C43D-C1D0-BA51-D532-6364E652E7AE}"/>
              </a:ext>
            </a:extLst>
          </p:cNvPr>
          <p:cNvSpPr/>
          <p:nvPr/>
        </p:nvSpPr>
        <p:spPr>
          <a:xfrm>
            <a:off x="5915829" y="5833583"/>
            <a:ext cx="2164481" cy="1018971"/>
          </a:xfrm>
          <a:prstGeom prst="rect">
            <a:avLst/>
          </a:prstGeom>
          <a:solidFill>
            <a:srgbClr val="F3F2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3" name="Рисунок 3">
            <a:extLst>
              <a:ext uri="{FF2B5EF4-FFF2-40B4-BE49-F238E27FC236}">
                <a16:creationId xmlns:a16="http://schemas.microsoft.com/office/drawing/2014/main" id="{9BC62C59-318A-33E0-C6A3-0D84302C142C}"/>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63278" y="27589"/>
            <a:ext cx="6379210" cy="2304415"/>
          </a:xfrm>
          <a:prstGeom prst="rect">
            <a:avLst/>
          </a:prstGeom>
        </p:spPr>
      </p:pic>
      <p:sp>
        <p:nvSpPr>
          <p:cNvPr id="14" name="Rectangle 13">
            <a:extLst>
              <a:ext uri="{FF2B5EF4-FFF2-40B4-BE49-F238E27FC236}">
                <a16:creationId xmlns:a16="http://schemas.microsoft.com/office/drawing/2014/main" id="{ECCC57D9-FB08-B42F-B83B-2A060BEEE33C}"/>
              </a:ext>
            </a:extLst>
          </p:cNvPr>
          <p:cNvSpPr/>
          <p:nvPr/>
        </p:nvSpPr>
        <p:spPr>
          <a:xfrm>
            <a:off x="1609725" y="1047750"/>
            <a:ext cx="5772150" cy="130270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2" name="Rectangle 11">
            <a:extLst>
              <a:ext uri="{FF2B5EF4-FFF2-40B4-BE49-F238E27FC236}">
                <a16:creationId xmlns:a16="http://schemas.microsoft.com/office/drawing/2014/main" id="{DF761DD4-C286-FF21-D6A5-AE3806660488}"/>
              </a:ext>
            </a:extLst>
          </p:cNvPr>
          <p:cNvSpPr/>
          <p:nvPr/>
        </p:nvSpPr>
        <p:spPr>
          <a:xfrm>
            <a:off x="0" y="5839029"/>
            <a:ext cx="2495550" cy="1018971"/>
          </a:xfrm>
          <a:prstGeom prst="rect">
            <a:avLst/>
          </a:prstGeom>
          <a:solidFill>
            <a:srgbClr val="F3F2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56" name="Picture 55">
            <a:extLst>
              <a:ext uri="{FF2B5EF4-FFF2-40B4-BE49-F238E27FC236}">
                <a16:creationId xmlns:a16="http://schemas.microsoft.com/office/drawing/2014/main" id="{309B1028-7EFA-1314-17E3-FD7695A07695}"/>
              </a:ext>
            </a:extLst>
          </p:cNvPr>
          <p:cNvPicPr>
            <a:picLocks noChangeAspect="1"/>
          </p:cNvPicPr>
          <p:nvPr/>
        </p:nvPicPr>
        <p:blipFill>
          <a:blip r:embed="rId3"/>
          <a:stretch>
            <a:fillRect/>
          </a:stretch>
        </p:blipFill>
        <p:spPr>
          <a:xfrm>
            <a:off x="139620" y="5846105"/>
            <a:ext cx="7160518" cy="1013460"/>
          </a:xfrm>
          <a:prstGeom prst="rect">
            <a:avLst/>
          </a:prstGeom>
        </p:spPr>
      </p:pic>
      <p:sp>
        <p:nvSpPr>
          <p:cNvPr id="57" name="Rectangle 56">
            <a:extLst>
              <a:ext uri="{FF2B5EF4-FFF2-40B4-BE49-F238E27FC236}">
                <a16:creationId xmlns:a16="http://schemas.microsoft.com/office/drawing/2014/main" id="{87E99E20-3E90-C77E-B3EB-D2D7BD388E21}"/>
              </a:ext>
            </a:extLst>
          </p:cNvPr>
          <p:cNvSpPr/>
          <p:nvPr/>
        </p:nvSpPr>
        <p:spPr>
          <a:xfrm>
            <a:off x="7735527" y="3395743"/>
            <a:ext cx="4456473" cy="1018971"/>
          </a:xfrm>
          <a:prstGeom prst="rect">
            <a:avLst/>
          </a:prstGeom>
          <a:solidFill>
            <a:srgbClr val="F3F2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58" name="Picture 57">
            <a:extLst>
              <a:ext uri="{FF2B5EF4-FFF2-40B4-BE49-F238E27FC236}">
                <a16:creationId xmlns:a16="http://schemas.microsoft.com/office/drawing/2014/main" id="{05A34D39-7072-C343-024C-D9D53D13893F}"/>
              </a:ext>
            </a:extLst>
          </p:cNvPr>
          <p:cNvPicPr>
            <a:picLocks noChangeAspect="1"/>
          </p:cNvPicPr>
          <p:nvPr/>
        </p:nvPicPr>
        <p:blipFill>
          <a:blip r:embed="rId4"/>
          <a:stretch>
            <a:fillRect/>
          </a:stretch>
        </p:blipFill>
        <p:spPr>
          <a:xfrm>
            <a:off x="7381875" y="3395742"/>
            <a:ext cx="698435" cy="3462257"/>
          </a:xfrm>
          <a:prstGeom prst="rect">
            <a:avLst/>
          </a:prstGeom>
        </p:spPr>
      </p:pic>
      <p:pic>
        <p:nvPicPr>
          <p:cNvPr id="63" name="Picture 62">
            <a:extLst>
              <a:ext uri="{FF2B5EF4-FFF2-40B4-BE49-F238E27FC236}">
                <a16:creationId xmlns:a16="http://schemas.microsoft.com/office/drawing/2014/main" id="{CFDA7B75-FF0B-37E9-E455-6EDA7B096EA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454448" y="1377535"/>
            <a:ext cx="4407871" cy="1533616"/>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sp>
        <p:nvSpPr>
          <p:cNvPr id="64" name="Rectangle 63">
            <a:extLst>
              <a:ext uri="{FF2B5EF4-FFF2-40B4-BE49-F238E27FC236}">
                <a16:creationId xmlns:a16="http://schemas.microsoft.com/office/drawing/2014/main" id="{14E6C3B3-49EF-CDB5-CD64-95EB2579D84C}"/>
              </a:ext>
            </a:extLst>
          </p:cNvPr>
          <p:cNvSpPr/>
          <p:nvPr/>
        </p:nvSpPr>
        <p:spPr>
          <a:xfrm>
            <a:off x="7454449" y="1362649"/>
            <a:ext cx="4407870" cy="153361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1" name="TextBox 60">
            <a:extLst>
              <a:ext uri="{FF2B5EF4-FFF2-40B4-BE49-F238E27FC236}">
                <a16:creationId xmlns:a16="http://schemas.microsoft.com/office/drawing/2014/main" id="{A57E6A1A-71FB-0846-65E6-A782AE6A9989}"/>
              </a:ext>
            </a:extLst>
          </p:cNvPr>
          <p:cNvSpPr txBox="1"/>
          <p:nvPr/>
        </p:nvSpPr>
        <p:spPr>
          <a:xfrm>
            <a:off x="7853553" y="1819619"/>
            <a:ext cx="3866767" cy="507831"/>
          </a:xfrm>
          <a:prstGeom prst="rect">
            <a:avLst/>
          </a:prstGeom>
          <a:noFill/>
        </p:spPr>
        <p:txBody>
          <a:bodyPr wrap="square">
            <a:spAutoFit/>
          </a:bodyPr>
          <a:lstStyle/>
          <a:p>
            <a:r>
              <a:rPr lang="en-US" sz="2700" b="1" dirty="0">
                <a:solidFill>
                  <a:srgbClr val="352A62"/>
                </a:solidFill>
                <a:latin typeface="Calibri" panose="020F0502020204030204" pitchFamily="34" charset="0"/>
                <a:ea typeface="Calibri" panose="020F0502020204030204" pitchFamily="34" charset="0"/>
                <a:cs typeface="Times New Roman" panose="02020603050405020304" pitchFamily="18" charset="0"/>
              </a:rPr>
              <a:t>20. The Colon Rules</a:t>
            </a:r>
            <a:endParaRPr lang="en-GB" sz="2700" dirty="0">
              <a:latin typeface="Calibri" panose="020F0502020204030204" pitchFamily="34" charset="0"/>
              <a:ea typeface="Calibri" panose="020F0502020204030204" pitchFamily="34" charset="0"/>
              <a:cs typeface="Times New Roman" panose="02020603050405020304" pitchFamily="18" charset="0"/>
            </a:endParaRPr>
          </a:p>
        </p:txBody>
      </p:sp>
      <p:sp>
        <p:nvSpPr>
          <p:cNvPr id="85" name="Rectangle 84">
            <a:extLst>
              <a:ext uri="{FF2B5EF4-FFF2-40B4-BE49-F238E27FC236}">
                <a16:creationId xmlns:a16="http://schemas.microsoft.com/office/drawing/2014/main" id="{4B02EA2A-4503-9718-744A-9C74AC0F7F68}"/>
              </a:ext>
            </a:extLst>
          </p:cNvPr>
          <p:cNvSpPr/>
          <p:nvPr/>
        </p:nvSpPr>
        <p:spPr>
          <a:xfrm>
            <a:off x="5915829" y="520178"/>
            <a:ext cx="6276171" cy="507831"/>
          </a:xfrm>
          <a:prstGeom prst="rect">
            <a:avLst/>
          </a:prstGeom>
          <a:solidFill>
            <a:srgbClr val="F3F2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86" name="Picture 85">
            <a:extLst>
              <a:ext uri="{FF2B5EF4-FFF2-40B4-BE49-F238E27FC236}">
                <a16:creationId xmlns:a16="http://schemas.microsoft.com/office/drawing/2014/main" id="{D5124401-E959-4FC5-34EE-4D6D30B78875}"/>
              </a:ext>
            </a:extLst>
          </p:cNvPr>
          <p:cNvPicPr>
            <a:picLocks noChangeAspect="1"/>
          </p:cNvPicPr>
          <p:nvPr/>
        </p:nvPicPr>
        <p:blipFill>
          <a:blip r:embed="rId4"/>
          <a:stretch>
            <a:fillRect/>
          </a:stretch>
        </p:blipFill>
        <p:spPr>
          <a:xfrm>
            <a:off x="4031226" y="1"/>
            <a:ext cx="1884603" cy="1028008"/>
          </a:xfrm>
          <a:prstGeom prst="rect">
            <a:avLst/>
          </a:prstGeom>
        </p:spPr>
      </p:pic>
      <p:sp>
        <p:nvSpPr>
          <p:cNvPr id="87" name="TextBox 86">
            <a:extLst>
              <a:ext uri="{FF2B5EF4-FFF2-40B4-BE49-F238E27FC236}">
                <a16:creationId xmlns:a16="http://schemas.microsoft.com/office/drawing/2014/main" id="{85AAEA43-A6B7-DF28-B418-40CFF755B9AE}"/>
              </a:ext>
            </a:extLst>
          </p:cNvPr>
          <p:cNvSpPr txBox="1"/>
          <p:nvPr/>
        </p:nvSpPr>
        <p:spPr>
          <a:xfrm>
            <a:off x="5915829" y="-6104"/>
            <a:ext cx="6276171" cy="507831"/>
          </a:xfrm>
          <a:prstGeom prst="rect">
            <a:avLst/>
          </a:prstGeom>
          <a:noFill/>
        </p:spPr>
        <p:txBody>
          <a:bodyPr wrap="square">
            <a:spAutoFit/>
          </a:bodyPr>
          <a:lstStyle/>
          <a:p>
            <a:pPr algn="just"/>
            <a:r>
              <a:rPr lang="en-US" sz="2700" b="1" dirty="0">
                <a:solidFill>
                  <a:srgbClr val="352A62"/>
                </a:solidFill>
                <a:latin typeface="Calibri" panose="020F0502020204030204" pitchFamily="34" charset="0"/>
                <a:ea typeface="Calibri" panose="020F0502020204030204" pitchFamily="34" charset="0"/>
                <a:cs typeface="Times New Roman" panose="02020603050405020304" pitchFamily="18" charset="0"/>
              </a:rPr>
              <a:t>The 36 Rules of Legal Writing </a:t>
            </a:r>
            <a:r>
              <a:rPr lang="en-US" sz="2700" dirty="0">
                <a:solidFill>
                  <a:srgbClr val="352A62"/>
                </a:solidFill>
                <a:latin typeface="Calibri" panose="020F0502020204030204" pitchFamily="34" charset="0"/>
                <a:ea typeface="Calibri" panose="020F0502020204030204" pitchFamily="34" charset="0"/>
                <a:cs typeface="Times New Roman" panose="02020603050405020304" pitchFamily="18" charset="0"/>
              </a:rPr>
              <a:t>– Rule 20/36</a:t>
            </a:r>
            <a:endParaRPr lang="en-GB" sz="2700" dirty="0">
              <a:latin typeface="Calibri" panose="020F0502020204030204" pitchFamily="34" charset="0"/>
              <a:ea typeface="Calibri" panose="020F0502020204030204" pitchFamily="34" charset="0"/>
              <a:cs typeface="Times New Roman" panose="02020603050405020304" pitchFamily="18" charset="0"/>
            </a:endParaRPr>
          </a:p>
        </p:txBody>
      </p:sp>
      <p:sp>
        <p:nvSpPr>
          <p:cNvPr id="3" name="TextBox 2">
            <a:extLst>
              <a:ext uri="{FF2B5EF4-FFF2-40B4-BE49-F238E27FC236}">
                <a16:creationId xmlns:a16="http://schemas.microsoft.com/office/drawing/2014/main" id="{1B762DF2-6985-AFB8-2B32-E9FCA4EEF0F0}"/>
              </a:ext>
            </a:extLst>
          </p:cNvPr>
          <p:cNvSpPr txBox="1"/>
          <p:nvPr/>
        </p:nvSpPr>
        <p:spPr>
          <a:xfrm>
            <a:off x="563276" y="1200382"/>
            <a:ext cx="6676599" cy="3477875"/>
          </a:xfrm>
          <a:prstGeom prst="rect">
            <a:avLst/>
          </a:prstGeom>
          <a:noFill/>
        </p:spPr>
        <p:txBody>
          <a:bodyPr wrap="square">
            <a:spAutoFit/>
          </a:bodyPr>
          <a:lstStyle/>
          <a:p>
            <a:r>
              <a:rPr lang="en-GB" sz="2000" b="1" dirty="0">
                <a:solidFill>
                  <a:srgbClr val="002060"/>
                </a:solidFill>
                <a:latin typeface="+mj-lt"/>
              </a:rPr>
              <a:t>Which of the following sentences correctly applies The Colon Rules?</a:t>
            </a:r>
          </a:p>
          <a:p>
            <a:endParaRPr lang="en-GB" sz="2000" dirty="0">
              <a:solidFill>
                <a:srgbClr val="002060"/>
              </a:solidFill>
              <a:latin typeface="+mj-lt"/>
            </a:endParaRPr>
          </a:p>
          <a:p>
            <a:r>
              <a:rPr lang="en-GB" sz="2000" dirty="0">
                <a:solidFill>
                  <a:srgbClr val="002060"/>
                </a:solidFill>
                <a:latin typeface="+mj-lt"/>
              </a:rPr>
              <a:t>A) “The expert witness provided three main conclusions, first, the data was inaccurate.”</a:t>
            </a:r>
            <a:br>
              <a:rPr lang="en-GB" sz="2000" dirty="0">
                <a:solidFill>
                  <a:srgbClr val="002060"/>
                </a:solidFill>
                <a:latin typeface="+mj-lt"/>
              </a:rPr>
            </a:br>
            <a:r>
              <a:rPr lang="en-GB" sz="2000" dirty="0">
                <a:solidFill>
                  <a:srgbClr val="002060"/>
                </a:solidFill>
                <a:latin typeface="+mj-lt"/>
              </a:rPr>
              <a:t>B) “The expert witness provided three main conclusions: first, the data was inaccurate.”</a:t>
            </a:r>
            <a:br>
              <a:rPr lang="en-GB" sz="2000" dirty="0">
                <a:solidFill>
                  <a:srgbClr val="002060"/>
                </a:solidFill>
                <a:latin typeface="+mj-lt"/>
              </a:rPr>
            </a:br>
            <a:r>
              <a:rPr lang="en-GB" sz="2000" dirty="0">
                <a:solidFill>
                  <a:srgbClr val="002060"/>
                </a:solidFill>
                <a:latin typeface="+mj-lt"/>
              </a:rPr>
              <a:t>C) “The expert witness provided: three main conclusions, first, the data was inaccurate.”</a:t>
            </a:r>
            <a:br>
              <a:rPr lang="en-GB" sz="2000" dirty="0">
                <a:solidFill>
                  <a:srgbClr val="002060"/>
                </a:solidFill>
                <a:latin typeface="+mj-lt"/>
              </a:rPr>
            </a:br>
            <a:r>
              <a:rPr lang="en-GB" sz="2000" dirty="0">
                <a:solidFill>
                  <a:srgbClr val="002060"/>
                </a:solidFill>
                <a:latin typeface="+mj-lt"/>
              </a:rPr>
              <a:t>D) “The expert witness provided three main conclusions; first, the data was inaccurate.”</a:t>
            </a:r>
          </a:p>
        </p:txBody>
      </p:sp>
    </p:spTree>
    <p:extLst>
      <p:ext uri="{BB962C8B-B14F-4D97-AF65-F5344CB8AC3E}">
        <p14:creationId xmlns:p14="http://schemas.microsoft.com/office/powerpoint/2010/main" val="117335139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07123D6-26CD-0AB2-5808-7FA39FA56269}"/>
            </a:ext>
          </a:extLst>
        </p:cNvPr>
        <p:cNvGrpSpPr/>
        <p:nvPr/>
      </p:nvGrpSpPr>
      <p:grpSpPr>
        <a:xfrm>
          <a:off x="0" y="0"/>
          <a:ext cx="0" cy="0"/>
          <a:chOff x="0" y="0"/>
          <a:chExt cx="0" cy="0"/>
        </a:xfrm>
      </p:grpSpPr>
      <p:sp>
        <p:nvSpPr>
          <p:cNvPr id="59" name="Rectangle 58">
            <a:extLst>
              <a:ext uri="{FF2B5EF4-FFF2-40B4-BE49-F238E27FC236}">
                <a16:creationId xmlns:a16="http://schemas.microsoft.com/office/drawing/2014/main" id="{1CED3AE3-E440-1BEC-A8D7-2463609A0CA6}"/>
              </a:ext>
            </a:extLst>
          </p:cNvPr>
          <p:cNvSpPr/>
          <p:nvPr/>
        </p:nvSpPr>
        <p:spPr>
          <a:xfrm>
            <a:off x="5915829" y="5833583"/>
            <a:ext cx="2164481" cy="1018971"/>
          </a:xfrm>
          <a:prstGeom prst="rect">
            <a:avLst/>
          </a:prstGeom>
          <a:solidFill>
            <a:srgbClr val="F3F2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3" name="Рисунок 3">
            <a:extLst>
              <a:ext uri="{FF2B5EF4-FFF2-40B4-BE49-F238E27FC236}">
                <a16:creationId xmlns:a16="http://schemas.microsoft.com/office/drawing/2014/main" id="{DCBCBC12-95D3-DFCF-AD20-B894B2B44C90}"/>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63278" y="27589"/>
            <a:ext cx="6379210" cy="2304415"/>
          </a:xfrm>
          <a:prstGeom prst="rect">
            <a:avLst/>
          </a:prstGeom>
        </p:spPr>
      </p:pic>
      <p:sp>
        <p:nvSpPr>
          <p:cNvPr id="14" name="Rectangle 13">
            <a:extLst>
              <a:ext uri="{FF2B5EF4-FFF2-40B4-BE49-F238E27FC236}">
                <a16:creationId xmlns:a16="http://schemas.microsoft.com/office/drawing/2014/main" id="{64980B08-26DD-F9F8-9C03-E9084F93CDA8}"/>
              </a:ext>
            </a:extLst>
          </p:cNvPr>
          <p:cNvSpPr/>
          <p:nvPr/>
        </p:nvSpPr>
        <p:spPr>
          <a:xfrm>
            <a:off x="1609725" y="1047750"/>
            <a:ext cx="5772150" cy="117494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2" name="Rectangle 11">
            <a:extLst>
              <a:ext uri="{FF2B5EF4-FFF2-40B4-BE49-F238E27FC236}">
                <a16:creationId xmlns:a16="http://schemas.microsoft.com/office/drawing/2014/main" id="{659968E7-1D61-7035-F133-C40A98A61875}"/>
              </a:ext>
            </a:extLst>
          </p:cNvPr>
          <p:cNvSpPr/>
          <p:nvPr/>
        </p:nvSpPr>
        <p:spPr>
          <a:xfrm>
            <a:off x="0" y="5839029"/>
            <a:ext cx="2495550" cy="1018971"/>
          </a:xfrm>
          <a:prstGeom prst="rect">
            <a:avLst/>
          </a:prstGeom>
          <a:solidFill>
            <a:srgbClr val="F3F2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56" name="Picture 55">
            <a:extLst>
              <a:ext uri="{FF2B5EF4-FFF2-40B4-BE49-F238E27FC236}">
                <a16:creationId xmlns:a16="http://schemas.microsoft.com/office/drawing/2014/main" id="{D8ED1BBC-9388-C989-D2F3-A2A0A0DA3C99}"/>
              </a:ext>
            </a:extLst>
          </p:cNvPr>
          <p:cNvPicPr>
            <a:picLocks noChangeAspect="1"/>
          </p:cNvPicPr>
          <p:nvPr/>
        </p:nvPicPr>
        <p:blipFill>
          <a:blip r:embed="rId3"/>
          <a:stretch>
            <a:fillRect/>
          </a:stretch>
        </p:blipFill>
        <p:spPr>
          <a:xfrm>
            <a:off x="139620" y="5846105"/>
            <a:ext cx="7160518" cy="1013460"/>
          </a:xfrm>
          <a:prstGeom prst="rect">
            <a:avLst/>
          </a:prstGeom>
        </p:spPr>
      </p:pic>
      <p:sp>
        <p:nvSpPr>
          <p:cNvPr id="57" name="Rectangle 56">
            <a:extLst>
              <a:ext uri="{FF2B5EF4-FFF2-40B4-BE49-F238E27FC236}">
                <a16:creationId xmlns:a16="http://schemas.microsoft.com/office/drawing/2014/main" id="{B7BBF29D-C054-9885-091A-06F763D39D17}"/>
              </a:ext>
            </a:extLst>
          </p:cNvPr>
          <p:cNvSpPr/>
          <p:nvPr/>
        </p:nvSpPr>
        <p:spPr>
          <a:xfrm>
            <a:off x="7735527" y="3395743"/>
            <a:ext cx="4456473" cy="1018971"/>
          </a:xfrm>
          <a:prstGeom prst="rect">
            <a:avLst/>
          </a:prstGeom>
          <a:solidFill>
            <a:srgbClr val="F3F2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58" name="Picture 57">
            <a:extLst>
              <a:ext uri="{FF2B5EF4-FFF2-40B4-BE49-F238E27FC236}">
                <a16:creationId xmlns:a16="http://schemas.microsoft.com/office/drawing/2014/main" id="{46C71E88-5909-E8D2-EA00-067AE91B079B}"/>
              </a:ext>
            </a:extLst>
          </p:cNvPr>
          <p:cNvPicPr>
            <a:picLocks noChangeAspect="1"/>
          </p:cNvPicPr>
          <p:nvPr/>
        </p:nvPicPr>
        <p:blipFill>
          <a:blip r:embed="rId4"/>
          <a:stretch>
            <a:fillRect/>
          </a:stretch>
        </p:blipFill>
        <p:spPr>
          <a:xfrm>
            <a:off x="7381875" y="3395742"/>
            <a:ext cx="698435" cy="3462257"/>
          </a:xfrm>
          <a:prstGeom prst="rect">
            <a:avLst/>
          </a:prstGeom>
        </p:spPr>
      </p:pic>
      <p:pic>
        <p:nvPicPr>
          <p:cNvPr id="63" name="Picture 62">
            <a:extLst>
              <a:ext uri="{FF2B5EF4-FFF2-40B4-BE49-F238E27FC236}">
                <a16:creationId xmlns:a16="http://schemas.microsoft.com/office/drawing/2014/main" id="{52189797-530F-D60D-7B63-FB68AA2267C5}"/>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454448" y="1377535"/>
            <a:ext cx="4407871" cy="1533616"/>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sp>
        <p:nvSpPr>
          <p:cNvPr id="64" name="Rectangle 63">
            <a:extLst>
              <a:ext uri="{FF2B5EF4-FFF2-40B4-BE49-F238E27FC236}">
                <a16:creationId xmlns:a16="http://schemas.microsoft.com/office/drawing/2014/main" id="{AD2604AE-C1F8-B517-CCF0-FA1C490E7A1D}"/>
              </a:ext>
            </a:extLst>
          </p:cNvPr>
          <p:cNvSpPr/>
          <p:nvPr/>
        </p:nvSpPr>
        <p:spPr>
          <a:xfrm>
            <a:off x="7454449" y="1362649"/>
            <a:ext cx="4407870" cy="153361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1" name="TextBox 60">
            <a:extLst>
              <a:ext uri="{FF2B5EF4-FFF2-40B4-BE49-F238E27FC236}">
                <a16:creationId xmlns:a16="http://schemas.microsoft.com/office/drawing/2014/main" id="{F2D89AA3-08B6-4B92-05F1-DDC238E73009}"/>
              </a:ext>
            </a:extLst>
          </p:cNvPr>
          <p:cNvSpPr txBox="1"/>
          <p:nvPr/>
        </p:nvSpPr>
        <p:spPr>
          <a:xfrm>
            <a:off x="7853553" y="1819619"/>
            <a:ext cx="3866767" cy="507831"/>
          </a:xfrm>
          <a:prstGeom prst="rect">
            <a:avLst/>
          </a:prstGeom>
          <a:noFill/>
        </p:spPr>
        <p:txBody>
          <a:bodyPr wrap="square">
            <a:spAutoFit/>
          </a:bodyPr>
          <a:lstStyle/>
          <a:p>
            <a:r>
              <a:rPr lang="en-US" sz="2700" b="1" dirty="0">
                <a:solidFill>
                  <a:srgbClr val="352A62"/>
                </a:solidFill>
                <a:latin typeface="Calibri" panose="020F0502020204030204" pitchFamily="34" charset="0"/>
                <a:ea typeface="Calibri" panose="020F0502020204030204" pitchFamily="34" charset="0"/>
                <a:cs typeface="Times New Roman" panose="02020603050405020304" pitchFamily="18" charset="0"/>
              </a:rPr>
              <a:t>21. The Which-That Rule</a:t>
            </a:r>
            <a:endParaRPr lang="en-GB" sz="2700" dirty="0">
              <a:latin typeface="Calibri" panose="020F0502020204030204" pitchFamily="34" charset="0"/>
              <a:ea typeface="Calibri" panose="020F0502020204030204" pitchFamily="34" charset="0"/>
              <a:cs typeface="Times New Roman" panose="02020603050405020304" pitchFamily="18" charset="0"/>
            </a:endParaRPr>
          </a:p>
        </p:txBody>
      </p:sp>
      <p:sp>
        <p:nvSpPr>
          <p:cNvPr id="85" name="Rectangle 84">
            <a:extLst>
              <a:ext uri="{FF2B5EF4-FFF2-40B4-BE49-F238E27FC236}">
                <a16:creationId xmlns:a16="http://schemas.microsoft.com/office/drawing/2014/main" id="{6F7ACA32-9CD6-890B-0F01-57B73C68480E}"/>
              </a:ext>
            </a:extLst>
          </p:cNvPr>
          <p:cNvSpPr/>
          <p:nvPr/>
        </p:nvSpPr>
        <p:spPr>
          <a:xfrm>
            <a:off x="5915829" y="520178"/>
            <a:ext cx="6276171" cy="507831"/>
          </a:xfrm>
          <a:prstGeom prst="rect">
            <a:avLst/>
          </a:prstGeom>
          <a:solidFill>
            <a:srgbClr val="F3F2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86" name="Picture 85">
            <a:extLst>
              <a:ext uri="{FF2B5EF4-FFF2-40B4-BE49-F238E27FC236}">
                <a16:creationId xmlns:a16="http://schemas.microsoft.com/office/drawing/2014/main" id="{6BDA8F78-E82D-76CB-28CE-AA536C448789}"/>
              </a:ext>
            </a:extLst>
          </p:cNvPr>
          <p:cNvPicPr>
            <a:picLocks noChangeAspect="1"/>
          </p:cNvPicPr>
          <p:nvPr/>
        </p:nvPicPr>
        <p:blipFill>
          <a:blip r:embed="rId4"/>
          <a:stretch>
            <a:fillRect/>
          </a:stretch>
        </p:blipFill>
        <p:spPr>
          <a:xfrm>
            <a:off x="4031226" y="1"/>
            <a:ext cx="1884603" cy="1028008"/>
          </a:xfrm>
          <a:prstGeom prst="rect">
            <a:avLst/>
          </a:prstGeom>
        </p:spPr>
      </p:pic>
      <p:sp>
        <p:nvSpPr>
          <p:cNvPr id="87" name="TextBox 86">
            <a:extLst>
              <a:ext uri="{FF2B5EF4-FFF2-40B4-BE49-F238E27FC236}">
                <a16:creationId xmlns:a16="http://schemas.microsoft.com/office/drawing/2014/main" id="{C85F4600-92DF-C9DB-687D-42B17384FF8F}"/>
              </a:ext>
            </a:extLst>
          </p:cNvPr>
          <p:cNvSpPr txBox="1"/>
          <p:nvPr/>
        </p:nvSpPr>
        <p:spPr>
          <a:xfrm>
            <a:off x="5915829" y="-6104"/>
            <a:ext cx="6276171" cy="507831"/>
          </a:xfrm>
          <a:prstGeom prst="rect">
            <a:avLst/>
          </a:prstGeom>
          <a:noFill/>
        </p:spPr>
        <p:txBody>
          <a:bodyPr wrap="square">
            <a:spAutoFit/>
          </a:bodyPr>
          <a:lstStyle/>
          <a:p>
            <a:pPr algn="just"/>
            <a:r>
              <a:rPr lang="en-US" sz="2700" b="1" dirty="0">
                <a:solidFill>
                  <a:srgbClr val="352A62"/>
                </a:solidFill>
                <a:latin typeface="Calibri" panose="020F0502020204030204" pitchFamily="34" charset="0"/>
                <a:ea typeface="Calibri" panose="020F0502020204030204" pitchFamily="34" charset="0"/>
                <a:cs typeface="Times New Roman" panose="02020603050405020304" pitchFamily="18" charset="0"/>
              </a:rPr>
              <a:t>The 36 Rules of Legal Writing </a:t>
            </a:r>
            <a:r>
              <a:rPr lang="en-US" sz="2700" dirty="0">
                <a:solidFill>
                  <a:srgbClr val="352A62"/>
                </a:solidFill>
                <a:latin typeface="Calibri" panose="020F0502020204030204" pitchFamily="34" charset="0"/>
                <a:ea typeface="Calibri" panose="020F0502020204030204" pitchFamily="34" charset="0"/>
                <a:cs typeface="Times New Roman" panose="02020603050405020304" pitchFamily="18" charset="0"/>
              </a:rPr>
              <a:t>– Rule 21/36</a:t>
            </a:r>
            <a:endParaRPr lang="en-GB" sz="2700" dirty="0">
              <a:latin typeface="Calibri" panose="020F0502020204030204" pitchFamily="34" charset="0"/>
              <a:ea typeface="Calibri" panose="020F0502020204030204" pitchFamily="34" charset="0"/>
              <a:cs typeface="Times New Roman" panose="02020603050405020304" pitchFamily="18" charset="0"/>
            </a:endParaRPr>
          </a:p>
        </p:txBody>
      </p:sp>
      <p:sp>
        <p:nvSpPr>
          <p:cNvPr id="3" name="TextBox 2">
            <a:extLst>
              <a:ext uri="{FF2B5EF4-FFF2-40B4-BE49-F238E27FC236}">
                <a16:creationId xmlns:a16="http://schemas.microsoft.com/office/drawing/2014/main" id="{251609E3-6676-51CD-D5EE-D37950067941}"/>
              </a:ext>
            </a:extLst>
          </p:cNvPr>
          <p:cNvSpPr txBox="1"/>
          <p:nvPr/>
        </p:nvSpPr>
        <p:spPr>
          <a:xfrm>
            <a:off x="563276" y="1200382"/>
            <a:ext cx="6676599" cy="2246769"/>
          </a:xfrm>
          <a:prstGeom prst="rect">
            <a:avLst/>
          </a:prstGeom>
          <a:noFill/>
        </p:spPr>
        <p:txBody>
          <a:bodyPr wrap="square">
            <a:spAutoFit/>
          </a:bodyPr>
          <a:lstStyle/>
          <a:p>
            <a:r>
              <a:rPr lang="en-GB" sz="2000" b="1" dirty="0">
                <a:solidFill>
                  <a:srgbClr val="002060"/>
                </a:solidFill>
                <a:latin typeface="+mj-lt"/>
              </a:rPr>
              <a:t>Which sentence correctly applies the distinction between "which" and "that"?</a:t>
            </a:r>
          </a:p>
          <a:p>
            <a:endParaRPr lang="en-GB" sz="2000" dirty="0">
              <a:solidFill>
                <a:srgbClr val="002060"/>
              </a:solidFill>
              <a:latin typeface="+mj-lt"/>
            </a:endParaRPr>
          </a:p>
          <a:p>
            <a:r>
              <a:rPr lang="en-GB" sz="2000" dirty="0">
                <a:solidFill>
                  <a:srgbClr val="002060"/>
                </a:solidFill>
                <a:latin typeface="+mj-lt"/>
              </a:rPr>
              <a:t>A) “The agreement which the parties signed is binding.”</a:t>
            </a:r>
            <a:br>
              <a:rPr lang="en-GB" sz="2000" dirty="0">
                <a:solidFill>
                  <a:srgbClr val="002060"/>
                </a:solidFill>
                <a:latin typeface="+mj-lt"/>
              </a:rPr>
            </a:br>
            <a:r>
              <a:rPr lang="en-GB" sz="2000" dirty="0">
                <a:solidFill>
                  <a:srgbClr val="002060"/>
                </a:solidFill>
                <a:latin typeface="+mj-lt"/>
              </a:rPr>
              <a:t>B) “The agreement, that the parties signed, is binding.”</a:t>
            </a:r>
            <a:br>
              <a:rPr lang="en-GB" sz="2000" dirty="0">
                <a:solidFill>
                  <a:srgbClr val="002060"/>
                </a:solidFill>
                <a:latin typeface="+mj-lt"/>
              </a:rPr>
            </a:br>
            <a:r>
              <a:rPr lang="en-GB" sz="2000" dirty="0">
                <a:solidFill>
                  <a:srgbClr val="002060"/>
                </a:solidFill>
                <a:latin typeface="+mj-lt"/>
              </a:rPr>
              <a:t>C) “The agreement that the parties signed is binding.”</a:t>
            </a:r>
            <a:br>
              <a:rPr lang="en-GB" sz="2000" dirty="0">
                <a:solidFill>
                  <a:srgbClr val="002060"/>
                </a:solidFill>
                <a:latin typeface="+mj-lt"/>
              </a:rPr>
            </a:br>
            <a:r>
              <a:rPr lang="en-GB" sz="2000" dirty="0">
                <a:solidFill>
                  <a:srgbClr val="002060"/>
                </a:solidFill>
                <a:latin typeface="+mj-lt"/>
              </a:rPr>
              <a:t>D) “The agreement, that the parties signed, which is binding.”</a:t>
            </a:r>
          </a:p>
        </p:txBody>
      </p:sp>
    </p:spTree>
    <p:extLst>
      <p:ext uri="{BB962C8B-B14F-4D97-AF65-F5344CB8AC3E}">
        <p14:creationId xmlns:p14="http://schemas.microsoft.com/office/powerpoint/2010/main" val="267955680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014D72B-ADCF-2555-ADEC-F230DD384917}"/>
            </a:ext>
          </a:extLst>
        </p:cNvPr>
        <p:cNvGrpSpPr/>
        <p:nvPr/>
      </p:nvGrpSpPr>
      <p:grpSpPr>
        <a:xfrm>
          <a:off x="0" y="0"/>
          <a:ext cx="0" cy="0"/>
          <a:chOff x="0" y="0"/>
          <a:chExt cx="0" cy="0"/>
        </a:xfrm>
      </p:grpSpPr>
      <p:sp>
        <p:nvSpPr>
          <p:cNvPr id="59" name="Rectangle 58">
            <a:extLst>
              <a:ext uri="{FF2B5EF4-FFF2-40B4-BE49-F238E27FC236}">
                <a16:creationId xmlns:a16="http://schemas.microsoft.com/office/drawing/2014/main" id="{565DD25C-8DFF-B734-2A6C-E50223A311F7}"/>
              </a:ext>
            </a:extLst>
          </p:cNvPr>
          <p:cNvSpPr/>
          <p:nvPr/>
        </p:nvSpPr>
        <p:spPr>
          <a:xfrm>
            <a:off x="5915829" y="5833583"/>
            <a:ext cx="2164481" cy="1018971"/>
          </a:xfrm>
          <a:prstGeom prst="rect">
            <a:avLst/>
          </a:prstGeom>
          <a:solidFill>
            <a:srgbClr val="F3F2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3" name="Рисунок 3">
            <a:extLst>
              <a:ext uri="{FF2B5EF4-FFF2-40B4-BE49-F238E27FC236}">
                <a16:creationId xmlns:a16="http://schemas.microsoft.com/office/drawing/2014/main" id="{3FC885FE-CEBB-E204-AE79-29543B0982B4}"/>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63278" y="27589"/>
            <a:ext cx="6379210" cy="2304415"/>
          </a:xfrm>
          <a:prstGeom prst="rect">
            <a:avLst/>
          </a:prstGeom>
        </p:spPr>
      </p:pic>
      <p:sp>
        <p:nvSpPr>
          <p:cNvPr id="14" name="Rectangle 13">
            <a:extLst>
              <a:ext uri="{FF2B5EF4-FFF2-40B4-BE49-F238E27FC236}">
                <a16:creationId xmlns:a16="http://schemas.microsoft.com/office/drawing/2014/main" id="{81EC04FA-A723-BE2B-92C3-3C04FB1E15DA}"/>
              </a:ext>
            </a:extLst>
          </p:cNvPr>
          <p:cNvSpPr/>
          <p:nvPr/>
        </p:nvSpPr>
        <p:spPr>
          <a:xfrm>
            <a:off x="1609725" y="1047750"/>
            <a:ext cx="5772150" cy="128425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2" name="Rectangle 11">
            <a:extLst>
              <a:ext uri="{FF2B5EF4-FFF2-40B4-BE49-F238E27FC236}">
                <a16:creationId xmlns:a16="http://schemas.microsoft.com/office/drawing/2014/main" id="{449EB928-5D73-04BC-39C0-555FB3E3CB81}"/>
              </a:ext>
            </a:extLst>
          </p:cNvPr>
          <p:cNvSpPr/>
          <p:nvPr/>
        </p:nvSpPr>
        <p:spPr>
          <a:xfrm>
            <a:off x="0" y="5839029"/>
            <a:ext cx="2495550" cy="1018971"/>
          </a:xfrm>
          <a:prstGeom prst="rect">
            <a:avLst/>
          </a:prstGeom>
          <a:solidFill>
            <a:srgbClr val="F3F2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56" name="Picture 55">
            <a:extLst>
              <a:ext uri="{FF2B5EF4-FFF2-40B4-BE49-F238E27FC236}">
                <a16:creationId xmlns:a16="http://schemas.microsoft.com/office/drawing/2014/main" id="{16A321B5-9BB3-0295-7112-3B91C0575ED3}"/>
              </a:ext>
            </a:extLst>
          </p:cNvPr>
          <p:cNvPicPr>
            <a:picLocks noChangeAspect="1"/>
          </p:cNvPicPr>
          <p:nvPr/>
        </p:nvPicPr>
        <p:blipFill>
          <a:blip r:embed="rId3"/>
          <a:stretch>
            <a:fillRect/>
          </a:stretch>
        </p:blipFill>
        <p:spPr>
          <a:xfrm>
            <a:off x="139620" y="5846105"/>
            <a:ext cx="7160518" cy="1013460"/>
          </a:xfrm>
          <a:prstGeom prst="rect">
            <a:avLst/>
          </a:prstGeom>
        </p:spPr>
      </p:pic>
      <p:sp>
        <p:nvSpPr>
          <p:cNvPr id="57" name="Rectangle 56">
            <a:extLst>
              <a:ext uri="{FF2B5EF4-FFF2-40B4-BE49-F238E27FC236}">
                <a16:creationId xmlns:a16="http://schemas.microsoft.com/office/drawing/2014/main" id="{F05483B5-9FAF-5593-0613-32BF859AAFFF}"/>
              </a:ext>
            </a:extLst>
          </p:cNvPr>
          <p:cNvSpPr/>
          <p:nvPr/>
        </p:nvSpPr>
        <p:spPr>
          <a:xfrm>
            <a:off x="7735527" y="3395743"/>
            <a:ext cx="4456473" cy="1018971"/>
          </a:xfrm>
          <a:prstGeom prst="rect">
            <a:avLst/>
          </a:prstGeom>
          <a:solidFill>
            <a:srgbClr val="F3F2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58" name="Picture 57">
            <a:extLst>
              <a:ext uri="{FF2B5EF4-FFF2-40B4-BE49-F238E27FC236}">
                <a16:creationId xmlns:a16="http://schemas.microsoft.com/office/drawing/2014/main" id="{8A63B474-7AA4-DCA6-9A31-5CF106883110}"/>
              </a:ext>
            </a:extLst>
          </p:cNvPr>
          <p:cNvPicPr>
            <a:picLocks noChangeAspect="1"/>
          </p:cNvPicPr>
          <p:nvPr/>
        </p:nvPicPr>
        <p:blipFill>
          <a:blip r:embed="rId4"/>
          <a:stretch>
            <a:fillRect/>
          </a:stretch>
        </p:blipFill>
        <p:spPr>
          <a:xfrm>
            <a:off x="7381875" y="3395742"/>
            <a:ext cx="698435" cy="3462257"/>
          </a:xfrm>
          <a:prstGeom prst="rect">
            <a:avLst/>
          </a:prstGeom>
        </p:spPr>
      </p:pic>
      <p:pic>
        <p:nvPicPr>
          <p:cNvPr id="63" name="Picture 62">
            <a:extLst>
              <a:ext uri="{FF2B5EF4-FFF2-40B4-BE49-F238E27FC236}">
                <a16:creationId xmlns:a16="http://schemas.microsoft.com/office/drawing/2014/main" id="{F22F60D7-7607-7364-82AA-C70E488E9B3F}"/>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454448" y="1377535"/>
            <a:ext cx="4407871" cy="1533616"/>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sp>
        <p:nvSpPr>
          <p:cNvPr id="64" name="Rectangle 63">
            <a:extLst>
              <a:ext uri="{FF2B5EF4-FFF2-40B4-BE49-F238E27FC236}">
                <a16:creationId xmlns:a16="http://schemas.microsoft.com/office/drawing/2014/main" id="{C96BCE91-1B31-549D-83A3-C80309DF81C2}"/>
              </a:ext>
            </a:extLst>
          </p:cNvPr>
          <p:cNvSpPr/>
          <p:nvPr/>
        </p:nvSpPr>
        <p:spPr>
          <a:xfrm>
            <a:off x="7454449" y="1362649"/>
            <a:ext cx="4407870" cy="153361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1" name="TextBox 60">
            <a:extLst>
              <a:ext uri="{FF2B5EF4-FFF2-40B4-BE49-F238E27FC236}">
                <a16:creationId xmlns:a16="http://schemas.microsoft.com/office/drawing/2014/main" id="{BD4EC6A0-CA47-DF86-85F4-C349951A063C}"/>
              </a:ext>
            </a:extLst>
          </p:cNvPr>
          <p:cNvSpPr txBox="1"/>
          <p:nvPr/>
        </p:nvSpPr>
        <p:spPr>
          <a:xfrm>
            <a:off x="7853553" y="1819619"/>
            <a:ext cx="3866767" cy="923330"/>
          </a:xfrm>
          <a:prstGeom prst="rect">
            <a:avLst/>
          </a:prstGeom>
          <a:noFill/>
        </p:spPr>
        <p:txBody>
          <a:bodyPr wrap="square">
            <a:spAutoFit/>
          </a:bodyPr>
          <a:lstStyle/>
          <a:p>
            <a:r>
              <a:rPr lang="en-US" sz="2700" b="1" dirty="0">
                <a:solidFill>
                  <a:srgbClr val="352A62"/>
                </a:solidFill>
                <a:latin typeface="Calibri" panose="020F0502020204030204" pitchFamily="34" charset="0"/>
                <a:ea typeface="Calibri" panose="020F0502020204030204" pitchFamily="34" charset="0"/>
                <a:cs typeface="Times New Roman" panose="02020603050405020304" pitchFamily="18" charset="0"/>
              </a:rPr>
              <a:t>22. The Tidy Prepositions Rule</a:t>
            </a:r>
            <a:endParaRPr lang="en-GB" sz="2700" dirty="0">
              <a:latin typeface="Calibri" panose="020F0502020204030204" pitchFamily="34" charset="0"/>
              <a:ea typeface="Calibri" panose="020F0502020204030204" pitchFamily="34" charset="0"/>
              <a:cs typeface="Times New Roman" panose="02020603050405020304" pitchFamily="18" charset="0"/>
            </a:endParaRPr>
          </a:p>
        </p:txBody>
      </p:sp>
      <p:sp>
        <p:nvSpPr>
          <p:cNvPr id="85" name="Rectangle 84">
            <a:extLst>
              <a:ext uri="{FF2B5EF4-FFF2-40B4-BE49-F238E27FC236}">
                <a16:creationId xmlns:a16="http://schemas.microsoft.com/office/drawing/2014/main" id="{E9348903-5DBA-AECB-5E8B-F2347B39AD49}"/>
              </a:ext>
            </a:extLst>
          </p:cNvPr>
          <p:cNvSpPr/>
          <p:nvPr/>
        </p:nvSpPr>
        <p:spPr>
          <a:xfrm>
            <a:off x="5915829" y="520178"/>
            <a:ext cx="6276171" cy="507831"/>
          </a:xfrm>
          <a:prstGeom prst="rect">
            <a:avLst/>
          </a:prstGeom>
          <a:solidFill>
            <a:srgbClr val="F3F2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86" name="Picture 85">
            <a:extLst>
              <a:ext uri="{FF2B5EF4-FFF2-40B4-BE49-F238E27FC236}">
                <a16:creationId xmlns:a16="http://schemas.microsoft.com/office/drawing/2014/main" id="{5092C566-F763-59A5-59D1-FBE7ACCF6E40}"/>
              </a:ext>
            </a:extLst>
          </p:cNvPr>
          <p:cNvPicPr>
            <a:picLocks noChangeAspect="1"/>
          </p:cNvPicPr>
          <p:nvPr/>
        </p:nvPicPr>
        <p:blipFill>
          <a:blip r:embed="rId4"/>
          <a:stretch>
            <a:fillRect/>
          </a:stretch>
        </p:blipFill>
        <p:spPr>
          <a:xfrm>
            <a:off x="4031226" y="1"/>
            <a:ext cx="1884603" cy="1028008"/>
          </a:xfrm>
          <a:prstGeom prst="rect">
            <a:avLst/>
          </a:prstGeom>
        </p:spPr>
      </p:pic>
      <p:sp>
        <p:nvSpPr>
          <p:cNvPr id="87" name="TextBox 86">
            <a:extLst>
              <a:ext uri="{FF2B5EF4-FFF2-40B4-BE49-F238E27FC236}">
                <a16:creationId xmlns:a16="http://schemas.microsoft.com/office/drawing/2014/main" id="{F279335D-5464-CFA0-90AF-3625D2528CFD}"/>
              </a:ext>
            </a:extLst>
          </p:cNvPr>
          <p:cNvSpPr txBox="1"/>
          <p:nvPr/>
        </p:nvSpPr>
        <p:spPr>
          <a:xfrm>
            <a:off x="5915829" y="-6104"/>
            <a:ext cx="6276171" cy="507831"/>
          </a:xfrm>
          <a:prstGeom prst="rect">
            <a:avLst/>
          </a:prstGeom>
          <a:noFill/>
        </p:spPr>
        <p:txBody>
          <a:bodyPr wrap="square">
            <a:spAutoFit/>
          </a:bodyPr>
          <a:lstStyle/>
          <a:p>
            <a:pPr algn="just"/>
            <a:r>
              <a:rPr lang="en-US" sz="2700" b="1" dirty="0">
                <a:solidFill>
                  <a:srgbClr val="352A62"/>
                </a:solidFill>
                <a:latin typeface="Calibri" panose="020F0502020204030204" pitchFamily="34" charset="0"/>
                <a:ea typeface="Calibri" panose="020F0502020204030204" pitchFamily="34" charset="0"/>
                <a:cs typeface="Times New Roman" panose="02020603050405020304" pitchFamily="18" charset="0"/>
              </a:rPr>
              <a:t>The 36 Rules of Legal Writing </a:t>
            </a:r>
            <a:r>
              <a:rPr lang="en-US" sz="2700" dirty="0">
                <a:solidFill>
                  <a:srgbClr val="352A62"/>
                </a:solidFill>
                <a:latin typeface="Calibri" panose="020F0502020204030204" pitchFamily="34" charset="0"/>
                <a:ea typeface="Calibri" panose="020F0502020204030204" pitchFamily="34" charset="0"/>
                <a:cs typeface="Times New Roman" panose="02020603050405020304" pitchFamily="18" charset="0"/>
              </a:rPr>
              <a:t>– Rule 22/36</a:t>
            </a:r>
            <a:endParaRPr lang="en-GB" sz="2700" dirty="0">
              <a:latin typeface="Calibri" panose="020F0502020204030204" pitchFamily="34" charset="0"/>
              <a:ea typeface="Calibri" panose="020F0502020204030204" pitchFamily="34" charset="0"/>
              <a:cs typeface="Times New Roman" panose="02020603050405020304" pitchFamily="18" charset="0"/>
            </a:endParaRPr>
          </a:p>
        </p:txBody>
      </p:sp>
      <p:sp>
        <p:nvSpPr>
          <p:cNvPr id="3" name="TextBox 2">
            <a:extLst>
              <a:ext uri="{FF2B5EF4-FFF2-40B4-BE49-F238E27FC236}">
                <a16:creationId xmlns:a16="http://schemas.microsoft.com/office/drawing/2014/main" id="{11086090-A5D7-7E5B-2500-19C32712C200}"/>
              </a:ext>
            </a:extLst>
          </p:cNvPr>
          <p:cNvSpPr txBox="1"/>
          <p:nvPr/>
        </p:nvSpPr>
        <p:spPr>
          <a:xfrm>
            <a:off x="563276" y="1200382"/>
            <a:ext cx="6676599" cy="2862322"/>
          </a:xfrm>
          <a:prstGeom prst="rect">
            <a:avLst/>
          </a:prstGeom>
          <a:noFill/>
        </p:spPr>
        <p:txBody>
          <a:bodyPr wrap="square">
            <a:spAutoFit/>
          </a:bodyPr>
          <a:lstStyle/>
          <a:p>
            <a:r>
              <a:rPr lang="en-GB" sz="2000" b="1" dirty="0">
                <a:solidFill>
                  <a:srgbClr val="002060"/>
                </a:solidFill>
                <a:latin typeface="+mj-lt"/>
              </a:rPr>
              <a:t>Which sentence correctly eliminates unnecessary prepositions?</a:t>
            </a:r>
          </a:p>
          <a:p>
            <a:endParaRPr lang="en-GB" sz="2000" dirty="0">
              <a:solidFill>
                <a:srgbClr val="002060"/>
              </a:solidFill>
              <a:latin typeface="+mj-lt"/>
            </a:endParaRPr>
          </a:p>
          <a:p>
            <a:r>
              <a:rPr lang="en-GB" sz="2000" dirty="0">
                <a:solidFill>
                  <a:srgbClr val="002060"/>
                </a:solidFill>
                <a:latin typeface="+mj-lt"/>
              </a:rPr>
              <a:t>A) “The plaintiff made an argument in regards to the defendant’s liability.”</a:t>
            </a:r>
            <a:br>
              <a:rPr lang="en-GB" sz="2000" dirty="0">
                <a:solidFill>
                  <a:srgbClr val="002060"/>
                </a:solidFill>
                <a:latin typeface="+mj-lt"/>
              </a:rPr>
            </a:br>
            <a:r>
              <a:rPr lang="en-GB" sz="2000" dirty="0">
                <a:solidFill>
                  <a:srgbClr val="002060"/>
                </a:solidFill>
                <a:latin typeface="+mj-lt"/>
              </a:rPr>
              <a:t>B) “The plaintiff argued about the defendant’s liability.”</a:t>
            </a:r>
            <a:br>
              <a:rPr lang="en-GB" sz="2000" dirty="0">
                <a:solidFill>
                  <a:srgbClr val="002060"/>
                </a:solidFill>
                <a:latin typeface="+mj-lt"/>
              </a:rPr>
            </a:br>
            <a:r>
              <a:rPr lang="en-GB" sz="2000" dirty="0">
                <a:solidFill>
                  <a:srgbClr val="002060"/>
                </a:solidFill>
                <a:latin typeface="+mj-lt"/>
              </a:rPr>
              <a:t>C) “The plaintiff made an argument concerning the nature of the liability of the defendant.”</a:t>
            </a:r>
            <a:br>
              <a:rPr lang="en-GB" sz="2000" dirty="0">
                <a:solidFill>
                  <a:srgbClr val="002060"/>
                </a:solidFill>
                <a:latin typeface="+mj-lt"/>
              </a:rPr>
            </a:br>
            <a:r>
              <a:rPr lang="en-GB" sz="2000" dirty="0">
                <a:solidFill>
                  <a:srgbClr val="002060"/>
                </a:solidFill>
                <a:latin typeface="+mj-lt"/>
              </a:rPr>
              <a:t>D) “The plaintiff, with respect to the allegations, has made an argument regarding the issue of liability.”</a:t>
            </a:r>
          </a:p>
        </p:txBody>
      </p:sp>
    </p:spTree>
    <p:extLst>
      <p:ext uri="{BB962C8B-B14F-4D97-AF65-F5344CB8AC3E}">
        <p14:creationId xmlns:p14="http://schemas.microsoft.com/office/powerpoint/2010/main" val="74170527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F13F4E8-49CF-BF3B-D719-404B386CA56F}"/>
            </a:ext>
          </a:extLst>
        </p:cNvPr>
        <p:cNvGrpSpPr/>
        <p:nvPr/>
      </p:nvGrpSpPr>
      <p:grpSpPr>
        <a:xfrm>
          <a:off x="0" y="0"/>
          <a:ext cx="0" cy="0"/>
          <a:chOff x="0" y="0"/>
          <a:chExt cx="0" cy="0"/>
        </a:xfrm>
      </p:grpSpPr>
      <p:sp>
        <p:nvSpPr>
          <p:cNvPr id="59" name="Rectangle 58">
            <a:extLst>
              <a:ext uri="{FF2B5EF4-FFF2-40B4-BE49-F238E27FC236}">
                <a16:creationId xmlns:a16="http://schemas.microsoft.com/office/drawing/2014/main" id="{E66CD2FD-8F52-2350-76F7-E71E73965732}"/>
              </a:ext>
            </a:extLst>
          </p:cNvPr>
          <p:cNvSpPr/>
          <p:nvPr/>
        </p:nvSpPr>
        <p:spPr>
          <a:xfrm>
            <a:off x="5915829" y="5833583"/>
            <a:ext cx="2164481" cy="1018971"/>
          </a:xfrm>
          <a:prstGeom prst="rect">
            <a:avLst/>
          </a:prstGeom>
          <a:solidFill>
            <a:srgbClr val="F3F2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3" name="Рисунок 3">
            <a:extLst>
              <a:ext uri="{FF2B5EF4-FFF2-40B4-BE49-F238E27FC236}">
                <a16:creationId xmlns:a16="http://schemas.microsoft.com/office/drawing/2014/main" id="{EF7EB322-F9CE-8239-8F40-82BAF1A5AE4D}"/>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63278" y="27589"/>
            <a:ext cx="6379210" cy="2304415"/>
          </a:xfrm>
          <a:prstGeom prst="rect">
            <a:avLst/>
          </a:prstGeom>
        </p:spPr>
      </p:pic>
      <p:sp>
        <p:nvSpPr>
          <p:cNvPr id="14" name="Rectangle 13">
            <a:extLst>
              <a:ext uri="{FF2B5EF4-FFF2-40B4-BE49-F238E27FC236}">
                <a16:creationId xmlns:a16="http://schemas.microsoft.com/office/drawing/2014/main" id="{2400ED7D-635E-D477-C266-EFCE6CCFB77C}"/>
              </a:ext>
            </a:extLst>
          </p:cNvPr>
          <p:cNvSpPr/>
          <p:nvPr/>
        </p:nvSpPr>
        <p:spPr>
          <a:xfrm>
            <a:off x="1609725" y="1047750"/>
            <a:ext cx="5772150" cy="128425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2" name="Rectangle 11">
            <a:extLst>
              <a:ext uri="{FF2B5EF4-FFF2-40B4-BE49-F238E27FC236}">
                <a16:creationId xmlns:a16="http://schemas.microsoft.com/office/drawing/2014/main" id="{6AA74737-3287-4741-9609-4DD1DB95A2B2}"/>
              </a:ext>
            </a:extLst>
          </p:cNvPr>
          <p:cNvSpPr/>
          <p:nvPr/>
        </p:nvSpPr>
        <p:spPr>
          <a:xfrm>
            <a:off x="0" y="5839029"/>
            <a:ext cx="2495550" cy="1018971"/>
          </a:xfrm>
          <a:prstGeom prst="rect">
            <a:avLst/>
          </a:prstGeom>
          <a:solidFill>
            <a:srgbClr val="F3F2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56" name="Picture 55">
            <a:extLst>
              <a:ext uri="{FF2B5EF4-FFF2-40B4-BE49-F238E27FC236}">
                <a16:creationId xmlns:a16="http://schemas.microsoft.com/office/drawing/2014/main" id="{8108C347-7D88-FE42-6F01-6B69ED3F8AFD}"/>
              </a:ext>
            </a:extLst>
          </p:cNvPr>
          <p:cNvPicPr>
            <a:picLocks noChangeAspect="1"/>
          </p:cNvPicPr>
          <p:nvPr/>
        </p:nvPicPr>
        <p:blipFill>
          <a:blip r:embed="rId3"/>
          <a:stretch>
            <a:fillRect/>
          </a:stretch>
        </p:blipFill>
        <p:spPr>
          <a:xfrm>
            <a:off x="139620" y="5846105"/>
            <a:ext cx="7160518" cy="1013460"/>
          </a:xfrm>
          <a:prstGeom prst="rect">
            <a:avLst/>
          </a:prstGeom>
        </p:spPr>
      </p:pic>
      <p:sp>
        <p:nvSpPr>
          <p:cNvPr id="57" name="Rectangle 56">
            <a:extLst>
              <a:ext uri="{FF2B5EF4-FFF2-40B4-BE49-F238E27FC236}">
                <a16:creationId xmlns:a16="http://schemas.microsoft.com/office/drawing/2014/main" id="{0FF54CD0-3767-C9A6-C932-FE41A9EFDE38}"/>
              </a:ext>
            </a:extLst>
          </p:cNvPr>
          <p:cNvSpPr/>
          <p:nvPr/>
        </p:nvSpPr>
        <p:spPr>
          <a:xfrm>
            <a:off x="7735527" y="3395743"/>
            <a:ext cx="4456473" cy="1018971"/>
          </a:xfrm>
          <a:prstGeom prst="rect">
            <a:avLst/>
          </a:prstGeom>
          <a:solidFill>
            <a:srgbClr val="F3F2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58" name="Picture 57">
            <a:extLst>
              <a:ext uri="{FF2B5EF4-FFF2-40B4-BE49-F238E27FC236}">
                <a16:creationId xmlns:a16="http://schemas.microsoft.com/office/drawing/2014/main" id="{DF219DCC-76FA-64D0-8B56-2302BEAA8C81}"/>
              </a:ext>
            </a:extLst>
          </p:cNvPr>
          <p:cNvPicPr>
            <a:picLocks noChangeAspect="1"/>
          </p:cNvPicPr>
          <p:nvPr/>
        </p:nvPicPr>
        <p:blipFill>
          <a:blip r:embed="rId4"/>
          <a:stretch>
            <a:fillRect/>
          </a:stretch>
        </p:blipFill>
        <p:spPr>
          <a:xfrm>
            <a:off x="7381875" y="3395742"/>
            <a:ext cx="698435" cy="3462257"/>
          </a:xfrm>
          <a:prstGeom prst="rect">
            <a:avLst/>
          </a:prstGeom>
        </p:spPr>
      </p:pic>
      <p:pic>
        <p:nvPicPr>
          <p:cNvPr id="63" name="Picture 62">
            <a:extLst>
              <a:ext uri="{FF2B5EF4-FFF2-40B4-BE49-F238E27FC236}">
                <a16:creationId xmlns:a16="http://schemas.microsoft.com/office/drawing/2014/main" id="{EAE5F021-D01E-4781-D7A0-EE3AF6EE849F}"/>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454448" y="1377535"/>
            <a:ext cx="4407871" cy="1533616"/>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sp>
        <p:nvSpPr>
          <p:cNvPr id="64" name="Rectangle 63">
            <a:extLst>
              <a:ext uri="{FF2B5EF4-FFF2-40B4-BE49-F238E27FC236}">
                <a16:creationId xmlns:a16="http://schemas.microsoft.com/office/drawing/2014/main" id="{C94A9239-CDC3-BD3F-952D-DDAF968BC1A1}"/>
              </a:ext>
            </a:extLst>
          </p:cNvPr>
          <p:cNvSpPr/>
          <p:nvPr/>
        </p:nvSpPr>
        <p:spPr>
          <a:xfrm>
            <a:off x="7454449" y="1362649"/>
            <a:ext cx="4407870" cy="153361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1" name="TextBox 60">
            <a:extLst>
              <a:ext uri="{FF2B5EF4-FFF2-40B4-BE49-F238E27FC236}">
                <a16:creationId xmlns:a16="http://schemas.microsoft.com/office/drawing/2014/main" id="{9B01781A-38AC-1926-D647-F810ADE0380B}"/>
              </a:ext>
            </a:extLst>
          </p:cNvPr>
          <p:cNvSpPr txBox="1"/>
          <p:nvPr/>
        </p:nvSpPr>
        <p:spPr>
          <a:xfrm>
            <a:off x="7853553" y="1819619"/>
            <a:ext cx="4008766" cy="923330"/>
          </a:xfrm>
          <a:prstGeom prst="rect">
            <a:avLst/>
          </a:prstGeom>
          <a:noFill/>
        </p:spPr>
        <p:txBody>
          <a:bodyPr wrap="square">
            <a:spAutoFit/>
          </a:bodyPr>
          <a:lstStyle/>
          <a:p>
            <a:r>
              <a:rPr lang="en-US" sz="2700" b="1" dirty="0">
                <a:solidFill>
                  <a:srgbClr val="352A62"/>
                </a:solidFill>
                <a:latin typeface="Calibri" panose="020F0502020204030204" pitchFamily="34" charset="0"/>
                <a:ea typeface="Calibri" panose="020F0502020204030204" pitchFamily="34" charset="0"/>
                <a:cs typeface="Times New Roman" panose="02020603050405020304" pitchFamily="18" charset="0"/>
              </a:rPr>
              <a:t>23. The Quotations Rule &amp; The Left Rule of Commas</a:t>
            </a:r>
            <a:endParaRPr lang="en-GB" sz="2700" dirty="0">
              <a:latin typeface="Calibri" panose="020F0502020204030204" pitchFamily="34" charset="0"/>
              <a:ea typeface="Calibri" panose="020F0502020204030204" pitchFamily="34" charset="0"/>
              <a:cs typeface="Times New Roman" panose="02020603050405020304" pitchFamily="18" charset="0"/>
            </a:endParaRPr>
          </a:p>
        </p:txBody>
      </p:sp>
      <p:sp>
        <p:nvSpPr>
          <p:cNvPr id="86" name="Rectangle 85">
            <a:extLst>
              <a:ext uri="{FF2B5EF4-FFF2-40B4-BE49-F238E27FC236}">
                <a16:creationId xmlns:a16="http://schemas.microsoft.com/office/drawing/2014/main" id="{3511B795-342D-FE0F-7179-D234AEA3654A}"/>
              </a:ext>
            </a:extLst>
          </p:cNvPr>
          <p:cNvSpPr/>
          <p:nvPr/>
        </p:nvSpPr>
        <p:spPr>
          <a:xfrm>
            <a:off x="5915829" y="520178"/>
            <a:ext cx="6276171" cy="507831"/>
          </a:xfrm>
          <a:prstGeom prst="rect">
            <a:avLst/>
          </a:prstGeom>
          <a:solidFill>
            <a:srgbClr val="F3F2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87" name="Picture 86">
            <a:extLst>
              <a:ext uri="{FF2B5EF4-FFF2-40B4-BE49-F238E27FC236}">
                <a16:creationId xmlns:a16="http://schemas.microsoft.com/office/drawing/2014/main" id="{912EE707-B374-B807-AD19-AE747551D58A}"/>
              </a:ext>
            </a:extLst>
          </p:cNvPr>
          <p:cNvPicPr>
            <a:picLocks noChangeAspect="1"/>
          </p:cNvPicPr>
          <p:nvPr/>
        </p:nvPicPr>
        <p:blipFill>
          <a:blip r:embed="rId4"/>
          <a:stretch>
            <a:fillRect/>
          </a:stretch>
        </p:blipFill>
        <p:spPr>
          <a:xfrm>
            <a:off x="4031226" y="1"/>
            <a:ext cx="1884603" cy="1028008"/>
          </a:xfrm>
          <a:prstGeom prst="rect">
            <a:avLst/>
          </a:prstGeom>
        </p:spPr>
      </p:pic>
      <p:sp>
        <p:nvSpPr>
          <p:cNvPr id="88" name="TextBox 87">
            <a:extLst>
              <a:ext uri="{FF2B5EF4-FFF2-40B4-BE49-F238E27FC236}">
                <a16:creationId xmlns:a16="http://schemas.microsoft.com/office/drawing/2014/main" id="{838F2A88-5CC1-397E-EB03-7EA59423BA56}"/>
              </a:ext>
            </a:extLst>
          </p:cNvPr>
          <p:cNvSpPr txBox="1"/>
          <p:nvPr/>
        </p:nvSpPr>
        <p:spPr>
          <a:xfrm>
            <a:off x="5915829" y="-6104"/>
            <a:ext cx="6276171" cy="507831"/>
          </a:xfrm>
          <a:prstGeom prst="rect">
            <a:avLst/>
          </a:prstGeom>
          <a:noFill/>
        </p:spPr>
        <p:txBody>
          <a:bodyPr wrap="square">
            <a:spAutoFit/>
          </a:bodyPr>
          <a:lstStyle/>
          <a:p>
            <a:pPr algn="just"/>
            <a:r>
              <a:rPr lang="en-US" sz="2700" b="1" dirty="0">
                <a:solidFill>
                  <a:srgbClr val="352A62"/>
                </a:solidFill>
                <a:latin typeface="Calibri" panose="020F0502020204030204" pitchFamily="34" charset="0"/>
                <a:ea typeface="Calibri" panose="020F0502020204030204" pitchFamily="34" charset="0"/>
                <a:cs typeface="Times New Roman" panose="02020603050405020304" pitchFamily="18" charset="0"/>
              </a:rPr>
              <a:t>The 36 Rules of Legal Writing </a:t>
            </a:r>
            <a:r>
              <a:rPr lang="en-US" sz="2700" dirty="0">
                <a:solidFill>
                  <a:srgbClr val="352A62"/>
                </a:solidFill>
                <a:latin typeface="Calibri" panose="020F0502020204030204" pitchFamily="34" charset="0"/>
                <a:ea typeface="Calibri" panose="020F0502020204030204" pitchFamily="34" charset="0"/>
                <a:cs typeface="Times New Roman" panose="02020603050405020304" pitchFamily="18" charset="0"/>
              </a:rPr>
              <a:t>– Rule 23/36</a:t>
            </a:r>
            <a:endParaRPr lang="en-GB" sz="2700" dirty="0">
              <a:latin typeface="Calibri" panose="020F0502020204030204" pitchFamily="34" charset="0"/>
              <a:ea typeface="Calibri" panose="020F0502020204030204" pitchFamily="34" charset="0"/>
              <a:cs typeface="Times New Roman" panose="02020603050405020304" pitchFamily="18" charset="0"/>
            </a:endParaRPr>
          </a:p>
        </p:txBody>
      </p:sp>
      <p:sp>
        <p:nvSpPr>
          <p:cNvPr id="3" name="TextBox 2">
            <a:extLst>
              <a:ext uri="{FF2B5EF4-FFF2-40B4-BE49-F238E27FC236}">
                <a16:creationId xmlns:a16="http://schemas.microsoft.com/office/drawing/2014/main" id="{2E3BB1A6-DE12-00B3-0DC4-BE5020E7960B}"/>
              </a:ext>
            </a:extLst>
          </p:cNvPr>
          <p:cNvSpPr txBox="1"/>
          <p:nvPr/>
        </p:nvSpPr>
        <p:spPr>
          <a:xfrm>
            <a:off x="563276" y="1200382"/>
            <a:ext cx="6676599" cy="3477875"/>
          </a:xfrm>
          <a:prstGeom prst="rect">
            <a:avLst/>
          </a:prstGeom>
          <a:noFill/>
        </p:spPr>
        <p:txBody>
          <a:bodyPr wrap="square">
            <a:spAutoFit/>
          </a:bodyPr>
          <a:lstStyle/>
          <a:p>
            <a:r>
              <a:rPr lang="en-GB" sz="2000" b="1" dirty="0">
                <a:solidFill>
                  <a:srgbClr val="002060"/>
                </a:solidFill>
                <a:latin typeface="+mj-lt"/>
              </a:rPr>
              <a:t>Which of the following sentences correctly follows the rule for punctuation and quotation marks?</a:t>
            </a:r>
          </a:p>
          <a:p>
            <a:endParaRPr lang="en-GB" sz="2000" dirty="0">
              <a:solidFill>
                <a:srgbClr val="002060"/>
              </a:solidFill>
              <a:latin typeface="+mj-lt"/>
            </a:endParaRPr>
          </a:p>
          <a:p>
            <a:r>
              <a:rPr lang="en-GB" sz="2000" dirty="0">
                <a:solidFill>
                  <a:srgbClr val="002060"/>
                </a:solidFill>
                <a:latin typeface="+mj-lt"/>
              </a:rPr>
              <a:t>A) “The judge ruled, ‘The contract is enforceable’, and dismissed the case.”</a:t>
            </a:r>
            <a:br>
              <a:rPr lang="en-GB" sz="2000" dirty="0">
                <a:solidFill>
                  <a:srgbClr val="002060"/>
                </a:solidFill>
                <a:latin typeface="+mj-lt"/>
              </a:rPr>
            </a:br>
            <a:r>
              <a:rPr lang="en-GB" sz="2000" dirty="0">
                <a:solidFill>
                  <a:srgbClr val="002060"/>
                </a:solidFill>
                <a:latin typeface="+mj-lt"/>
              </a:rPr>
              <a:t>B) “The judge ruled, ‘The contract is enforceable,’ and dismissed the case.”</a:t>
            </a:r>
            <a:br>
              <a:rPr lang="en-GB" sz="2000" dirty="0">
                <a:solidFill>
                  <a:srgbClr val="002060"/>
                </a:solidFill>
                <a:latin typeface="+mj-lt"/>
              </a:rPr>
            </a:br>
            <a:r>
              <a:rPr lang="en-GB" sz="2000" dirty="0">
                <a:solidFill>
                  <a:srgbClr val="002060"/>
                </a:solidFill>
                <a:latin typeface="+mj-lt"/>
              </a:rPr>
              <a:t>C) “The judge ruled ‘The contract is enforceable,’ and dismissed the case.”</a:t>
            </a:r>
            <a:br>
              <a:rPr lang="en-GB" sz="2000" dirty="0">
                <a:solidFill>
                  <a:srgbClr val="002060"/>
                </a:solidFill>
                <a:latin typeface="+mj-lt"/>
              </a:rPr>
            </a:br>
            <a:r>
              <a:rPr lang="en-GB" sz="2000" dirty="0">
                <a:solidFill>
                  <a:srgbClr val="002060"/>
                </a:solidFill>
                <a:latin typeface="+mj-lt"/>
              </a:rPr>
              <a:t>D) “The judge ruled, ‘The contract is enforceable’ and dismissed the case,”</a:t>
            </a:r>
          </a:p>
        </p:txBody>
      </p:sp>
    </p:spTree>
    <p:extLst>
      <p:ext uri="{BB962C8B-B14F-4D97-AF65-F5344CB8AC3E}">
        <p14:creationId xmlns:p14="http://schemas.microsoft.com/office/powerpoint/2010/main" val="167845989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D6999CF-0E05-4518-000B-BEC48FBA69FF}"/>
            </a:ext>
          </a:extLst>
        </p:cNvPr>
        <p:cNvGrpSpPr/>
        <p:nvPr/>
      </p:nvGrpSpPr>
      <p:grpSpPr>
        <a:xfrm>
          <a:off x="0" y="0"/>
          <a:ext cx="0" cy="0"/>
          <a:chOff x="0" y="0"/>
          <a:chExt cx="0" cy="0"/>
        </a:xfrm>
      </p:grpSpPr>
      <p:sp>
        <p:nvSpPr>
          <p:cNvPr id="59" name="Rectangle 58">
            <a:extLst>
              <a:ext uri="{FF2B5EF4-FFF2-40B4-BE49-F238E27FC236}">
                <a16:creationId xmlns:a16="http://schemas.microsoft.com/office/drawing/2014/main" id="{DD109D63-43FA-4EC1-D0D3-4679985EE916}"/>
              </a:ext>
            </a:extLst>
          </p:cNvPr>
          <p:cNvSpPr/>
          <p:nvPr/>
        </p:nvSpPr>
        <p:spPr>
          <a:xfrm>
            <a:off x="5915829" y="5833583"/>
            <a:ext cx="2164481" cy="1018971"/>
          </a:xfrm>
          <a:prstGeom prst="rect">
            <a:avLst/>
          </a:prstGeom>
          <a:solidFill>
            <a:srgbClr val="F3F2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3" name="Рисунок 3">
            <a:extLst>
              <a:ext uri="{FF2B5EF4-FFF2-40B4-BE49-F238E27FC236}">
                <a16:creationId xmlns:a16="http://schemas.microsoft.com/office/drawing/2014/main" id="{BD80B116-30BD-F7EF-986B-143A6424B6A3}"/>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63278" y="27589"/>
            <a:ext cx="6379210" cy="2304415"/>
          </a:xfrm>
          <a:prstGeom prst="rect">
            <a:avLst/>
          </a:prstGeom>
        </p:spPr>
      </p:pic>
      <p:sp>
        <p:nvSpPr>
          <p:cNvPr id="14" name="Rectangle 13">
            <a:extLst>
              <a:ext uri="{FF2B5EF4-FFF2-40B4-BE49-F238E27FC236}">
                <a16:creationId xmlns:a16="http://schemas.microsoft.com/office/drawing/2014/main" id="{6E863D40-F6FF-02CF-C4F1-D8AE5EFD4B89}"/>
              </a:ext>
            </a:extLst>
          </p:cNvPr>
          <p:cNvSpPr/>
          <p:nvPr/>
        </p:nvSpPr>
        <p:spPr>
          <a:xfrm>
            <a:off x="1609725" y="1047750"/>
            <a:ext cx="5772150" cy="12797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2" name="Rectangle 11">
            <a:extLst>
              <a:ext uri="{FF2B5EF4-FFF2-40B4-BE49-F238E27FC236}">
                <a16:creationId xmlns:a16="http://schemas.microsoft.com/office/drawing/2014/main" id="{AC749E9F-F6FB-B901-2A9C-364523867718}"/>
              </a:ext>
            </a:extLst>
          </p:cNvPr>
          <p:cNvSpPr/>
          <p:nvPr/>
        </p:nvSpPr>
        <p:spPr>
          <a:xfrm>
            <a:off x="0" y="5839029"/>
            <a:ext cx="2495550" cy="1018971"/>
          </a:xfrm>
          <a:prstGeom prst="rect">
            <a:avLst/>
          </a:prstGeom>
          <a:solidFill>
            <a:srgbClr val="F3F2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56" name="Picture 55">
            <a:extLst>
              <a:ext uri="{FF2B5EF4-FFF2-40B4-BE49-F238E27FC236}">
                <a16:creationId xmlns:a16="http://schemas.microsoft.com/office/drawing/2014/main" id="{B1C36053-8BF9-C3B4-B351-FF06EB681CC2}"/>
              </a:ext>
            </a:extLst>
          </p:cNvPr>
          <p:cNvPicPr>
            <a:picLocks noChangeAspect="1"/>
          </p:cNvPicPr>
          <p:nvPr/>
        </p:nvPicPr>
        <p:blipFill>
          <a:blip r:embed="rId3"/>
          <a:stretch>
            <a:fillRect/>
          </a:stretch>
        </p:blipFill>
        <p:spPr>
          <a:xfrm>
            <a:off x="139620" y="5846105"/>
            <a:ext cx="7160518" cy="1013460"/>
          </a:xfrm>
          <a:prstGeom prst="rect">
            <a:avLst/>
          </a:prstGeom>
        </p:spPr>
      </p:pic>
      <p:sp>
        <p:nvSpPr>
          <p:cNvPr id="57" name="Rectangle 56">
            <a:extLst>
              <a:ext uri="{FF2B5EF4-FFF2-40B4-BE49-F238E27FC236}">
                <a16:creationId xmlns:a16="http://schemas.microsoft.com/office/drawing/2014/main" id="{26644E73-299E-3DD7-04B1-63222AC58EA1}"/>
              </a:ext>
            </a:extLst>
          </p:cNvPr>
          <p:cNvSpPr/>
          <p:nvPr/>
        </p:nvSpPr>
        <p:spPr>
          <a:xfrm>
            <a:off x="7735527" y="3395743"/>
            <a:ext cx="4456473" cy="1018971"/>
          </a:xfrm>
          <a:prstGeom prst="rect">
            <a:avLst/>
          </a:prstGeom>
          <a:solidFill>
            <a:srgbClr val="F3F2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58" name="Picture 57">
            <a:extLst>
              <a:ext uri="{FF2B5EF4-FFF2-40B4-BE49-F238E27FC236}">
                <a16:creationId xmlns:a16="http://schemas.microsoft.com/office/drawing/2014/main" id="{B7EBE975-C537-5EFF-F7E4-D2C96F9210D2}"/>
              </a:ext>
            </a:extLst>
          </p:cNvPr>
          <p:cNvPicPr>
            <a:picLocks noChangeAspect="1"/>
          </p:cNvPicPr>
          <p:nvPr/>
        </p:nvPicPr>
        <p:blipFill>
          <a:blip r:embed="rId4"/>
          <a:stretch>
            <a:fillRect/>
          </a:stretch>
        </p:blipFill>
        <p:spPr>
          <a:xfrm>
            <a:off x="7381875" y="3395742"/>
            <a:ext cx="698435" cy="3462257"/>
          </a:xfrm>
          <a:prstGeom prst="rect">
            <a:avLst/>
          </a:prstGeom>
        </p:spPr>
      </p:pic>
      <p:pic>
        <p:nvPicPr>
          <p:cNvPr id="63" name="Picture 62">
            <a:extLst>
              <a:ext uri="{FF2B5EF4-FFF2-40B4-BE49-F238E27FC236}">
                <a16:creationId xmlns:a16="http://schemas.microsoft.com/office/drawing/2014/main" id="{0949167B-56AA-E69A-9A64-173B5FF9551A}"/>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454448" y="1377535"/>
            <a:ext cx="4407871" cy="1533616"/>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sp>
        <p:nvSpPr>
          <p:cNvPr id="64" name="Rectangle 63">
            <a:extLst>
              <a:ext uri="{FF2B5EF4-FFF2-40B4-BE49-F238E27FC236}">
                <a16:creationId xmlns:a16="http://schemas.microsoft.com/office/drawing/2014/main" id="{E2392F0E-8F14-79C1-0BB8-A926514C34D2}"/>
              </a:ext>
            </a:extLst>
          </p:cNvPr>
          <p:cNvSpPr/>
          <p:nvPr/>
        </p:nvSpPr>
        <p:spPr>
          <a:xfrm>
            <a:off x="7454449" y="1362649"/>
            <a:ext cx="4407870" cy="153361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1" name="TextBox 60">
            <a:extLst>
              <a:ext uri="{FF2B5EF4-FFF2-40B4-BE49-F238E27FC236}">
                <a16:creationId xmlns:a16="http://schemas.microsoft.com/office/drawing/2014/main" id="{566D7EEB-5237-868E-D87B-193A8346E702}"/>
              </a:ext>
            </a:extLst>
          </p:cNvPr>
          <p:cNvSpPr txBox="1"/>
          <p:nvPr/>
        </p:nvSpPr>
        <p:spPr>
          <a:xfrm>
            <a:off x="7853553" y="1819619"/>
            <a:ext cx="3866767" cy="507831"/>
          </a:xfrm>
          <a:prstGeom prst="rect">
            <a:avLst/>
          </a:prstGeom>
          <a:noFill/>
        </p:spPr>
        <p:txBody>
          <a:bodyPr wrap="square">
            <a:spAutoFit/>
          </a:bodyPr>
          <a:lstStyle/>
          <a:p>
            <a:r>
              <a:rPr lang="en-US" sz="2700" b="1" dirty="0">
                <a:solidFill>
                  <a:srgbClr val="352A62"/>
                </a:solidFill>
                <a:latin typeface="Calibri" panose="020F0502020204030204" pitchFamily="34" charset="0"/>
                <a:ea typeface="Calibri" panose="020F0502020204030204" pitchFamily="34" charset="0"/>
                <a:cs typeface="Times New Roman" panose="02020603050405020304" pitchFamily="18" charset="0"/>
              </a:rPr>
              <a:t>24. The Salutations Rule</a:t>
            </a:r>
            <a:endParaRPr lang="en-GB" sz="2700" dirty="0">
              <a:latin typeface="Calibri" panose="020F0502020204030204" pitchFamily="34" charset="0"/>
              <a:ea typeface="Calibri" panose="020F0502020204030204" pitchFamily="34" charset="0"/>
              <a:cs typeface="Times New Roman" panose="02020603050405020304" pitchFamily="18" charset="0"/>
            </a:endParaRPr>
          </a:p>
        </p:txBody>
      </p:sp>
      <p:sp>
        <p:nvSpPr>
          <p:cNvPr id="85" name="Rectangle 84">
            <a:extLst>
              <a:ext uri="{FF2B5EF4-FFF2-40B4-BE49-F238E27FC236}">
                <a16:creationId xmlns:a16="http://schemas.microsoft.com/office/drawing/2014/main" id="{C9B758E6-0D95-B435-2F94-D22361C35374}"/>
              </a:ext>
            </a:extLst>
          </p:cNvPr>
          <p:cNvSpPr/>
          <p:nvPr/>
        </p:nvSpPr>
        <p:spPr>
          <a:xfrm>
            <a:off x="5915829" y="520178"/>
            <a:ext cx="6276171" cy="507831"/>
          </a:xfrm>
          <a:prstGeom prst="rect">
            <a:avLst/>
          </a:prstGeom>
          <a:solidFill>
            <a:srgbClr val="F3F2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86" name="Picture 85">
            <a:extLst>
              <a:ext uri="{FF2B5EF4-FFF2-40B4-BE49-F238E27FC236}">
                <a16:creationId xmlns:a16="http://schemas.microsoft.com/office/drawing/2014/main" id="{8CB3AD3C-4716-FAB7-C8A5-2C5C610D7487}"/>
              </a:ext>
            </a:extLst>
          </p:cNvPr>
          <p:cNvPicPr>
            <a:picLocks noChangeAspect="1"/>
          </p:cNvPicPr>
          <p:nvPr/>
        </p:nvPicPr>
        <p:blipFill>
          <a:blip r:embed="rId4"/>
          <a:stretch>
            <a:fillRect/>
          </a:stretch>
        </p:blipFill>
        <p:spPr>
          <a:xfrm>
            <a:off x="4031226" y="1"/>
            <a:ext cx="1884603" cy="1028008"/>
          </a:xfrm>
          <a:prstGeom prst="rect">
            <a:avLst/>
          </a:prstGeom>
        </p:spPr>
      </p:pic>
      <p:sp>
        <p:nvSpPr>
          <p:cNvPr id="87" name="TextBox 86">
            <a:extLst>
              <a:ext uri="{FF2B5EF4-FFF2-40B4-BE49-F238E27FC236}">
                <a16:creationId xmlns:a16="http://schemas.microsoft.com/office/drawing/2014/main" id="{24508800-F968-F5AF-3E63-2B21268DB7FE}"/>
              </a:ext>
            </a:extLst>
          </p:cNvPr>
          <p:cNvSpPr txBox="1"/>
          <p:nvPr/>
        </p:nvSpPr>
        <p:spPr>
          <a:xfrm>
            <a:off x="5915829" y="-6104"/>
            <a:ext cx="6276171" cy="507831"/>
          </a:xfrm>
          <a:prstGeom prst="rect">
            <a:avLst/>
          </a:prstGeom>
          <a:noFill/>
        </p:spPr>
        <p:txBody>
          <a:bodyPr wrap="square">
            <a:spAutoFit/>
          </a:bodyPr>
          <a:lstStyle/>
          <a:p>
            <a:pPr algn="just"/>
            <a:r>
              <a:rPr lang="en-US" sz="2700" b="1" dirty="0">
                <a:solidFill>
                  <a:srgbClr val="352A62"/>
                </a:solidFill>
                <a:latin typeface="Calibri" panose="020F0502020204030204" pitchFamily="34" charset="0"/>
                <a:ea typeface="Calibri" panose="020F0502020204030204" pitchFamily="34" charset="0"/>
                <a:cs typeface="Times New Roman" panose="02020603050405020304" pitchFamily="18" charset="0"/>
              </a:rPr>
              <a:t>The 36 Rules of Legal Writing </a:t>
            </a:r>
            <a:r>
              <a:rPr lang="en-US" sz="2700" dirty="0">
                <a:solidFill>
                  <a:srgbClr val="352A62"/>
                </a:solidFill>
                <a:latin typeface="Calibri" panose="020F0502020204030204" pitchFamily="34" charset="0"/>
                <a:ea typeface="Calibri" panose="020F0502020204030204" pitchFamily="34" charset="0"/>
                <a:cs typeface="Times New Roman" panose="02020603050405020304" pitchFamily="18" charset="0"/>
              </a:rPr>
              <a:t>– Rule 24/36</a:t>
            </a:r>
            <a:endParaRPr lang="en-GB" sz="2700" dirty="0">
              <a:latin typeface="Calibri" panose="020F0502020204030204" pitchFamily="34" charset="0"/>
              <a:ea typeface="Calibri" panose="020F0502020204030204" pitchFamily="34" charset="0"/>
              <a:cs typeface="Times New Roman" panose="02020603050405020304" pitchFamily="18" charset="0"/>
            </a:endParaRPr>
          </a:p>
        </p:txBody>
      </p:sp>
      <p:sp>
        <p:nvSpPr>
          <p:cNvPr id="3" name="TextBox 2">
            <a:extLst>
              <a:ext uri="{FF2B5EF4-FFF2-40B4-BE49-F238E27FC236}">
                <a16:creationId xmlns:a16="http://schemas.microsoft.com/office/drawing/2014/main" id="{37ABE601-FAE8-B417-7E32-DEE1C5000EAC}"/>
              </a:ext>
            </a:extLst>
          </p:cNvPr>
          <p:cNvSpPr txBox="1"/>
          <p:nvPr/>
        </p:nvSpPr>
        <p:spPr>
          <a:xfrm>
            <a:off x="563276" y="1200382"/>
            <a:ext cx="6676599" cy="2246769"/>
          </a:xfrm>
          <a:prstGeom prst="rect">
            <a:avLst/>
          </a:prstGeom>
          <a:noFill/>
        </p:spPr>
        <p:txBody>
          <a:bodyPr wrap="square">
            <a:spAutoFit/>
          </a:bodyPr>
          <a:lstStyle/>
          <a:p>
            <a:r>
              <a:rPr lang="en-GB" sz="2000" b="1" dirty="0">
                <a:solidFill>
                  <a:srgbClr val="002060"/>
                </a:solidFill>
                <a:latin typeface="+mj-lt"/>
              </a:rPr>
              <a:t>Which of the following is the best salutation for a formal legal letter?</a:t>
            </a:r>
          </a:p>
          <a:p>
            <a:endParaRPr lang="en-GB" sz="2000" dirty="0">
              <a:solidFill>
                <a:srgbClr val="002060"/>
              </a:solidFill>
              <a:latin typeface="+mj-lt"/>
            </a:endParaRPr>
          </a:p>
          <a:p>
            <a:r>
              <a:rPr lang="en-GB" sz="2000" dirty="0">
                <a:solidFill>
                  <a:srgbClr val="002060"/>
                </a:solidFill>
                <a:latin typeface="+mj-lt"/>
              </a:rPr>
              <a:t>A) “Dear Sir or Madam,”</a:t>
            </a:r>
            <a:br>
              <a:rPr lang="en-GB" sz="2000" dirty="0">
                <a:solidFill>
                  <a:srgbClr val="002060"/>
                </a:solidFill>
                <a:latin typeface="+mj-lt"/>
              </a:rPr>
            </a:br>
            <a:r>
              <a:rPr lang="en-GB" sz="2000" dirty="0">
                <a:solidFill>
                  <a:srgbClr val="002060"/>
                </a:solidFill>
                <a:latin typeface="+mj-lt"/>
              </a:rPr>
              <a:t>B) “To Whom It May Concern,”</a:t>
            </a:r>
            <a:br>
              <a:rPr lang="en-GB" sz="2000" dirty="0">
                <a:solidFill>
                  <a:srgbClr val="002060"/>
                </a:solidFill>
                <a:latin typeface="+mj-lt"/>
              </a:rPr>
            </a:br>
            <a:r>
              <a:rPr lang="en-GB" sz="2000" dirty="0">
                <a:solidFill>
                  <a:srgbClr val="002060"/>
                </a:solidFill>
                <a:latin typeface="+mj-lt"/>
              </a:rPr>
              <a:t>C) “Dear Esteemed Legal Professional,”</a:t>
            </a:r>
            <a:br>
              <a:rPr lang="en-GB" sz="2000" dirty="0">
                <a:solidFill>
                  <a:srgbClr val="002060"/>
                </a:solidFill>
                <a:latin typeface="+mj-lt"/>
              </a:rPr>
            </a:br>
            <a:r>
              <a:rPr lang="en-GB" sz="2000" dirty="0">
                <a:solidFill>
                  <a:srgbClr val="002060"/>
                </a:solidFill>
                <a:latin typeface="+mj-lt"/>
              </a:rPr>
              <a:t>D) “Respected Counsel,”</a:t>
            </a:r>
          </a:p>
        </p:txBody>
      </p:sp>
    </p:spTree>
    <p:extLst>
      <p:ext uri="{BB962C8B-B14F-4D97-AF65-F5344CB8AC3E}">
        <p14:creationId xmlns:p14="http://schemas.microsoft.com/office/powerpoint/2010/main" val="123529786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7A64A5E-1DEB-3217-0F31-66CC25D5D64B}"/>
            </a:ext>
          </a:extLst>
        </p:cNvPr>
        <p:cNvGrpSpPr/>
        <p:nvPr/>
      </p:nvGrpSpPr>
      <p:grpSpPr>
        <a:xfrm>
          <a:off x="0" y="0"/>
          <a:ext cx="0" cy="0"/>
          <a:chOff x="0" y="0"/>
          <a:chExt cx="0" cy="0"/>
        </a:xfrm>
      </p:grpSpPr>
      <p:sp>
        <p:nvSpPr>
          <p:cNvPr id="59" name="Rectangle 58">
            <a:extLst>
              <a:ext uri="{FF2B5EF4-FFF2-40B4-BE49-F238E27FC236}">
                <a16:creationId xmlns:a16="http://schemas.microsoft.com/office/drawing/2014/main" id="{2E3ACFEB-9D34-9DA3-4B7C-9CB13D535B71}"/>
              </a:ext>
            </a:extLst>
          </p:cNvPr>
          <p:cNvSpPr/>
          <p:nvPr/>
        </p:nvSpPr>
        <p:spPr>
          <a:xfrm>
            <a:off x="5915829" y="5833583"/>
            <a:ext cx="2164481" cy="1018971"/>
          </a:xfrm>
          <a:prstGeom prst="rect">
            <a:avLst/>
          </a:prstGeom>
          <a:solidFill>
            <a:srgbClr val="F3F2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3" name="Рисунок 3">
            <a:extLst>
              <a:ext uri="{FF2B5EF4-FFF2-40B4-BE49-F238E27FC236}">
                <a16:creationId xmlns:a16="http://schemas.microsoft.com/office/drawing/2014/main" id="{C8C38403-0239-E3AF-F052-127914962997}"/>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63278" y="27589"/>
            <a:ext cx="6379210" cy="2304415"/>
          </a:xfrm>
          <a:prstGeom prst="rect">
            <a:avLst/>
          </a:prstGeom>
        </p:spPr>
      </p:pic>
      <p:sp>
        <p:nvSpPr>
          <p:cNvPr id="14" name="Rectangle 13">
            <a:extLst>
              <a:ext uri="{FF2B5EF4-FFF2-40B4-BE49-F238E27FC236}">
                <a16:creationId xmlns:a16="http://schemas.microsoft.com/office/drawing/2014/main" id="{487365CC-6B7D-1315-315C-D1EA22A21A0A}"/>
              </a:ext>
            </a:extLst>
          </p:cNvPr>
          <p:cNvSpPr/>
          <p:nvPr/>
        </p:nvSpPr>
        <p:spPr>
          <a:xfrm>
            <a:off x="1609725" y="1047750"/>
            <a:ext cx="5772150" cy="103822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2" name="Rectangle 11">
            <a:extLst>
              <a:ext uri="{FF2B5EF4-FFF2-40B4-BE49-F238E27FC236}">
                <a16:creationId xmlns:a16="http://schemas.microsoft.com/office/drawing/2014/main" id="{A2A90607-30F6-356C-6276-BA3C2ED56924}"/>
              </a:ext>
            </a:extLst>
          </p:cNvPr>
          <p:cNvSpPr/>
          <p:nvPr/>
        </p:nvSpPr>
        <p:spPr>
          <a:xfrm>
            <a:off x="0" y="5839029"/>
            <a:ext cx="2495550" cy="1018971"/>
          </a:xfrm>
          <a:prstGeom prst="rect">
            <a:avLst/>
          </a:prstGeom>
          <a:solidFill>
            <a:srgbClr val="F3F2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56" name="Picture 55">
            <a:extLst>
              <a:ext uri="{FF2B5EF4-FFF2-40B4-BE49-F238E27FC236}">
                <a16:creationId xmlns:a16="http://schemas.microsoft.com/office/drawing/2014/main" id="{E87DB195-1928-F82E-D6CC-AF916A5767AC}"/>
              </a:ext>
            </a:extLst>
          </p:cNvPr>
          <p:cNvPicPr>
            <a:picLocks noChangeAspect="1"/>
          </p:cNvPicPr>
          <p:nvPr/>
        </p:nvPicPr>
        <p:blipFill>
          <a:blip r:embed="rId3"/>
          <a:stretch>
            <a:fillRect/>
          </a:stretch>
        </p:blipFill>
        <p:spPr>
          <a:xfrm>
            <a:off x="139620" y="5846105"/>
            <a:ext cx="7160518" cy="1013460"/>
          </a:xfrm>
          <a:prstGeom prst="rect">
            <a:avLst/>
          </a:prstGeom>
        </p:spPr>
      </p:pic>
      <p:sp>
        <p:nvSpPr>
          <p:cNvPr id="57" name="Rectangle 56">
            <a:extLst>
              <a:ext uri="{FF2B5EF4-FFF2-40B4-BE49-F238E27FC236}">
                <a16:creationId xmlns:a16="http://schemas.microsoft.com/office/drawing/2014/main" id="{781C1A6A-F9AD-BB0E-46C4-D0F2B70D2592}"/>
              </a:ext>
            </a:extLst>
          </p:cNvPr>
          <p:cNvSpPr/>
          <p:nvPr/>
        </p:nvSpPr>
        <p:spPr>
          <a:xfrm>
            <a:off x="7735527" y="3395743"/>
            <a:ext cx="4456473" cy="1018971"/>
          </a:xfrm>
          <a:prstGeom prst="rect">
            <a:avLst/>
          </a:prstGeom>
          <a:solidFill>
            <a:srgbClr val="F3F2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58" name="Picture 57">
            <a:extLst>
              <a:ext uri="{FF2B5EF4-FFF2-40B4-BE49-F238E27FC236}">
                <a16:creationId xmlns:a16="http://schemas.microsoft.com/office/drawing/2014/main" id="{2DB00AA2-2724-AEF4-6ED4-AAA96E8E020E}"/>
              </a:ext>
            </a:extLst>
          </p:cNvPr>
          <p:cNvPicPr>
            <a:picLocks noChangeAspect="1"/>
          </p:cNvPicPr>
          <p:nvPr/>
        </p:nvPicPr>
        <p:blipFill>
          <a:blip r:embed="rId4"/>
          <a:stretch>
            <a:fillRect/>
          </a:stretch>
        </p:blipFill>
        <p:spPr>
          <a:xfrm>
            <a:off x="7381875" y="3395742"/>
            <a:ext cx="698435" cy="3462257"/>
          </a:xfrm>
          <a:prstGeom prst="rect">
            <a:avLst/>
          </a:prstGeom>
        </p:spPr>
      </p:pic>
      <p:pic>
        <p:nvPicPr>
          <p:cNvPr id="63" name="Picture 62">
            <a:extLst>
              <a:ext uri="{FF2B5EF4-FFF2-40B4-BE49-F238E27FC236}">
                <a16:creationId xmlns:a16="http://schemas.microsoft.com/office/drawing/2014/main" id="{1DF0749F-37FA-82A7-74EB-E9DFE9977097}"/>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454448" y="1377535"/>
            <a:ext cx="4407871" cy="1533616"/>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sp>
        <p:nvSpPr>
          <p:cNvPr id="64" name="Rectangle 63">
            <a:extLst>
              <a:ext uri="{FF2B5EF4-FFF2-40B4-BE49-F238E27FC236}">
                <a16:creationId xmlns:a16="http://schemas.microsoft.com/office/drawing/2014/main" id="{248B46C4-FD57-A65D-B0CB-C02785DFF9EF}"/>
              </a:ext>
            </a:extLst>
          </p:cNvPr>
          <p:cNvSpPr/>
          <p:nvPr/>
        </p:nvSpPr>
        <p:spPr>
          <a:xfrm>
            <a:off x="7454449" y="1362649"/>
            <a:ext cx="4407870" cy="153361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1" name="TextBox 60">
            <a:extLst>
              <a:ext uri="{FF2B5EF4-FFF2-40B4-BE49-F238E27FC236}">
                <a16:creationId xmlns:a16="http://schemas.microsoft.com/office/drawing/2014/main" id="{3B44E6ED-BA5B-76C4-4DF2-F65A5FC791D0}"/>
              </a:ext>
            </a:extLst>
          </p:cNvPr>
          <p:cNvSpPr txBox="1"/>
          <p:nvPr/>
        </p:nvSpPr>
        <p:spPr>
          <a:xfrm>
            <a:off x="7853553" y="1819619"/>
            <a:ext cx="3866767" cy="923330"/>
          </a:xfrm>
          <a:prstGeom prst="rect">
            <a:avLst/>
          </a:prstGeom>
          <a:noFill/>
        </p:spPr>
        <p:txBody>
          <a:bodyPr wrap="square">
            <a:spAutoFit/>
          </a:bodyPr>
          <a:lstStyle/>
          <a:p>
            <a:r>
              <a:rPr lang="en-US" sz="2700" b="1" dirty="0">
                <a:solidFill>
                  <a:srgbClr val="352A62"/>
                </a:solidFill>
                <a:latin typeface="Calibri" panose="020F0502020204030204" pitchFamily="34" charset="0"/>
                <a:ea typeface="Calibri" panose="020F0502020204030204" pitchFamily="34" charset="0"/>
                <a:cs typeface="Times New Roman" panose="02020603050405020304" pitchFamily="18" charset="0"/>
              </a:rPr>
              <a:t>25. The Commas Rules &amp; The Commaphobia Rule</a:t>
            </a:r>
            <a:endParaRPr lang="en-GB" sz="2700" dirty="0">
              <a:latin typeface="Calibri" panose="020F0502020204030204" pitchFamily="34" charset="0"/>
              <a:ea typeface="Calibri" panose="020F0502020204030204" pitchFamily="34" charset="0"/>
              <a:cs typeface="Times New Roman" panose="02020603050405020304" pitchFamily="18" charset="0"/>
            </a:endParaRPr>
          </a:p>
        </p:txBody>
      </p:sp>
      <p:sp>
        <p:nvSpPr>
          <p:cNvPr id="85" name="Rectangle 84">
            <a:extLst>
              <a:ext uri="{FF2B5EF4-FFF2-40B4-BE49-F238E27FC236}">
                <a16:creationId xmlns:a16="http://schemas.microsoft.com/office/drawing/2014/main" id="{3D0DFCE8-E73E-3D60-9313-BE9F137A4DA6}"/>
              </a:ext>
            </a:extLst>
          </p:cNvPr>
          <p:cNvSpPr/>
          <p:nvPr/>
        </p:nvSpPr>
        <p:spPr>
          <a:xfrm>
            <a:off x="5915829" y="520178"/>
            <a:ext cx="6276171" cy="507831"/>
          </a:xfrm>
          <a:prstGeom prst="rect">
            <a:avLst/>
          </a:prstGeom>
          <a:solidFill>
            <a:srgbClr val="F3F2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86" name="Picture 85">
            <a:extLst>
              <a:ext uri="{FF2B5EF4-FFF2-40B4-BE49-F238E27FC236}">
                <a16:creationId xmlns:a16="http://schemas.microsoft.com/office/drawing/2014/main" id="{9A2FCB49-FCF0-205C-9257-A4579C6AF08D}"/>
              </a:ext>
            </a:extLst>
          </p:cNvPr>
          <p:cNvPicPr>
            <a:picLocks noChangeAspect="1"/>
          </p:cNvPicPr>
          <p:nvPr/>
        </p:nvPicPr>
        <p:blipFill>
          <a:blip r:embed="rId4"/>
          <a:stretch>
            <a:fillRect/>
          </a:stretch>
        </p:blipFill>
        <p:spPr>
          <a:xfrm>
            <a:off x="4031226" y="1"/>
            <a:ext cx="1884603" cy="1028008"/>
          </a:xfrm>
          <a:prstGeom prst="rect">
            <a:avLst/>
          </a:prstGeom>
        </p:spPr>
      </p:pic>
      <p:sp>
        <p:nvSpPr>
          <p:cNvPr id="87" name="TextBox 86">
            <a:extLst>
              <a:ext uri="{FF2B5EF4-FFF2-40B4-BE49-F238E27FC236}">
                <a16:creationId xmlns:a16="http://schemas.microsoft.com/office/drawing/2014/main" id="{363EBF66-5A89-0862-9888-073D6F139259}"/>
              </a:ext>
            </a:extLst>
          </p:cNvPr>
          <p:cNvSpPr txBox="1"/>
          <p:nvPr/>
        </p:nvSpPr>
        <p:spPr>
          <a:xfrm>
            <a:off x="5915829" y="-6104"/>
            <a:ext cx="6276171" cy="507831"/>
          </a:xfrm>
          <a:prstGeom prst="rect">
            <a:avLst/>
          </a:prstGeom>
          <a:noFill/>
        </p:spPr>
        <p:txBody>
          <a:bodyPr wrap="square">
            <a:spAutoFit/>
          </a:bodyPr>
          <a:lstStyle/>
          <a:p>
            <a:pPr algn="just"/>
            <a:r>
              <a:rPr lang="en-US" sz="2700" b="1" dirty="0">
                <a:solidFill>
                  <a:srgbClr val="352A62"/>
                </a:solidFill>
                <a:latin typeface="Calibri" panose="020F0502020204030204" pitchFamily="34" charset="0"/>
                <a:ea typeface="Calibri" panose="020F0502020204030204" pitchFamily="34" charset="0"/>
                <a:cs typeface="Times New Roman" panose="02020603050405020304" pitchFamily="18" charset="0"/>
              </a:rPr>
              <a:t>The 36 Rules of Legal Writing </a:t>
            </a:r>
            <a:r>
              <a:rPr lang="en-US" sz="2700" dirty="0">
                <a:solidFill>
                  <a:srgbClr val="352A62"/>
                </a:solidFill>
                <a:latin typeface="Calibri" panose="020F0502020204030204" pitchFamily="34" charset="0"/>
                <a:ea typeface="Calibri" panose="020F0502020204030204" pitchFamily="34" charset="0"/>
                <a:cs typeface="Times New Roman" panose="02020603050405020304" pitchFamily="18" charset="0"/>
              </a:rPr>
              <a:t>– Rule 25/36</a:t>
            </a:r>
            <a:endParaRPr lang="en-GB" sz="2700" dirty="0">
              <a:latin typeface="Calibri" panose="020F0502020204030204" pitchFamily="34" charset="0"/>
              <a:ea typeface="Calibri" panose="020F0502020204030204" pitchFamily="34" charset="0"/>
              <a:cs typeface="Times New Roman" panose="02020603050405020304" pitchFamily="18" charset="0"/>
            </a:endParaRPr>
          </a:p>
        </p:txBody>
      </p:sp>
      <p:sp>
        <p:nvSpPr>
          <p:cNvPr id="2" name="TextBox 1">
            <a:extLst>
              <a:ext uri="{FF2B5EF4-FFF2-40B4-BE49-F238E27FC236}">
                <a16:creationId xmlns:a16="http://schemas.microsoft.com/office/drawing/2014/main" id="{8E3BEE20-8B43-4591-CA1F-81496F2E66B8}"/>
              </a:ext>
            </a:extLst>
          </p:cNvPr>
          <p:cNvSpPr txBox="1"/>
          <p:nvPr/>
        </p:nvSpPr>
        <p:spPr>
          <a:xfrm>
            <a:off x="563276" y="1200382"/>
            <a:ext cx="6676599" cy="3170099"/>
          </a:xfrm>
          <a:prstGeom prst="rect">
            <a:avLst/>
          </a:prstGeom>
          <a:noFill/>
        </p:spPr>
        <p:txBody>
          <a:bodyPr wrap="square">
            <a:spAutoFit/>
          </a:bodyPr>
          <a:lstStyle/>
          <a:p>
            <a:r>
              <a:rPr lang="en-GB" sz="2000" b="1" dirty="0">
                <a:solidFill>
                  <a:srgbClr val="002060"/>
                </a:solidFill>
                <a:latin typeface="+mj-lt"/>
              </a:rPr>
              <a:t>Which sentence correctly applies The Commas Rules?</a:t>
            </a:r>
          </a:p>
          <a:p>
            <a:endParaRPr lang="en-GB" sz="2000" dirty="0">
              <a:solidFill>
                <a:srgbClr val="002060"/>
              </a:solidFill>
              <a:latin typeface="+mj-lt"/>
            </a:endParaRPr>
          </a:p>
          <a:p>
            <a:r>
              <a:rPr lang="en-GB" sz="2000" dirty="0">
                <a:solidFill>
                  <a:srgbClr val="002060"/>
                </a:solidFill>
                <a:latin typeface="+mj-lt"/>
              </a:rPr>
              <a:t>A) “The court ruled that the agreement was invalid and therefore unenforceable.”</a:t>
            </a:r>
            <a:br>
              <a:rPr lang="en-GB" sz="2000" dirty="0">
                <a:solidFill>
                  <a:srgbClr val="002060"/>
                </a:solidFill>
                <a:latin typeface="+mj-lt"/>
              </a:rPr>
            </a:br>
            <a:r>
              <a:rPr lang="en-GB" sz="2000" dirty="0">
                <a:solidFill>
                  <a:srgbClr val="002060"/>
                </a:solidFill>
                <a:latin typeface="+mj-lt"/>
              </a:rPr>
              <a:t>B) “The court ruled that the agreement was invalid, and therefore, unenforceable.”</a:t>
            </a:r>
            <a:br>
              <a:rPr lang="en-GB" sz="2000" dirty="0">
                <a:solidFill>
                  <a:srgbClr val="002060"/>
                </a:solidFill>
                <a:latin typeface="+mj-lt"/>
              </a:rPr>
            </a:br>
            <a:r>
              <a:rPr lang="en-GB" sz="2000" dirty="0">
                <a:solidFill>
                  <a:srgbClr val="002060"/>
                </a:solidFill>
                <a:latin typeface="+mj-lt"/>
              </a:rPr>
              <a:t>C) “The court ruled, that the agreement was invalid, and therefore unenforceable.”</a:t>
            </a:r>
            <a:br>
              <a:rPr lang="en-GB" sz="2000" dirty="0">
                <a:solidFill>
                  <a:srgbClr val="002060"/>
                </a:solidFill>
                <a:latin typeface="+mj-lt"/>
              </a:rPr>
            </a:br>
            <a:r>
              <a:rPr lang="en-GB" sz="2000" dirty="0">
                <a:solidFill>
                  <a:srgbClr val="002060"/>
                </a:solidFill>
                <a:latin typeface="+mj-lt"/>
              </a:rPr>
              <a:t>D) “The court ruled that the agreement was, invalid and, therefore unenforceable.”</a:t>
            </a:r>
          </a:p>
        </p:txBody>
      </p:sp>
    </p:spTree>
    <p:extLst>
      <p:ext uri="{BB962C8B-B14F-4D97-AF65-F5344CB8AC3E}">
        <p14:creationId xmlns:p14="http://schemas.microsoft.com/office/powerpoint/2010/main" val="397960123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3599EB8-D42C-CB98-C8C2-DF01EB6BBD76}"/>
            </a:ext>
          </a:extLst>
        </p:cNvPr>
        <p:cNvGrpSpPr/>
        <p:nvPr/>
      </p:nvGrpSpPr>
      <p:grpSpPr>
        <a:xfrm>
          <a:off x="0" y="0"/>
          <a:ext cx="0" cy="0"/>
          <a:chOff x="0" y="0"/>
          <a:chExt cx="0" cy="0"/>
        </a:xfrm>
      </p:grpSpPr>
      <p:sp>
        <p:nvSpPr>
          <p:cNvPr id="59" name="Rectangle 58">
            <a:extLst>
              <a:ext uri="{FF2B5EF4-FFF2-40B4-BE49-F238E27FC236}">
                <a16:creationId xmlns:a16="http://schemas.microsoft.com/office/drawing/2014/main" id="{FE6193D8-28C3-654E-3910-C28DA56C4FD0}"/>
              </a:ext>
            </a:extLst>
          </p:cNvPr>
          <p:cNvSpPr/>
          <p:nvPr/>
        </p:nvSpPr>
        <p:spPr>
          <a:xfrm>
            <a:off x="5915829" y="5833583"/>
            <a:ext cx="2164481" cy="1018971"/>
          </a:xfrm>
          <a:prstGeom prst="rect">
            <a:avLst/>
          </a:prstGeom>
          <a:solidFill>
            <a:srgbClr val="F3F2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3" name="Рисунок 3">
            <a:extLst>
              <a:ext uri="{FF2B5EF4-FFF2-40B4-BE49-F238E27FC236}">
                <a16:creationId xmlns:a16="http://schemas.microsoft.com/office/drawing/2014/main" id="{0E9A4DEB-5187-C8CC-90D5-BA3C549CEE10}"/>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63278" y="27589"/>
            <a:ext cx="6379210" cy="2304415"/>
          </a:xfrm>
          <a:prstGeom prst="rect">
            <a:avLst/>
          </a:prstGeom>
        </p:spPr>
      </p:pic>
      <p:sp>
        <p:nvSpPr>
          <p:cNvPr id="14" name="Rectangle 13">
            <a:extLst>
              <a:ext uri="{FF2B5EF4-FFF2-40B4-BE49-F238E27FC236}">
                <a16:creationId xmlns:a16="http://schemas.microsoft.com/office/drawing/2014/main" id="{E241AAE0-CF83-3BC2-50AA-C2D5D025381E}"/>
              </a:ext>
            </a:extLst>
          </p:cNvPr>
          <p:cNvSpPr/>
          <p:nvPr/>
        </p:nvSpPr>
        <p:spPr>
          <a:xfrm>
            <a:off x="1609725" y="1047750"/>
            <a:ext cx="5772150" cy="12797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2" name="Rectangle 11">
            <a:extLst>
              <a:ext uri="{FF2B5EF4-FFF2-40B4-BE49-F238E27FC236}">
                <a16:creationId xmlns:a16="http://schemas.microsoft.com/office/drawing/2014/main" id="{AA62EB6A-8137-F529-C3EE-D9D1A4C4C234}"/>
              </a:ext>
            </a:extLst>
          </p:cNvPr>
          <p:cNvSpPr/>
          <p:nvPr/>
        </p:nvSpPr>
        <p:spPr>
          <a:xfrm>
            <a:off x="0" y="5839029"/>
            <a:ext cx="2495550" cy="1018971"/>
          </a:xfrm>
          <a:prstGeom prst="rect">
            <a:avLst/>
          </a:prstGeom>
          <a:solidFill>
            <a:srgbClr val="F3F2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56" name="Picture 55">
            <a:extLst>
              <a:ext uri="{FF2B5EF4-FFF2-40B4-BE49-F238E27FC236}">
                <a16:creationId xmlns:a16="http://schemas.microsoft.com/office/drawing/2014/main" id="{AC71A0C7-F5E8-D714-6CC3-99D28BD0C3BA}"/>
              </a:ext>
            </a:extLst>
          </p:cNvPr>
          <p:cNvPicPr>
            <a:picLocks noChangeAspect="1"/>
          </p:cNvPicPr>
          <p:nvPr/>
        </p:nvPicPr>
        <p:blipFill>
          <a:blip r:embed="rId3"/>
          <a:stretch>
            <a:fillRect/>
          </a:stretch>
        </p:blipFill>
        <p:spPr>
          <a:xfrm>
            <a:off x="139620" y="5846105"/>
            <a:ext cx="7160518" cy="1013460"/>
          </a:xfrm>
          <a:prstGeom prst="rect">
            <a:avLst/>
          </a:prstGeom>
        </p:spPr>
      </p:pic>
      <p:sp>
        <p:nvSpPr>
          <p:cNvPr id="57" name="Rectangle 56">
            <a:extLst>
              <a:ext uri="{FF2B5EF4-FFF2-40B4-BE49-F238E27FC236}">
                <a16:creationId xmlns:a16="http://schemas.microsoft.com/office/drawing/2014/main" id="{BBB7AB29-F17E-0BD3-078D-D3DE4D9BFAFA}"/>
              </a:ext>
            </a:extLst>
          </p:cNvPr>
          <p:cNvSpPr/>
          <p:nvPr/>
        </p:nvSpPr>
        <p:spPr>
          <a:xfrm>
            <a:off x="7735527" y="3395743"/>
            <a:ext cx="4456473" cy="1018971"/>
          </a:xfrm>
          <a:prstGeom prst="rect">
            <a:avLst/>
          </a:prstGeom>
          <a:solidFill>
            <a:srgbClr val="F3F2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58" name="Picture 57">
            <a:extLst>
              <a:ext uri="{FF2B5EF4-FFF2-40B4-BE49-F238E27FC236}">
                <a16:creationId xmlns:a16="http://schemas.microsoft.com/office/drawing/2014/main" id="{627F8592-9B1F-893C-DC2D-6E44D4ED5E17}"/>
              </a:ext>
            </a:extLst>
          </p:cNvPr>
          <p:cNvPicPr>
            <a:picLocks noChangeAspect="1"/>
          </p:cNvPicPr>
          <p:nvPr/>
        </p:nvPicPr>
        <p:blipFill>
          <a:blip r:embed="rId4"/>
          <a:stretch>
            <a:fillRect/>
          </a:stretch>
        </p:blipFill>
        <p:spPr>
          <a:xfrm>
            <a:off x="7381875" y="3395742"/>
            <a:ext cx="698435" cy="3462257"/>
          </a:xfrm>
          <a:prstGeom prst="rect">
            <a:avLst/>
          </a:prstGeom>
        </p:spPr>
      </p:pic>
      <p:pic>
        <p:nvPicPr>
          <p:cNvPr id="63" name="Picture 62">
            <a:extLst>
              <a:ext uri="{FF2B5EF4-FFF2-40B4-BE49-F238E27FC236}">
                <a16:creationId xmlns:a16="http://schemas.microsoft.com/office/drawing/2014/main" id="{627A80CF-362C-F9D6-F4CD-CCF3343313A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454448" y="1377535"/>
            <a:ext cx="4407871" cy="1533616"/>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sp>
        <p:nvSpPr>
          <p:cNvPr id="64" name="Rectangle 63">
            <a:extLst>
              <a:ext uri="{FF2B5EF4-FFF2-40B4-BE49-F238E27FC236}">
                <a16:creationId xmlns:a16="http://schemas.microsoft.com/office/drawing/2014/main" id="{DCC441DB-157C-8FF8-4B20-7C09E37239EB}"/>
              </a:ext>
            </a:extLst>
          </p:cNvPr>
          <p:cNvSpPr/>
          <p:nvPr/>
        </p:nvSpPr>
        <p:spPr>
          <a:xfrm>
            <a:off x="7454449" y="1362649"/>
            <a:ext cx="4407870" cy="153361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1" name="TextBox 60">
            <a:extLst>
              <a:ext uri="{FF2B5EF4-FFF2-40B4-BE49-F238E27FC236}">
                <a16:creationId xmlns:a16="http://schemas.microsoft.com/office/drawing/2014/main" id="{FA68B33D-EA47-2604-7DF9-5B413AC34027}"/>
              </a:ext>
            </a:extLst>
          </p:cNvPr>
          <p:cNvSpPr txBox="1"/>
          <p:nvPr/>
        </p:nvSpPr>
        <p:spPr>
          <a:xfrm>
            <a:off x="7853553" y="1819619"/>
            <a:ext cx="3866767" cy="507831"/>
          </a:xfrm>
          <a:prstGeom prst="rect">
            <a:avLst/>
          </a:prstGeom>
          <a:noFill/>
        </p:spPr>
        <p:txBody>
          <a:bodyPr wrap="square">
            <a:spAutoFit/>
          </a:bodyPr>
          <a:lstStyle/>
          <a:p>
            <a:r>
              <a:rPr lang="en-US" sz="2700" b="1" dirty="0">
                <a:solidFill>
                  <a:srgbClr val="352A62"/>
                </a:solidFill>
                <a:latin typeface="Calibri" panose="020F0502020204030204" pitchFamily="34" charset="0"/>
                <a:ea typeface="Calibri" panose="020F0502020204030204" pitchFamily="34" charset="0"/>
                <a:cs typeface="Times New Roman" panose="02020603050405020304" pitchFamily="18" charset="0"/>
              </a:rPr>
              <a:t>26. The Modifiers Rule</a:t>
            </a:r>
            <a:endParaRPr lang="en-GB" sz="2700" dirty="0">
              <a:latin typeface="Calibri" panose="020F0502020204030204" pitchFamily="34" charset="0"/>
              <a:ea typeface="Calibri" panose="020F0502020204030204" pitchFamily="34" charset="0"/>
              <a:cs typeface="Times New Roman" panose="02020603050405020304" pitchFamily="18" charset="0"/>
            </a:endParaRPr>
          </a:p>
        </p:txBody>
      </p:sp>
      <p:sp>
        <p:nvSpPr>
          <p:cNvPr id="85" name="Rectangle 84">
            <a:extLst>
              <a:ext uri="{FF2B5EF4-FFF2-40B4-BE49-F238E27FC236}">
                <a16:creationId xmlns:a16="http://schemas.microsoft.com/office/drawing/2014/main" id="{938B0F08-C2B6-9813-CF31-691F5D802B24}"/>
              </a:ext>
            </a:extLst>
          </p:cNvPr>
          <p:cNvSpPr/>
          <p:nvPr/>
        </p:nvSpPr>
        <p:spPr>
          <a:xfrm>
            <a:off x="5915829" y="520178"/>
            <a:ext cx="6276171" cy="507831"/>
          </a:xfrm>
          <a:prstGeom prst="rect">
            <a:avLst/>
          </a:prstGeom>
          <a:solidFill>
            <a:srgbClr val="F3F2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86" name="Picture 85">
            <a:extLst>
              <a:ext uri="{FF2B5EF4-FFF2-40B4-BE49-F238E27FC236}">
                <a16:creationId xmlns:a16="http://schemas.microsoft.com/office/drawing/2014/main" id="{FB814F23-72C8-7620-FB69-92406E9193B8}"/>
              </a:ext>
            </a:extLst>
          </p:cNvPr>
          <p:cNvPicPr>
            <a:picLocks noChangeAspect="1"/>
          </p:cNvPicPr>
          <p:nvPr/>
        </p:nvPicPr>
        <p:blipFill>
          <a:blip r:embed="rId4"/>
          <a:stretch>
            <a:fillRect/>
          </a:stretch>
        </p:blipFill>
        <p:spPr>
          <a:xfrm>
            <a:off x="4031226" y="1"/>
            <a:ext cx="1884603" cy="1028008"/>
          </a:xfrm>
          <a:prstGeom prst="rect">
            <a:avLst/>
          </a:prstGeom>
        </p:spPr>
      </p:pic>
      <p:sp>
        <p:nvSpPr>
          <p:cNvPr id="87" name="TextBox 86">
            <a:extLst>
              <a:ext uri="{FF2B5EF4-FFF2-40B4-BE49-F238E27FC236}">
                <a16:creationId xmlns:a16="http://schemas.microsoft.com/office/drawing/2014/main" id="{332679C2-56EF-0CAC-6355-FFBC6E10AAD8}"/>
              </a:ext>
            </a:extLst>
          </p:cNvPr>
          <p:cNvSpPr txBox="1"/>
          <p:nvPr/>
        </p:nvSpPr>
        <p:spPr>
          <a:xfrm>
            <a:off x="5915829" y="-6104"/>
            <a:ext cx="6276171" cy="507831"/>
          </a:xfrm>
          <a:prstGeom prst="rect">
            <a:avLst/>
          </a:prstGeom>
          <a:noFill/>
        </p:spPr>
        <p:txBody>
          <a:bodyPr wrap="square">
            <a:spAutoFit/>
          </a:bodyPr>
          <a:lstStyle/>
          <a:p>
            <a:pPr algn="just"/>
            <a:r>
              <a:rPr lang="en-US" sz="2700" b="1" dirty="0">
                <a:solidFill>
                  <a:srgbClr val="352A62"/>
                </a:solidFill>
                <a:latin typeface="Calibri" panose="020F0502020204030204" pitchFamily="34" charset="0"/>
                <a:ea typeface="Calibri" panose="020F0502020204030204" pitchFamily="34" charset="0"/>
                <a:cs typeface="Times New Roman" panose="02020603050405020304" pitchFamily="18" charset="0"/>
              </a:rPr>
              <a:t>The 36 Rules of Legal Writing </a:t>
            </a:r>
            <a:r>
              <a:rPr lang="en-US" sz="2700" dirty="0">
                <a:solidFill>
                  <a:srgbClr val="352A62"/>
                </a:solidFill>
                <a:latin typeface="Calibri" panose="020F0502020204030204" pitchFamily="34" charset="0"/>
                <a:ea typeface="Calibri" panose="020F0502020204030204" pitchFamily="34" charset="0"/>
                <a:cs typeface="Times New Roman" panose="02020603050405020304" pitchFamily="18" charset="0"/>
              </a:rPr>
              <a:t>– Rule 26/36</a:t>
            </a:r>
            <a:endParaRPr lang="en-GB" sz="2700" dirty="0">
              <a:latin typeface="Calibri" panose="020F0502020204030204" pitchFamily="34" charset="0"/>
              <a:ea typeface="Calibri" panose="020F0502020204030204" pitchFamily="34" charset="0"/>
              <a:cs typeface="Times New Roman" panose="02020603050405020304" pitchFamily="18" charset="0"/>
            </a:endParaRPr>
          </a:p>
        </p:txBody>
      </p:sp>
      <p:sp>
        <p:nvSpPr>
          <p:cNvPr id="3" name="TextBox 2">
            <a:extLst>
              <a:ext uri="{FF2B5EF4-FFF2-40B4-BE49-F238E27FC236}">
                <a16:creationId xmlns:a16="http://schemas.microsoft.com/office/drawing/2014/main" id="{1CD64B94-63D0-3F65-5563-7A277DC9A5CA}"/>
              </a:ext>
            </a:extLst>
          </p:cNvPr>
          <p:cNvSpPr txBox="1"/>
          <p:nvPr/>
        </p:nvSpPr>
        <p:spPr>
          <a:xfrm>
            <a:off x="563276" y="1200382"/>
            <a:ext cx="6676599" cy="2862322"/>
          </a:xfrm>
          <a:prstGeom prst="rect">
            <a:avLst/>
          </a:prstGeom>
          <a:noFill/>
        </p:spPr>
        <p:txBody>
          <a:bodyPr wrap="square">
            <a:spAutoFit/>
          </a:bodyPr>
          <a:lstStyle/>
          <a:p>
            <a:r>
              <a:rPr lang="en-GB" sz="2000" b="1" dirty="0">
                <a:solidFill>
                  <a:srgbClr val="002060"/>
                </a:solidFill>
                <a:latin typeface="+mj-lt"/>
              </a:rPr>
              <a:t>Which of the following sentences correctly places the modifier?</a:t>
            </a:r>
          </a:p>
          <a:p>
            <a:endParaRPr lang="en-GB" sz="2000" dirty="0">
              <a:solidFill>
                <a:srgbClr val="002060"/>
              </a:solidFill>
              <a:latin typeface="+mj-lt"/>
            </a:endParaRPr>
          </a:p>
          <a:p>
            <a:r>
              <a:rPr lang="en-GB" sz="2000" dirty="0">
                <a:solidFill>
                  <a:srgbClr val="002060"/>
                </a:solidFill>
                <a:latin typeface="+mj-lt"/>
              </a:rPr>
              <a:t>A) “Walking into the courtroom, the judge’s expression was stern.”</a:t>
            </a:r>
            <a:br>
              <a:rPr lang="en-GB" sz="2000" dirty="0">
                <a:solidFill>
                  <a:srgbClr val="002060"/>
                </a:solidFill>
                <a:latin typeface="+mj-lt"/>
              </a:rPr>
            </a:br>
            <a:r>
              <a:rPr lang="en-GB" sz="2000" dirty="0">
                <a:solidFill>
                  <a:srgbClr val="002060"/>
                </a:solidFill>
                <a:latin typeface="+mj-lt"/>
              </a:rPr>
              <a:t>B) “Having been drafted in haste, the judge found the contract ambiguous.”</a:t>
            </a:r>
            <a:br>
              <a:rPr lang="en-GB" sz="2000" dirty="0">
                <a:solidFill>
                  <a:srgbClr val="002060"/>
                </a:solidFill>
                <a:latin typeface="+mj-lt"/>
              </a:rPr>
            </a:br>
            <a:r>
              <a:rPr lang="en-GB" sz="2000" dirty="0">
                <a:solidFill>
                  <a:srgbClr val="002060"/>
                </a:solidFill>
                <a:latin typeface="+mj-lt"/>
              </a:rPr>
              <a:t>C) “The judge found the contract ambiguous, having been drafted in haste.”</a:t>
            </a:r>
            <a:br>
              <a:rPr lang="en-GB" sz="2000" dirty="0">
                <a:solidFill>
                  <a:srgbClr val="002060"/>
                </a:solidFill>
                <a:latin typeface="+mj-lt"/>
              </a:rPr>
            </a:br>
            <a:r>
              <a:rPr lang="en-GB" sz="2000" dirty="0">
                <a:solidFill>
                  <a:srgbClr val="002060"/>
                </a:solidFill>
                <a:latin typeface="+mj-lt"/>
              </a:rPr>
              <a:t>D) “Having been drafted in haste, the contract was ambiguous.”</a:t>
            </a:r>
          </a:p>
        </p:txBody>
      </p:sp>
    </p:spTree>
    <p:extLst>
      <p:ext uri="{BB962C8B-B14F-4D97-AF65-F5344CB8AC3E}">
        <p14:creationId xmlns:p14="http://schemas.microsoft.com/office/powerpoint/2010/main" val="178324513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729D9AD-5582-B3A7-9C4D-9C6603363B3B}"/>
            </a:ext>
          </a:extLst>
        </p:cNvPr>
        <p:cNvGrpSpPr/>
        <p:nvPr/>
      </p:nvGrpSpPr>
      <p:grpSpPr>
        <a:xfrm>
          <a:off x="0" y="0"/>
          <a:ext cx="0" cy="0"/>
          <a:chOff x="0" y="0"/>
          <a:chExt cx="0" cy="0"/>
        </a:xfrm>
      </p:grpSpPr>
      <p:sp>
        <p:nvSpPr>
          <p:cNvPr id="59" name="Rectangle 58">
            <a:extLst>
              <a:ext uri="{FF2B5EF4-FFF2-40B4-BE49-F238E27FC236}">
                <a16:creationId xmlns:a16="http://schemas.microsoft.com/office/drawing/2014/main" id="{6F497162-88C5-3283-5A6C-4BE2DEE8D8E7}"/>
              </a:ext>
            </a:extLst>
          </p:cNvPr>
          <p:cNvSpPr/>
          <p:nvPr/>
        </p:nvSpPr>
        <p:spPr>
          <a:xfrm>
            <a:off x="5915829" y="5833583"/>
            <a:ext cx="2164481" cy="1018971"/>
          </a:xfrm>
          <a:prstGeom prst="rect">
            <a:avLst/>
          </a:prstGeom>
          <a:solidFill>
            <a:srgbClr val="F3F2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3" name="Рисунок 3">
            <a:extLst>
              <a:ext uri="{FF2B5EF4-FFF2-40B4-BE49-F238E27FC236}">
                <a16:creationId xmlns:a16="http://schemas.microsoft.com/office/drawing/2014/main" id="{A4BF2FBD-5763-C77F-2FE3-A2FF547D38B2}"/>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63278" y="27589"/>
            <a:ext cx="6379210" cy="2304415"/>
          </a:xfrm>
          <a:prstGeom prst="rect">
            <a:avLst/>
          </a:prstGeom>
        </p:spPr>
      </p:pic>
      <p:sp>
        <p:nvSpPr>
          <p:cNvPr id="14" name="Rectangle 13">
            <a:extLst>
              <a:ext uri="{FF2B5EF4-FFF2-40B4-BE49-F238E27FC236}">
                <a16:creationId xmlns:a16="http://schemas.microsoft.com/office/drawing/2014/main" id="{27548A5F-D4D8-ED92-1C85-7EA1AD03BF0D}"/>
              </a:ext>
            </a:extLst>
          </p:cNvPr>
          <p:cNvSpPr/>
          <p:nvPr/>
        </p:nvSpPr>
        <p:spPr>
          <a:xfrm>
            <a:off x="1609725" y="1028009"/>
            <a:ext cx="5772150" cy="130399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2" name="Rectangle 11">
            <a:extLst>
              <a:ext uri="{FF2B5EF4-FFF2-40B4-BE49-F238E27FC236}">
                <a16:creationId xmlns:a16="http://schemas.microsoft.com/office/drawing/2014/main" id="{3034F80A-A5F9-5ED6-F043-985147CBF175}"/>
              </a:ext>
            </a:extLst>
          </p:cNvPr>
          <p:cNvSpPr/>
          <p:nvPr/>
        </p:nvSpPr>
        <p:spPr>
          <a:xfrm>
            <a:off x="0" y="5839029"/>
            <a:ext cx="2495550" cy="1018971"/>
          </a:xfrm>
          <a:prstGeom prst="rect">
            <a:avLst/>
          </a:prstGeom>
          <a:solidFill>
            <a:srgbClr val="F3F2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56" name="Picture 55">
            <a:extLst>
              <a:ext uri="{FF2B5EF4-FFF2-40B4-BE49-F238E27FC236}">
                <a16:creationId xmlns:a16="http://schemas.microsoft.com/office/drawing/2014/main" id="{39387C9A-0B27-751B-33A0-D0492699496C}"/>
              </a:ext>
            </a:extLst>
          </p:cNvPr>
          <p:cNvPicPr>
            <a:picLocks noChangeAspect="1"/>
          </p:cNvPicPr>
          <p:nvPr/>
        </p:nvPicPr>
        <p:blipFill>
          <a:blip r:embed="rId3"/>
          <a:stretch>
            <a:fillRect/>
          </a:stretch>
        </p:blipFill>
        <p:spPr>
          <a:xfrm>
            <a:off x="139620" y="5846105"/>
            <a:ext cx="7160518" cy="1013460"/>
          </a:xfrm>
          <a:prstGeom prst="rect">
            <a:avLst/>
          </a:prstGeom>
        </p:spPr>
      </p:pic>
      <p:sp>
        <p:nvSpPr>
          <p:cNvPr id="57" name="Rectangle 56">
            <a:extLst>
              <a:ext uri="{FF2B5EF4-FFF2-40B4-BE49-F238E27FC236}">
                <a16:creationId xmlns:a16="http://schemas.microsoft.com/office/drawing/2014/main" id="{F72CB1EE-FE5A-B84B-D859-E03AED9E4FF7}"/>
              </a:ext>
            </a:extLst>
          </p:cNvPr>
          <p:cNvSpPr/>
          <p:nvPr/>
        </p:nvSpPr>
        <p:spPr>
          <a:xfrm>
            <a:off x="7735527" y="3395743"/>
            <a:ext cx="4456473" cy="1018971"/>
          </a:xfrm>
          <a:prstGeom prst="rect">
            <a:avLst/>
          </a:prstGeom>
          <a:solidFill>
            <a:srgbClr val="F3F2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58" name="Picture 57">
            <a:extLst>
              <a:ext uri="{FF2B5EF4-FFF2-40B4-BE49-F238E27FC236}">
                <a16:creationId xmlns:a16="http://schemas.microsoft.com/office/drawing/2014/main" id="{1305ED5A-CFA6-D855-B12A-3D063E1994DE}"/>
              </a:ext>
            </a:extLst>
          </p:cNvPr>
          <p:cNvPicPr>
            <a:picLocks noChangeAspect="1"/>
          </p:cNvPicPr>
          <p:nvPr/>
        </p:nvPicPr>
        <p:blipFill>
          <a:blip r:embed="rId4"/>
          <a:stretch>
            <a:fillRect/>
          </a:stretch>
        </p:blipFill>
        <p:spPr>
          <a:xfrm>
            <a:off x="7381875" y="3395742"/>
            <a:ext cx="698435" cy="3462257"/>
          </a:xfrm>
          <a:prstGeom prst="rect">
            <a:avLst/>
          </a:prstGeom>
        </p:spPr>
      </p:pic>
      <p:pic>
        <p:nvPicPr>
          <p:cNvPr id="63" name="Picture 62">
            <a:extLst>
              <a:ext uri="{FF2B5EF4-FFF2-40B4-BE49-F238E27FC236}">
                <a16:creationId xmlns:a16="http://schemas.microsoft.com/office/drawing/2014/main" id="{E4C5C607-AFDA-C252-62FF-52BD004D6BAF}"/>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454448" y="1377535"/>
            <a:ext cx="4407871" cy="1533616"/>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sp>
        <p:nvSpPr>
          <p:cNvPr id="64" name="Rectangle 63">
            <a:extLst>
              <a:ext uri="{FF2B5EF4-FFF2-40B4-BE49-F238E27FC236}">
                <a16:creationId xmlns:a16="http://schemas.microsoft.com/office/drawing/2014/main" id="{BDF51733-4A21-D623-BF63-5F4B49FBA17B}"/>
              </a:ext>
            </a:extLst>
          </p:cNvPr>
          <p:cNvSpPr/>
          <p:nvPr/>
        </p:nvSpPr>
        <p:spPr>
          <a:xfrm>
            <a:off x="7454449" y="1362649"/>
            <a:ext cx="4407870" cy="153361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1" name="TextBox 60">
            <a:extLst>
              <a:ext uri="{FF2B5EF4-FFF2-40B4-BE49-F238E27FC236}">
                <a16:creationId xmlns:a16="http://schemas.microsoft.com/office/drawing/2014/main" id="{8323F1B0-E0FD-8243-B75F-7B36CCA57568}"/>
              </a:ext>
            </a:extLst>
          </p:cNvPr>
          <p:cNvSpPr txBox="1"/>
          <p:nvPr/>
        </p:nvSpPr>
        <p:spPr>
          <a:xfrm>
            <a:off x="7853553" y="1819619"/>
            <a:ext cx="3866767" cy="923330"/>
          </a:xfrm>
          <a:prstGeom prst="rect">
            <a:avLst/>
          </a:prstGeom>
          <a:noFill/>
        </p:spPr>
        <p:txBody>
          <a:bodyPr wrap="square">
            <a:spAutoFit/>
          </a:bodyPr>
          <a:lstStyle/>
          <a:p>
            <a:r>
              <a:rPr lang="en-US" sz="2700" b="1" dirty="0">
                <a:solidFill>
                  <a:srgbClr val="352A62"/>
                </a:solidFill>
                <a:latin typeface="Calibri" panose="020F0502020204030204" pitchFamily="34" charset="0"/>
                <a:ea typeface="Calibri" panose="020F0502020204030204" pitchFamily="34" charset="0"/>
                <a:cs typeface="Times New Roman" panose="02020603050405020304" pitchFamily="18" charset="0"/>
              </a:rPr>
              <a:t>27. The Homophones Rules</a:t>
            </a:r>
            <a:endParaRPr lang="en-GB" sz="2700" dirty="0">
              <a:latin typeface="Calibri" panose="020F0502020204030204" pitchFamily="34" charset="0"/>
              <a:ea typeface="Calibri" panose="020F0502020204030204" pitchFamily="34" charset="0"/>
              <a:cs typeface="Times New Roman" panose="02020603050405020304" pitchFamily="18" charset="0"/>
            </a:endParaRPr>
          </a:p>
        </p:txBody>
      </p:sp>
      <p:sp>
        <p:nvSpPr>
          <p:cNvPr id="86" name="Rectangle 85">
            <a:extLst>
              <a:ext uri="{FF2B5EF4-FFF2-40B4-BE49-F238E27FC236}">
                <a16:creationId xmlns:a16="http://schemas.microsoft.com/office/drawing/2014/main" id="{6565AAC8-CF39-FDA7-0E7D-502919C25278}"/>
              </a:ext>
            </a:extLst>
          </p:cNvPr>
          <p:cNvSpPr/>
          <p:nvPr/>
        </p:nvSpPr>
        <p:spPr>
          <a:xfrm>
            <a:off x="5915829" y="520178"/>
            <a:ext cx="6276171" cy="507831"/>
          </a:xfrm>
          <a:prstGeom prst="rect">
            <a:avLst/>
          </a:prstGeom>
          <a:solidFill>
            <a:srgbClr val="F3F2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87" name="Picture 86">
            <a:extLst>
              <a:ext uri="{FF2B5EF4-FFF2-40B4-BE49-F238E27FC236}">
                <a16:creationId xmlns:a16="http://schemas.microsoft.com/office/drawing/2014/main" id="{72258480-C32B-6CA4-9D9C-3C08BDCD50CE}"/>
              </a:ext>
            </a:extLst>
          </p:cNvPr>
          <p:cNvPicPr>
            <a:picLocks noChangeAspect="1"/>
          </p:cNvPicPr>
          <p:nvPr/>
        </p:nvPicPr>
        <p:blipFill>
          <a:blip r:embed="rId4"/>
          <a:stretch>
            <a:fillRect/>
          </a:stretch>
        </p:blipFill>
        <p:spPr>
          <a:xfrm>
            <a:off x="4031226" y="1"/>
            <a:ext cx="1884603" cy="1028008"/>
          </a:xfrm>
          <a:prstGeom prst="rect">
            <a:avLst/>
          </a:prstGeom>
        </p:spPr>
      </p:pic>
      <p:sp>
        <p:nvSpPr>
          <p:cNvPr id="88" name="TextBox 87">
            <a:extLst>
              <a:ext uri="{FF2B5EF4-FFF2-40B4-BE49-F238E27FC236}">
                <a16:creationId xmlns:a16="http://schemas.microsoft.com/office/drawing/2014/main" id="{34CF7EA1-5D9D-4F65-7B3B-C49071870A71}"/>
              </a:ext>
            </a:extLst>
          </p:cNvPr>
          <p:cNvSpPr txBox="1"/>
          <p:nvPr/>
        </p:nvSpPr>
        <p:spPr>
          <a:xfrm>
            <a:off x="5915829" y="-6104"/>
            <a:ext cx="6276171" cy="507831"/>
          </a:xfrm>
          <a:prstGeom prst="rect">
            <a:avLst/>
          </a:prstGeom>
          <a:noFill/>
        </p:spPr>
        <p:txBody>
          <a:bodyPr wrap="square">
            <a:spAutoFit/>
          </a:bodyPr>
          <a:lstStyle/>
          <a:p>
            <a:pPr algn="just"/>
            <a:r>
              <a:rPr lang="en-US" sz="2700" b="1" dirty="0">
                <a:solidFill>
                  <a:srgbClr val="352A62"/>
                </a:solidFill>
                <a:latin typeface="Calibri" panose="020F0502020204030204" pitchFamily="34" charset="0"/>
                <a:ea typeface="Calibri" panose="020F0502020204030204" pitchFamily="34" charset="0"/>
                <a:cs typeface="Times New Roman" panose="02020603050405020304" pitchFamily="18" charset="0"/>
              </a:rPr>
              <a:t>The 36 Rules of Legal Writing </a:t>
            </a:r>
            <a:r>
              <a:rPr lang="en-US" sz="2700" dirty="0">
                <a:solidFill>
                  <a:srgbClr val="352A62"/>
                </a:solidFill>
                <a:latin typeface="Calibri" panose="020F0502020204030204" pitchFamily="34" charset="0"/>
                <a:ea typeface="Calibri" panose="020F0502020204030204" pitchFamily="34" charset="0"/>
                <a:cs typeface="Times New Roman" panose="02020603050405020304" pitchFamily="18" charset="0"/>
              </a:rPr>
              <a:t>– Rule 27/36</a:t>
            </a:r>
            <a:endParaRPr lang="en-GB" sz="2700" dirty="0">
              <a:latin typeface="Calibri" panose="020F0502020204030204" pitchFamily="34" charset="0"/>
              <a:ea typeface="Calibri" panose="020F0502020204030204" pitchFamily="34" charset="0"/>
              <a:cs typeface="Times New Roman" panose="02020603050405020304" pitchFamily="18" charset="0"/>
            </a:endParaRPr>
          </a:p>
        </p:txBody>
      </p:sp>
      <p:sp>
        <p:nvSpPr>
          <p:cNvPr id="3" name="TextBox 2">
            <a:extLst>
              <a:ext uri="{FF2B5EF4-FFF2-40B4-BE49-F238E27FC236}">
                <a16:creationId xmlns:a16="http://schemas.microsoft.com/office/drawing/2014/main" id="{E4502D6A-BEC0-CE5C-AAA7-796758B1BFBA}"/>
              </a:ext>
            </a:extLst>
          </p:cNvPr>
          <p:cNvSpPr txBox="1"/>
          <p:nvPr/>
        </p:nvSpPr>
        <p:spPr>
          <a:xfrm>
            <a:off x="563276" y="1200382"/>
            <a:ext cx="6676599" cy="2246769"/>
          </a:xfrm>
          <a:prstGeom prst="rect">
            <a:avLst/>
          </a:prstGeom>
          <a:noFill/>
        </p:spPr>
        <p:txBody>
          <a:bodyPr wrap="square">
            <a:spAutoFit/>
          </a:bodyPr>
          <a:lstStyle/>
          <a:p>
            <a:r>
              <a:rPr lang="en-GB" sz="2000" b="1" dirty="0">
                <a:solidFill>
                  <a:srgbClr val="002060"/>
                </a:solidFill>
                <a:latin typeface="+mj-lt"/>
              </a:rPr>
              <a:t>Which sentence correctly follows The Homophones Rules?</a:t>
            </a:r>
          </a:p>
          <a:p>
            <a:endParaRPr lang="en-GB" sz="2000" dirty="0">
              <a:solidFill>
                <a:srgbClr val="002060"/>
              </a:solidFill>
              <a:latin typeface="+mj-lt"/>
            </a:endParaRPr>
          </a:p>
          <a:p>
            <a:r>
              <a:rPr lang="en-GB" sz="2000" dirty="0">
                <a:solidFill>
                  <a:srgbClr val="002060"/>
                </a:solidFill>
                <a:latin typeface="+mj-lt"/>
              </a:rPr>
              <a:t>A) “The principle argument made by the attorney was flawed.”</a:t>
            </a:r>
            <a:br>
              <a:rPr lang="en-GB" sz="2000" dirty="0">
                <a:solidFill>
                  <a:srgbClr val="002060"/>
                </a:solidFill>
                <a:latin typeface="+mj-lt"/>
              </a:rPr>
            </a:br>
            <a:r>
              <a:rPr lang="en-GB" sz="2000" dirty="0">
                <a:solidFill>
                  <a:srgbClr val="002060"/>
                </a:solidFill>
                <a:latin typeface="+mj-lt"/>
              </a:rPr>
              <a:t>B) “The principal argument made by the attorney was flawed.”</a:t>
            </a:r>
            <a:br>
              <a:rPr lang="en-GB" sz="2000" dirty="0">
                <a:solidFill>
                  <a:srgbClr val="002060"/>
                </a:solidFill>
                <a:latin typeface="+mj-lt"/>
              </a:rPr>
            </a:br>
            <a:r>
              <a:rPr lang="en-GB" sz="2000" dirty="0">
                <a:solidFill>
                  <a:srgbClr val="002060"/>
                </a:solidFill>
                <a:latin typeface="+mj-lt"/>
              </a:rPr>
              <a:t>C) “The council for the plaintiff presented a compelling case.”</a:t>
            </a:r>
            <a:br>
              <a:rPr lang="en-GB" sz="2000" dirty="0">
                <a:solidFill>
                  <a:srgbClr val="002060"/>
                </a:solidFill>
                <a:latin typeface="+mj-lt"/>
              </a:rPr>
            </a:br>
            <a:r>
              <a:rPr lang="en-GB" sz="2000" dirty="0">
                <a:solidFill>
                  <a:srgbClr val="002060"/>
                </a:solidFill>
                <a:latin typeface="+mj-lt"/>
              </a:rPr>
              <a:t>D) “The defendant stated that the weather had no affect on the accident.”</a:t>
            </a:r>
          </a:p>
        </p:txBody>
      </p:sp>
    </p:spTree>
    <p:extLst>
      <p:ext uri="{BB962C8B-B14F-4D97-AF65-F5344CB8AC3E}">
        <p14:creationId xmlns:p14="http://schemas.microsoft.com/office/powerpoint/2010/main" val="371013726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7388DDE-67EA-F58D-4149-2E0746827C98}"/>
            </a:ext>
          </a:extLst>
        </p:cNvPr>
        <p:cNvGrpSpPr/>
        <p:nvPr/>
      </p:nvGrpSpPr>
      <p:grpSpPr>
        <a:xfrm>
          <a:off x="0" y="0"/>
          <a:ext cx="0" cy="0"/>
          <a:chOff x="0" y="0"/>
          <a:chExt cx="0" cy="0"/>
        </a:xfrm>
      </p:grpSpPr>
      <p:sp>
        <p:nvSpPr>
          <p:cNvPr id="59" name="Rectangle 58">
            <a:extLst>
              <a:ext uri="{FF2B5EF4-FFF2-40B4-BE49-F238E27FC236}">
                <a16:creationId xmlns:a16="http://schemas.microsoft.com/office/drawing/2014/main" id="{629F7177-87BC-325A-A556-164B023CB411}"/>
              </a:ext>
            </a:extLst>
          </p:cNvPr>
          <p:cNvSpPr/>
          <p:nvPr/>
        </p:nvSpPr>
        <p:spPr>
          <a:xfrm>
            <a:off x="5915829" y="5833583"/>
            <a:ext cx="2164481" cy="1018971"/>
          </a:xfrm>
          <a:prstGeom prst="rect">
            <a:avLst/>
          </a:prstGeom>
          <a:solidFill>
            <a:srgbClr val="F3F2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3" name="Рисунок 3">
            <a:extLst>
              <a:ext uri="{FF2B5EF4-FFF2-40B4-BE49-F238E27FC236}">
                <a16:creationId xmlns:a16="http://schemas.microsoft.com/office/drawing/2014/main" id="{F67281F8-A77D-E12F-126F-5C8DEF21B790}"/>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63278" y="27589"/>
            <a:ext cx="6379210" cy="2304415"/>
          </a:xfrm>
          <a:prstGeom prst="rect">
            <a:avLst/>
          </a:prstGeom>
        </p:spPr>
      </p:pic>
      <p:sp>
        <p:nvSpPr>
          <p:cNvPr id="14" name="Rectangle 13">
            <a:extLst>
              <a:ext uri="{FF2B5EF4-FFF2-40B4-BE49-F238E27FC236}">
                <a16:creationId xmlns:a16="http://schemas.microsoft.com/office/drawing/2014/main" id="{32A1F8B8-76C5-FA00-78FA-9FC03E5DFCAD}"/>
              </a:ext>
            </a:extLst>
          </p:cNvPr>
          <p:cNvSpPr/>
          <p:nvPr/>
        </p:nvSpPr>
        <p:spPr>
          <a:xfrm>
            <a:off x="1609725" y="1099678"/>
            <a:ext cx="5772150" cy="115068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2" name="Rectangle 11">
            <a:extLst>
              <a:ext uri="{FF2B5EF4-FFF2-40B4-BE49-F238E27FC236}">
                <a16:creationId xmlns:a16="http://schemas.microsoft.com/office/drawing/2014/main" id="{260CD19B-87C5-224B-49C3-DEE5A14FFE97}"/>
              </a:ext>
            </a:extLst>
          </p:cNvPr>
          <p:cNvSpPr/>
          <p:nvPr/>
        </p:nvSpPr>
        <p:spPr>
          <a:xfrm>
            <a:off x="0" y="5839029"/>
            <a:ext cx="2495550" cy="1018971"/>
          </a:xfrm>
          <a:prstGeom prst="rect">
            <a:avLst/>
          </a:prstGeom>
          <a:solidFill>
            <a:srgbClr val="F3F2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Rectangle 5">
            <a:extLst>
              <a:ext uri="{FF2B5EF4-FFF2-40B4-BE49-F238E27FC236}">
                <a16:creationId xmlns:a16="http://schemas.microsoft.com/office/drawing/2014/main" id="{29CE56A5-EE34-6F50-44F3-F72BF8F4A48F}"/>
              </a:ext>
            </a:extLst>
          </p:cNvPr>
          <p:cNvSpPr/>
          <p:nvPr/>
        </p:nvSpPr>
        <p:spPr>
          <a:xfrm>
            <a:off x="1032496" y="1389889"/>
            <a:ext cx="4466181" cy="293942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Rectangle 6">
            <a:extLst>
              <a:ext uri="{FF2B5EF4-FFF2-40B4-BE49-F238E27FC236}">
                <a16:creationId xmlns:a16="http://schemas.microsoft.com/office/drawing/2014/main" id="{55F98B2A-84F4-2912-A00D-B761CBC5AFFF}"/>
              </a:ext>
            </a:extLst>
          </p:cNvPr>
          <p:cNvSpPr/>
          <p:nvPr/>
        </p:nvSpPr>
        <p:spPr>
          <a:xfrm>
            <a:off x="1191280" y="4316966"/>
            <a:ext cx="4994916" cy="72185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Rectangle 7">
            <a:extLst>
              <a:ext uri="{FF2B5EF4-FFF2-40B4-BE49-F238E27FC236}">
                <a16:creationId xmlns:a16="http://schemas.microsoft.com/office/drawing/2014/main" id="{B01D098E-1A45-83D4-6390-946469F6C064}"/>
              </a:ext>
            </a:extLst>
          </p:cNvPr>
          <p:cNvSpPr/>
          <p:nvPr/>
        </p:nvSpPr>
        <p:spPr>
          <a:xfrm>
            <a:off x="1455621" y="1889942"/>
            <a:ext cx="514190" cy="33337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Rectangle 8">
            <a:extLst>
              <a:ext uri="{FF2B5EF4-FFF2-40B4-BE49-F238E27FC236}">
                <a16:creationId xmlns:a16="http://schemas.microsoft.com/office/drawing/2014/main" id="{2188DEF6-94B0-24AC-0D41-8E709EB6004C}"/>
              </a:ext>
            </a:extLst>
          </p:cNvPr>
          <p:cNvSpPr/>
          <p:nvPr/>
        </p:nvSpPr>
        <p:spPr>
          <a:xfrm>
            <a:off x="1455621" y="4681585"/>
            <a:ext cx="4655108" cy="33337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Rectangle 14">
            <a:extLst>
              <a:ext uri="{FF2B5EF4-FFF2-40B4-BE49-F238E27FC236}">
                <a16:creationId xmlns:a16="http://schemas.microsoft.com/office/drawing/2014/main" id="{743262B0-0962-59DA-36B5-A039653481A4}"/>
              </a:ext>
            </a:extLst>
          </p:cNvPr>
          <p:cNvSpPr/>
          <p:nvPr/>
        </p:nvSpPr>
        <p:spPr>
          <a:xfrm>
            <a:off x="1191280" y="1525802"/>
            <a:ext cx="778531" cy="54773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Rectangle 15">
            <a:extLst>
              <a:ext uri="{FF2B5EF4-FFF2-40B4-BE49-F238E27FC236}">
                <a16:creationId xmlns:a16="http://schemas.microsoft.com/office/drawing/2014/main" id="{CF755654-5D20-A53D-1C41-C167B0FCD10B}"/>
              </a:ext>
            </a:extLst>
          </p:cNvPr>
          <p:cNvSpPr/>
          <p:nvPr/>
        </p:nvSpPr>
        <p:spPr>
          <a:xfrm>
            <a:off x="1399355" y="4414714"/>
            <a:ext cx="4786841" cy="54773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Rectangle 16">
            <a:extLst>
              <a:ext uri="{FF2B5EF4-FFF2-40B4-BE49-F238E27FC236}">
                <a16:creationId xmlns:a16="http://schemas.microsoft.com/office/drawing/2014/main" id="{1E3D06BE-4CF3-02C1-0930-482402D37B2D}"/>
              </a:ext>
            </a:extLst>
          </p:cNvPr>
          <p:cNvSpPr/>
          <p:nvPr/>
        </p:nvSpPr>
        <p:spPr>
          <a:xfrm>
            <a:off x="1399355" y="1900363"/>
            <a:ext cx="4905501" cy="72185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Rectangle 17">
            <a:extLst>
              <a:ext uri="{FF2B5EF4-FFF2-40B4-BE49-F238E27FC236}">
                <a16:creationId xmlns:a16="http://schemas.microsoft.com/office/drawing/2014/main" id="{3A49F235-7AE2-3C79-D4B9-C5587D21763D}"/>
              </a:ext>
            </a:extLst>
          </p:cNvPr>
          <p:cNvSpPr/>
          <p:nvPr/>
        </p:nvSpPr>
        <p:spPr>
          <a:xfrm>
            <a:off x="1020255" y="4394653"/>
            <a:ext cx="5374214" cy="72185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 name="Rectangle 18">
            <a:extLst>
              <a:ext uri="{FF2B5EF4-FFF2-40B4-BE49-F238E27FC236}">
                <a16:creationId xmlns:a16="http://schemas.microsoft.com/office/drawing/2014/main" id="{5D0659D7-E8FC-7F41-783A-640388145B3D}"/>
              </a:ext>
            </a:extLst>
          </p:cNvPr>
          <p:cNvSpPr/>
          <p:nvPr/>
        </p:nvSpPr>
        <p:spPr>
          <a:xfrm>
            <a:off x="1016589" y="1827807"/>
            <a:ext cx="568242" cy="293942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Rectangle 19">
            <a:extLst>
              <a:ext uri="{FF2B5EF4-FFF2-40B4-BE49-F238E27FC236}">
                <a16:creationId xmlns:a16="http://schemas.microsoft.com/office/drawing/2014/main" id="{B106E5B4-F55A-1BEE-24E8-5C6E6EF8F8AC}"/>
              </a:ext>
            </a:extLst>
          </p:cNvPr>
          <p:cNvSpPr/>
          <p:nvPr/>
        </p:nvSpPr>
        <p:spPr>
          <a:xfrm>
            <a:off x="1191279" y="1509230"/>
            <a:ext cx="1150704" cy="56430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Rectangle 20">
            <a:extLst>
              <a:ext uri="{FF2B5EF4-FFF2-40B4-BE49-F238E27FC236}">
                <a16:creationId xmlns:a16="http://schemas.microsoft.com/office/drawing/2014/main" id="{AD059CC5-99B2-91FF-98BC-BFC9E5524472}"/>
              </a:ext>
            </a:extLst>
          </p:cNvPr>
          <p:cNvSpPr/>
          <p:nvPr/>
        </p:nvSpPr>
        <p:spPr>
          <a:xfrm>
            <a:off x="1099867" y="4488457"/>
            <a:ext cx="5209937" cy="56430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 name="Rectangle 21">
            <a:extLst>
              <a:ext uri="{FF2B5EF4-FFF2-40B4-BE49-F238E27FC236}">
                <a16:creationId xmlns:a16="http://schemas.microsoft.com/office/drawing/2014/main" id="{E1AD6355-B350-443A-C7CF-ACBABBC1F430}"/>
              </a:ext>
            </a:extLst>
          </p:cNvPr>
          <p:cNvSpPr/>
          <p:nvPr/>
        </p:nvSpPr>
        <p:spPr>
          <a:xfrm>
            <a:off x="1172655" y="1495286"/>
            <a:ext cx="797156" cy="39465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Rectangle 22">
            <a:extLst>
              <a:ext uri="{FF2B5EF4-FFF2-40B4-BE49-F238E27FC236}">
                <a16:creationId xmlns:a16="http://schemas.microsoft.com/office/drawing/2014/main" id="{A89B86EA-091F-A918-3D5D-2A1DAA6E4965}"/>
              </a:ext>
            </a:extLst>
          </p:cNvPr>
          <p:cNvSpPr/>
          <p:nvPr/>
        </p:nvSpPr>
        <p:spPr>
          <a:xfrm>
            <a:off x="1214837" y="4623060"/>
            <a:ext cx="5023474" cy="39465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 name="Rectangle 23">
            <a:extLst>
              <a:ext uri="{FF2B5EF4-FFF2-40B4-BE49-F238E27FC236}">
                <a16:creationId xmlns:a16="http://schemas.microsoft.com/office/drawing/2014/main" id="{9E40924E-E849-38B3-45EA-B0862DD8180A}"/>
              </a:ext>
            </a:extLst>
          </p:cNvPr>
          <p:cNvSpPr/>
          <p:nvPr/>
        </p:nvSpPr>
        <p:spPr>
          <a:xfrm>
            <a:off x="1214837" y="1520291"/>
            <a:ext cx="604632" cy="36965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 name="Rectangle 24">
            <a:extLst>
              <a:ext uri="{FF2B5EF4-FFF2-40B4-BE49-F238E27FC236}">
                <a16:creationId xmlns:a16="http://schemas.microsoft.com/office/drawing/2014/main" id="{D8543539-7A5A-659E-547F-49AC0B5D1B92}"/>
              </a:ext>
            </a:extLst>
          </p:cNvPr>
          <p:cNvSpPr/>
          <p:nvPr/>
        </p:nvSpPr>
        <p:spPr>
          <a:xfrm>
            <a:off x="1144433" y="4602470"/>
            <a:ext cx="5226206" cy="36965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 name="Rectangle 25">
            <a:extLst>
              <a:ext uri="{FF2B5EF4-FFF2-40B4-BE49-F238E27FC236}">
                <a16:creationId xmlns:a16="http://schemas.microsoft.com/office/drawing/2014/main" id="{976D0922-2B1A-6547-659D-B9B49F555C99}"/>
              </a:ext>
            </a:extLst>
          </p:cNvPr>
          <p:cNvSpPr/>
          <p:nvPr/>
        </p:nvSpPr>
        <p:spPr>
          <a:xfrm>
            <a:off x="1142185" y="1495285"/>
            <a:ext cx="677284" cy="43207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7" name="Rectangle 26">
            <a:extLst>
              <a:ext uri="{FF2B5EF4-FFF2-40B4-BE49-F238E27FC236}">
                <a16:creationId xmlns:a16="http://schemas.microsoft.com/office/drawing/2014/main" id="{41C8D7A7-84F5-27FF-5DAF-D933A0130E18}"/>
              </a:ext>
            </a:extLst>
          </p:cNvPr>
          <p:cNvSpPr/>
          <p:nvPr/>
        </p:nvSpPr>
        <p:spPr>
          <a:xfrm>
            <a:off x="1191279" y="4596293"/>
            <a:ext cx="4994916" cy="43207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 name="Rectangle 27">
            <a:extLst>
              <a:ext uri="{FF2B5EF4-FFF2-40B4-BE49-F238E27FC236}">
                <a16:creationId xmlns:a16="http://schemas.microsoft.com/office/drawing/2014/main" id="{64C2AE77-F507-A025-2804-D1F06A9E7582}"/>
              </a:ext>
            </a:extLst>
          </p:cNvPr>
          <p:cNvSpPr/>
          <p:nvPr/>
        </p:nvSpPr>
        <p:spPr>
          <a:xfrm>
            <a:off x="1099867" y="1431542"/>
            <a:ext cx="719602" cy="36389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9" name="Rectangle 28">
            <a:extLst>
              <a:ext uri="{FF2B5EF4-FFF2-40B4-BE49-F238E27FC236}">
                <a16:creationId xmlns:a16="http://schemas.microsoft.com/office/drawing/2014/main" id="{1383915E-9B14-A067-DBC5-C59474735B3F}"/>
              </a:ext>
            </a:extLst>
          </p:cNvPr>
          <p:cNvSpPr/>
          <p:nvPr/>
        </p:nvSpPr>
        <p:spPr>
          <a:xfrm>
            <a:off x="1307100" y="3657448"/>
            <a:ext cx="4970507" cy="138802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0" name="Rectangle 29">
            <a:extLst>
              <a:ext uri="{FF2B5EF4-FFF2-40B4-BE49-F238E27FC236}">
                <a16:creationId xmlns:a16="http://schemas.microsoft.com/office/drawing/2014/main" id="{8D30FE3D-647E-C6E6-EB80-6011C5957B30}"/>
              </a:ext>
            </a:extLst>
          </p:cNvPr>
          <p:cNvSpPr/>
          <p:nvPr/>
        </p:nvSpPr>
        <p:spPr>
          <a:xfrm>
            <a:off x="1214836" y="1501943"/>
            <a:ext cx="754975" cy="38799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1" name="Rectangle 30">
            <a:extLst>
              <a:ext uri="{FF2B5EF4-FFF2-40B4-BE49-F238E27FC236}">
                <a16:creationId xmlns:a16="http://schemas.microsoft.com/office/drawing/2014/main" id="{EB399192-5B20-2465-571F-49EF38E5A5FA}"/>
              </a:ext>
            </a:extLst>
          </p:cNvPr>
          <p:cNvSpPr/>
          <p:nvPr/>
        </p:nvSpPr>
        <p:spPr>
          <a:xfrm>
            <a:off x="1125225" y="4574771"/>
            <a:ext cx="5184579" cy="47799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3" name="Rectangle 32">
            <a:extLst>
              <a:ext uri="{FF2B5EF4-FFF2-40B4-BE49-F238E27FC236}">
                <a16:creationId xmlns:a16="http://schemas.microsoft.com/office/drawing/2014/main" id="{3C2C5B1A-2303-0D15-05D0-511A462EDB08}"/>
              </a:ext>
            </a:extLst>
          </p:cNvPr>
          <p:cNvSpPr/>
          <p:nvPr/>
        </p:nvSpPr>
        <p:spPr>
          <a:xfrm>
            <a:off x="1168208" y="1484832"/>
            <a:ext cx="884526" cy="53984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4" name="Rectangle 33">
            <a:extLst>
              <a:ext uri="{FF2B5EF4-FFF2-40B4-BE49-F238E27FC236}">
                <a16:creationId xmlns:a16="http://schemas.microsoft.com/office/drawing/2014/main" id="{6BB1D7B2-8315-BBA9-3BC8-28D76DCD4C41}"/>
              </a:ext>
            </a:extLst>
          </p:cNvPr>
          <p:cNvSpPr/>
          <p:nvPr/>
        </p:nvSpPr>
        <p:spPr>
          <a:xfrm>
            <a:off x="1106600" y="4611068"/>
            <a:ext cx="5203203" cy="53984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5" name="Rectangle 34">
            <a:extLst>
              <a:ext uri="{FF2B5EF4-FFF2-40B4-BE49-F238E27FC236}">
                <a16:creationId xmlns:a16="http://schemas.microsoft.com/office/drawing/2014/main" id="{2E840570-BA32-FB37-3C31-531462E79F88}"/>
              </a:ext>
            </a:extLst>
          </p:cNvPr>
          <p:cNvSpPr/>
          <p:nvPr/>
        </p:nvSpPr>
        <p:spPr>
          <a:xfrm>
            <a:off x="1196213" y="1431542"/>
            <a:ext cx="856521" cy="50975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6" name="Rectangle 35">
            <a:extLst>
              <a:ext uri="{FF2B5EF4-FFF2-40B4-BE49-F238E27FC236}">
                <a16:creationId xmlns:a16="http://schemas.microsoft.com/office/drawing/2014/main" id="{EA0DB2F4-8C7F-4808-A2F8-842BFB91C3A0}"/>
              </a:ext>
            </a:extLst>
          </p:cNvPr>
          <p:cNvSpPr/>
          <p:nvPr/>
        </p:nvSpPr>
        <p:spPr>
          <a:xfrm>
            <a:off x="1210653" y="4664017"/>
            <a:ext cx="5084461" cy="50975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7" name="Rectangle 36">
            <a:extLst>
              <a:ext uri="{FF2B5EF4-FFF2-40B4-BE49-F238E27FC236}">
                <a16:creationId xmlns:a16="http://schemas.microsoft.com/office/drawing/2014/main" id="{77000701-685C-63B3-0167-9E48456FF30D}"/>
              </a:ext>
            </a:extLst>
          </p:cNvPr>
          <p:cNvSpPr/>
          <p:nvPr/>
        </p:nvSpPr>
        <p:spPr>
          <a:xfrm>
            <a:off x="1191278" y="1452448"/>
            <a:ext cx="861456" cy="47490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8" name="Rectangle 37">
            <a:extLst>
              <a:ext uri="{FF2B5EF4-FFF2-40B4-BE49-F238E27FC236}">
                <a16:creationId xmlns:a16="http://schemas.microsoft.com/office/drawing/2014/main" id="{5036C870-008B-FDC3-0DFA-93F755BEAFE2}"/>
              </a:ext>
            </a:extLst>
          </p:cNvPr>
          <p:cNvSpPr/>
          <p:nvPr/>
        </p:nvSpPr>
        <p:spPr>
          <a:xfrm>
            <a:off x="1148795" y="4711523"/>
            <a:ext cx="5084460" cy="47490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6" name="Rectangle 65">
            <a:extLst>
              <a:ext uri="{FF2B5EF4-FFF2-40B4-BE49-F238E27FC236}">
                <a16:creationId xmlns:a16="http://schemas.microsoft.com/office/drawing/2014/main" id="{09B2A4BC-2611-2E0F-6ED9-7B1F7BF27D7E}"/>
              </a:ext>
            </a:extLst>
          </p:cNvPr>
          <p:cNvSpPr/>
          <p:nvPr/>
        </p:nvSpPr>
        <p:spPr>
          <a:xfrm>
            <a:off x="1142185" y="1452448"/>
            <a:ext cx="910549" cy="56122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9" name="Rectangle 68">
            <a:extLst>
              <a:ext uri="{FF2B5EF4-FFF2-40B4-BE49-F238E27FC236}">
                <a16:creationId xmlns:a16="http://schemas.microsoft.com/office/drawing/2014/main" id="{8946BC4E-9C8A-DFD2-53BC-AAC359FE6454}"/>
              </a:ext>
            </a:extLst>
          </p:cNvPr>
          <p:cNvSpPr/>
          <p:nvPr/>
        </p:nvSpPr>
        <p:spPr>
          <a:xfrm>
            <a:off x="1220969" y="4534139"/>
            <a:ext cx="5037644" cy="56122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2" name="Rectangle 71">
            <a:extLst>
              <a:ext uri="{FF2B5EF4-FFF2-40B4-BE49-F238E27FC236}">
                <a16:creationId xmlns:a16="http://schemas.microsoft.com/office/drawing/2014/main" id="{ECA91D09-65EF-AECC-FC3E-CE680C1F563D}"/>
              </a:ext>
            </a:extLst>
          </p:cNvPr>
          <p:cNvSpPr/>
          <p:nvPr/>
        </p:nvSpPr>
        <p:spPr>
          <a:xfrm>
            <a:off x="1123561" y="1431542"/>
            <a:ext cx="846250" cy="58212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3" name="Rectangle 72">
            <a:extLst>
              <a:ext uri="{FF2B5EF4-FFF2-40B4-BE49-F238E27FC236}">
                <a16:creationId xmlns:a16="http://schemas.microsoft.com/office/drawing/2014/main" id="{523D08A3-447C-E53F-7FCB-DB67419110DA}"/>
              </a:ext>
            </a:extLst>
          </p:cNvPr>
          <p:cNvSpPr/>
          <p:nvPr/>
        </p:nvSpPr>
        <p:spPr>
          <a:xfrm>
            <a:off x="1032496" y="4596430"/>
            <a:ext cx="5207492" cy="58212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5" name="Rectangle 74">
            <a:extLst>
              <a:ext uri="{FF2B5EF4-FFF2-40B4-BE49-F238E27FC236}">
                <a16:creationId xmlns:a16="http://schemas.microsoft.com/office/drawing/2014/main" id="{035168A4-53B5-7661-D5DB-6D9EABC50603}"/>
              </a:ext>
            </a:extLst>
          </p:cNvPr>
          <p:cNvSpPr/>
          <p:nvPr/>
        </p:nvSpPr>
        <p:spPr>
          <a:xfrm>
            <a:off x="1138001" y="1431542"/>
            <a:ext cx="914733" cy="55259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6" name="Rectangle 75">
            <a:extLst>
              <a:ext uri="{FF2B5EF4-FFF2-40B4-BE49-F238E27FC236}">
                <a16:creationId xmlns:a16="http://schemas.microsoft.com/office/drawing/2014/main" id="{1FF06698-ECD5-DDE0-4C1B-B83828955C16}"/>
              </a:ext>
            </a:extLst>
          </p:cNvPr>
          <p:cNvSpPr/>
          <p:nvPr/>
        </p:nvSpPr>
        <p:spPr>
          <a:xfrm>
            <a:off x="1063368" y="4633701"/>
            <a:ext cx="5169887" cy="55259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8" name="Rectangle 77">
            <a:extLst>
              <a:ext uri="{FF2B5EF4-FFF2-40B4-BE49-F238E27FC236}">
                <a16:creationId xmlns:a16="http://schemas.microsoft.com/office/drawing/2014/main" id="{BA8390C0-708B-7A56-D5E9-8D478A54A214}"/>
              </a:ext>
            </a:extLst>
          </p:cNvPr>
          <p:cNvSpPr/>
          <p:nvPr/>
        </p:nvSpPr>
        <p:spPr>
          <a:xfrm>
            <a:off x="1187095" y="1490823"/>
            <a:ext cx="865639" cy="45047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9" name="Rectangle 78">
            <a:extLst>
              <a:ext uri="{FF2B5EF4-FFF2-40B4-BE49-F238E27FC236}">
                <a16:creationId xmlns:a16="http://schemas.microsoft.com/office/drawing/2014/main" id="{F014D2D6-C7F4-14A2-FF6F-C213FFA61333}"/>
              </a:ext>
            </a:extLst>
          </p:cNvPr>
          <p:cNvSpPr/>
          <p:nvPr/>
        </p:nvSpPr>
        <p:spPr>
          <a:xfrm>
            <a:off x="1087960" y="4619902"/>
            <a:ext cx="5098235" cy="45047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Rectangle 2">
            <a:extLst>
              <a:ext uri="{FF2B5EF4-FFF2-40B4-BE49-F238E27FC236}">
                <a16:creationId xmlns:a16="http://schemas.microsoft.com/office/drawing/2014/main" id="{ACD113CE-3393-94DB-7915-D44E89920488}"/>
              </a:ext>
            </a:extLst>
          </p:cNvPr>
          <p:cNvSpPr/>
          <p:nvPr/>
        </p:nvSpPr>
        <p:spPr>
          <a:xfrm>
            <a:off x="1119377" y="1377536"/>
            <a:ext cx="933357" cy="64993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Rectangle 3">
            <a:extLst>
              <a:ext uri="{FF2B5EF4-FFF2-40B4-BE49-F238E27FC236}">
                <a16:creationId xmlns:a16="http://schemas.microsoft.com/office/drawing/2014/main" id="{C23CC9F1-B4BC-1BC2-DEA4-7EF3878840EA}"/>
              </a:ext>
            </a:extLst>
          </p:cNvPr>
          <p:cNvSpPr/>
          <p:nvPr/>
        </p:nvSpPr>
        <p:spPr>
          <a:xfrm>
            <a:off x="1104554" y="4480371"/>
            <a:ext cx="5172684" cy="64993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9" name="Rectangle 38">
            <a:extLst>
              <a:ext uri="{FF2B5EF4-FFF2-40B4-BE49-F238E27FC236}">
                <a16:creationId xmlns:a16="http://schemas.microsoft.com/office/drawing/2014/main" id="{12FD25E6-0BB6-96D8-159F-10A3FA566D28}"/>
              </a:ext>
            </a:extLst>
          </p:cNvPr>
          <p:cNvSpPr/>
          <p:nvPr/>
        </p:nvSpPr>
        <p:spPr>
          <a:xfrm>
            <a:off x="1210652" y="1466391"/>
            <a:ext cx="1215307" cy="47490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0" name="Rectangle 39">
            <a:extLst>
              <a:ext uri="{FF2B5EF4-FFF2-40B4-BE49-F238E27FC236}">
                <a16:creationId xmlns:a16="http://schemas.microsoft.com/office/drawing/2014/main" id="{46D314D4-9955-14DE-8C75-AB1124F897CC}"/>
              </a:ext>
            </a:extLst>
          </p:cNvPr>
          <p:cNvSpPr/>
          <p:nvPr/>
        </p:nvSpPr>
        <p:spPr>
          <a:xfrm>
            <a:off x="1363052" y="1618791"/>
            <a:ext cx="1215307" cy="47490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1" name="Rectangle 40">
            <a:extLst>
              <a:ext uri="{FF2B5EF4-FFF2-40B4-BE49-F238E27FC236}">
                <a16:creationId xmlns:a16="http://schemas.microsoft.com/office/drawing/2014/main" id="{FC4A751B-F176-FE87-A4CF-6781C4071451}"/>
              </a:ext>
            </a:extLst>
          </p:cNvPr>
          <p:cNvSpPr/>
          <p:nvPr/>
        </p:nvSpPr>
        <p:spPr>
          <a:xfrm>
            <a:off x="1037203" y="4561182"/>
            <a:ext cx="5190179" cy="47490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2" name="Rectangle 41">
            <a:extLst>
              <a:ext uri="{FF2B5EF4-FFF2-40B4-BE49-F238E27FC236}">
                <a16:creationId xmlns:a16="http://schemas.microsoft.com/office/drawing/2014/main" id="{61B10A72-6D3B-2951-632F-FEC0AF3F31CF}"/>
              </a:ext>
            </a:extLst>
          </p:cNvPr>
          <p:cNvSpPr/>
          <p:nvPr/>
        </p:nvSpPr>
        <p:spPr>
          <a:xfrm>
            <a:off x="1214835" y="1452448"/>
            <a:ext cx="856561" cy="43020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3" name="Rectangle 42">
            <a:extLst>
              <a:ext uri="{FF2B5EF4-FFF2-40B4-BE49-F238E27FC236}">
                <a16:creationId xmlns:a16="http://schemas.microsoft.com/office/drawing/2014/main" id="{37DAE236-D5B5-7C92-16BC-0F80C9ED0685}"/>
              </a:ext>
            </a:extLst>
          </p:cNvPr>
          <p:cNvSpPr/>
          <p:nvPr/>
        </p:nvSpPr>
        <p:spPr>
          <a:xfrm>
            <a:off x="1123561" y="4656144"/>
            <a:ext cx="5166497" cy="43020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4" name="Rectangle 43">
            <a:extLst>
              <a:ext uri="{FF2B5EF4-FFF2-40B4-BE49-F238E27FC236}">
                <a16:creationId xmlns:a16="http://schemas.microsoft.com/office/drawing/2014/main" id="{EA6B249A-8AF1-C89D-A878-A6028810AA89}"/>
              </a:ext>
            </a:extLst>
          </p:cNvPr>
          <p:cNvSpPr/>
          <p:nvPr/>
        </p:nvSpPr>
        <p:spPr>
          <a:xfrm>
            <a:off x="1206468" y="1452448"/>
            <a:ext cx="967564" cy="55006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5" name="Rectangle 44">
            <a:extLst>
              <a:ext uri="{FF2B5EF4-FFF2-40B4-BE49-F238E27FC236}">
                <a16:creationId xmlns:a16="http://schemas.microsoft.com/office/drawing/2014/main" id="{AACF3517-1D2D-11FF-04F0-881B68B9CBFA}"/>
              </a:ext>
            </a:extLst>
          </p:cNvPr>
          <p:cNvSpPr/>
          <p:nvPr/>
        </p:nvSpPr>
        <p:spPr>
          <a:xfrm>
            <a:off x="1230282" y="4640202"/>
            <a:ext cx="5050621" cy="55006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6" name="Rectangle 45">
            <a:extLst>
              <a:ext uri="{FF2B5EF4-FFF2-40B4-BE49-F238E27FC236}">
                <a16:creationId xmlns:a16="http://schemas.microsoft.com/office/drawing/2014/main" id="{EB3662B8-C08E-2603-B5C9-92C3F72FD631}"/>
              </a:ext>
            </a:extLst>
          </p:cNvPr>
          <p:cNvSpPr/>
          <p:nvPr/>
        </p:nvSpPr>
        <p:spPr>
          <a:xfrm>
            <a:off x="1191277" y="1501943"/>
            <a:ext cx="880119" cy="42987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7" name="Rectangle 46">
            <a:extLst>
              <a:ext uri="{FF2B5EF4-FFF2-40B4-BE49-F238E27FC236}">
                <a16:creationId xmlns:a16="http://schemas.microsoft.com/office/drawing/2014/main" id="{BDDB7AFA-FB58-93E0-EC42-C4ED36707879}"/>
              </a:ext>
            </a:extLst>
          </p:cNvPr>
          <p:cNvSpPr/>
          <p:nvPr/>
        </p:nvSpPr>
        <p:spPr>
          <a:xfrm>
            <a:off x="1072248" y="4593293"/>
            <a:ext cx="5113947" cy="42987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8" name="Rectangle 47">
            <a:extLst>
              <a:ext uri="{FF2B5EF4-FFF2-40B4-BE49-F238E27FC236}">
                <a16:creationId xmlns:a16="http://schemas.microsoft.com/office/drawing/2014/main" id="{EDA1A947-1414-8C04-4FB5-6A3A193A45A9}"/>
              </a:ext>
            </a:extLst>
          </p:cNvPr>
          <p:cNvSpPr/>
          <p:nvPr/>
        </p:nvSpPr>
        <p:spPr>
          <a:xfrm>
            <a:off x="1144433" y="1452448"/>
            <a:ext cx="825378" cy="49489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9" name="Rectangle 48">
            <a:extLst>
              <a:ext uri="{FF2B5EF4-FFF2-40B4-BE49-F238E27FC236}">
                <a16:creationId xmlns:a16="http://schemas.microsoft.com/office/drawing/2014/main" id="{A9A9F91F-8DC8-E8C5-A9E6-4FDCA9CFF27E}"/>
              </a:ext>
            </a:extLst>
          </p:cNvPr>
          <p:cNvSpPr/>
          <p:nvPr/>
        </p:nvSpPr>
        <p:spPr>
          <a:xfrm>
            <a:off x="1203014" y="4683733"/>
            <a:ext cx="5055968" cy="49489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0" name="Rectangle 49">
            <a:extLst>
              <a:ext uri="{FF2B5EF4-FFF2-40B4-BE49-F238E27FC236}">
                <a16:creationId xmlns:a16="http://schemas.microsoft.com/office/drawing/2014/main" id="{3F66633B-756C-BB0E-664E-F7DFD3FD9EB4}"/>
              </a:ext>
            </a:extLst>
          </p:cNvPr>
          <p:cNvSpPr/>
          <p:nvPr/>
        </p:nvSpPr>
        <p:spPr>
          <a:xfrm>
            <a:off x="1353650" y="1964080"/>
            <a:ext cx="1277164" cy="44306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1" name="Rectangle 50">
            <a:extLst>
              <a:ext uri="{FF2B5EF4-FFF2-40B4-BE49-F238E27FC236}">
                <a16:creationId xmlns:a16="http://schemas.microsoft.com/office/drawing/2014/main" id="{1D2F148D-F552-7B8D-A4F7-5C883F199C2D}"/>
              </a:ext>
            </a:extLst>
          </p:cNvPr>
          <p:cNvSpPr/>
          <p:nvPr/>
        </p:nvSpPr>
        <p:spPr>
          <a:xfrm>
            <a:off x="1149551" y="4709225"/>
            <a:ext cx="4994916" cy="44306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2" name="Rectangle 51">
            <a:extLst>
              <a:ext uri="{FF2B5EF4-FFF2-40B4-BE49-F238E27FC236}">
                <a16:creationId xmlns:a16="http://schemas.microsoft.com/office/drawing/2014/main" id="{F066DF29-AFB6-1360-4F29-2707D46E0F9C}"/>
              </a:ext>
            </a:extLst>
          </p:cNvPr>
          <p:cNvSpPr/>
          <p:nvPr/>
        </p:nvSpPr>
        <p:spPr>
          <a:xfrm>
            <a:off x="1144432" y="1525802"/>
            <a:ext cx="908302" cy="38896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3" name="Rectangle 52">
            <a:extLst>
              <a:ext uri="{FF2B5EF4-FFF2-40B4-BE49-F238E27FC236}">
                <a16:creationId xmlns:a16="http://schemas.microsoft.com/office/drawing/2014/main" id="{AEFF8164-0AE2-81BC-AC35-292A954DFD1F}"/>
              </a:ext>
            </a:extLst>
          </p:cNvPr>
          <p:cNvSpPr/>
          <p:nvPr/>
        </p:nvSpPr>
        <p:spPr>
          <a:xfrm>
            <a:off x="4441247" y="4683514"/>
            <a:ext cx="1863609" cy="38896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4" name="Rectangle 53">
            <a:extLst>
              <a:ext uri="{FF2B5EF4-FFF2-40B4-BE49-F238E27FC236}">
                <a16:creationId xmlns:a16="http://schemas.microsoft.com/office/drawing/2014/main" id="{F3E06810-DA9F-A2B8-3B84-97D9DDF595C0}"/>
              </a:ext>
            </a:extLst>
          </p:cNvPr>
          <p:cNvSpPr/>
          <p:nvPr/>
        </p:nvSpPr>
        <p:spPr>
          <a:xfrm>
            <a:off x="1187094" y="1466391"/>
            <a:ext cx="632375" cy="51306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5" name="Rectangle 54">
            <a:extLst>
              <a:ext uri="{FF2B5EF4-FFF2-40B4-BE49-F238E27FC236}">
                <a16:creationId xmlns:a16="http://schemas.microsoft.com/office/drawing/2014/main" id="{BCF45950-B712-A6EF-EE20-0A1B48BDE8CF}"/>
              </a:ext>
            </a:extLst>
          </p:cNvPr>
          <p:cNvSpPr/>
          <p:nvPr/>
        </p:nvSpPr>
        <p:spPr>
          <a:xfrm>
            <a:off x="4659003" y="4595081"/>
            <a:ext cx="1489130" cy="51306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56" name="Picture 55">
            <a:extLst>
              <a:ext uri="{FF2B5EF4-FFF2-40B4-BE49-F238E27FC236}">
                <a16:creationId xmlns:a16="http://schemas.microsoft.com/office/drawing/2014/main" id="{0D068E23-B342-D0D4-DDC8-038BC20DFD0E}"/>
              </a:ext>
            </a:extLst>
          </p:cNvPr>
          <p:cNvPicPr>
            <a:picLocks noChangeAspect="1"/>
          </p:cNvPicPr>
          <p:nvPr/>
        </p:nvPicPr>
        <p:blipFill>
          <a:blip r:embed="rId3"/>
          <a:stretch>
            <a:fillRect/>
          </a:stretch>
        </p:blipFill>
        <p:spPr>
          <a:xfrm>
            <a:off x="139620" y="5846105"/>
            <a:ext cx="7160518" cy="1013460"/>
          </a:xfrm>
          <a:prstGeom prst="rect">
            <a:avLst/>
          </a:prstGeom>
        </p:spPr>
      </p:pic>
      <p:sp>
        <p:nvSpPr>
          <p:cNvPr id="57" name="Rectangle 56">
            <a:extLst>
              <a:ext uri="{FF2B5EF4-FFF2-40B4-BE49-F238E27FC236}">
                <a16:creationId xmlns:a16="http://schemas.microsoft.com/office/drawing/2014/main" id="{B8E41C32-49F9-563C-B69E-37779F069EF6}"/>
              </a:ext>
            </a:extLst>
          </p:cNvPr>
          <p:cNvSpPr/>
          <p:nvPr/>
        </p:nvSpPr>
        <p:spPr>
          <a:xfrm>
            <a:off x="7735527" y="3395743"/>
            <a:ext cx="4456473" cy="1018971"/>
          </a:xfrm>
          <a:prstGeom prst="rect">
            <a:avLst/>
          </a:prstGeom>
          <a:solidFill>
            <a:srgbClr val="F3F2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58" name="Picture 57">
            <a:extLst>
              <a:ext uri="{FF2B5EF4-FFF2-40B4-BE49-F238E27FC236}">
                <a16:creationId xmlns:a16="http://schemas.microsoft.com/office/drawing/2014/main" id="{FC2D201E-3AB1-1712-9880-390BB09975E2}"/>
              </a:ext>
            </a:extLst>
          </p:cNvPr>
          <p:cNvPicPr>
            <a:picLocks noChangeAspect="1"/>
          </p:cNvPicPr>
          <p:nvPr/>
        </p:nvPicPr>
        <p:blipFill>
          <a:blip r:embed="rId4"/>
          <a:stretch>
            <a:fillRect/>
          </a:stretch>
        </p:blipFill>
        <p:spPr>
          <a:xfrm>
            <a:off x="7381875" y="3395742"/>
            <a:ext cx="698435" cy="3462257"/>
          </a:xfrm>
          <a:prstGeom prst="rect">
            <a:avLst/>
          </a:prstGeom>
        </p:spPr>
      </p:pic>
      <p:pic>
        <p:nvPicPr>
          <p:cNvPr id="63" name="Picture 62">
            <a:extLst>
              <a:ext uri="{FF2B5EF4-FFF2-40B4-BE49-F238E27FC236}">
                <a16:creationId xmlns:a16="http://schemas.microsoft.com/office/drawing/2014/main" id="{7D834D97-15BA-4312-A4AE-33052310CE77}"/>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454448" y="1377535"/>
            <a:ext cx="4407871" cy="1533616"/>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sp>
        <p:nvSpPr>
          <p:cNvPr id="64" name="Rectangle 63">
            <a:extLst>
              <a:ext uri="{FF2B5EF4-FFF2-40B4-BE49-F238E27FC236}">
                <a16:creationId xmlns:a16="http://schemas.microsoft.com/office/drawing/2014/main" id="{23781669-0F49-8B99-3D0A-77FB4B4971F9}"/>
              </a:ext>
            </a:extLst>
          </p:cNvPr>
          <p:cNvSpPr/>
          <p:nvPr/>
        </p:nvSpPr>
        <p:spPr>
          <a:xfrm>
            <a:off x="7454449" y="1362649"/>
            <a:ext cx="4407870" cy="153361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1" name="TextBox 60">
            <a:extLst>
              <a:ext uri="{FF2B5EF4-FFF2-40B4-BE49-F238E27FC236}">
                <a16:creationId xmlns:a16="http://schemas.microsoft.com/office/drawing/2014/main" id="{8EB00052-F88B-42A1-1F82-41E3EC5E2508}"/>
              </a:ext>
            </a:extLst>
          </p:cNvPr>
          <p:cNvSpPr txBox="1"/>
          <p:nvPr/>
        </p:nvSpPr>
        <p:spPr>
          <a:xfrm>
            <a:off x="7853553" y="1819619"/>
            <a:ext cx="3866767" cy="507831"/>
          </a:xfrm>
          <a:prstGeom prst="rect">
            <a:avLst/>
          </a:prstGeom>
          <a:noFill/>
        </p:spPr>
        <p:txBody>
          <a:bodyPr wrap="square">
            <a:spAutoFit/>
          </a:bodyPr>
          <a:lstStyle/>
          <a:p>
            <a:r>
              <a:rPr lang="en-US" sz="2700" b="1" dirty="0">
                <a:solidFill>
                  <a:srgbClr val="352A62"/>
                </a:solidFill>
                <a:latin typeface="Calibri" panose="020F0502020204030204" pitchFamily="34" charset="0"/>
                <a:ea typeface="Calibri" panose="020F0502020204030204" pitchFamily="34" charset="0"/>
                <a:cs typeface="Times New Roman" panose="02020603050405020304" pitchFamily="18" charset="0"/>
              </a:rPr>
              <a:t>1. The Plain English Rule</a:t>
            </a:r>
            <a:endParaRPr lang="en-GB" sz="2700" dirty="0">
              <a:latin typeface="Calibri" panose="020F0502020204030204" pitchFamily="34" charset="0"/>
              <a:ea typeface="Calibri" panose="020F0502020204030204" pitchFamily="34" charset="0"/>
              <a:cs typeface="Times New Roman" panose="02020603050405020304" pitchFamily="18" charset="0"/>
            </a:endParaRPr>
          </a:p>
        </p:txBody>
      </p:sp>
      <p:sp>
        <p:nvSpPr>
          <p:cNvPr id="10" name="Rectangle 9">
            <a:extLst>
              <a:ext uri="{FF2B5EF4-FFF2-40B4-BE49-F238E27FC236}">
                <a16:creationId xmlns:a16="http://schemas.microsoft.com/office/drawing/2014/main" id="{5509452A-9DAF-9364-736C-9936FE20D430}"/>
              </a:ext>
            </a:extLst>
          </p:cNvPr>
          <p:cNvSpPr/>
          <p:nvPr/>
        </p:nvSpPr>
        <p:spPr>
          <a:xfrm>
            <a:off x="5915829" y="520178"/>
            <a:ext cx="6276171" cy="507831"/>
          </a:xfrm>
          <a:prstGeom prst="rect">
            <a:avLst/>
          </a:prstGeom>
          <a:solidFill>
            <a:srgbClr val="F3F2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1" name="Picture 10">
            <a:extLst>
              <a:ext uri="{FF2B5EF4-FFF2-40B4-BE49-F238E27FC236}">
                <a16:creationId xmlns:a16="http://schemas.microsoft.com/office/drawing/2014/main" id="{0EFCA6EF-E271-DBF0-8DEF-5A3EDE288D84}"/>
              </a:ext>
            </a:extLst>
          </p:cNvPr>
          <p:cNvPicPr>
            <a:picLocks noChangeAspect="1"/>
          </p:cNvPicPr>
          <p:nvPr/>
        </p:nvPicPr>
        <p:blipFill>
          <a:blip r:embed="rId4"/>
          <a:stretch>
            <a:fillRect/>
          </a:stretch>
        </p:blipFill>
        <p:spPr>
          <a:xfrm>
            <a:off x="4031226" y="1"/>
            <a:ext cx="1884603" cy="1028008"/>
          </a:xfrm>
          <a:prstGeom prst="rect">
            <a:avLst/>
          </a:prstGeom>
        </p:spPr>
      </p:pic>
      <p:sp>
        <p:nvSpPr>
          <p:cNvPr id="32" name="TextBox 31">
            <a:extLst>
              <a:ext uri="{FF2B5EF4-FFF2-40B4-BE49-F238E27FC236}">
                <a16:creationId xmlns:a16="http://schemas.microsoft.com/office/drawing/2014/main" id="{9B5ED22B-4084-1D1A-E62E-11A3F1D967F5}"/>
              </a:ext>
            </a:extLst>
          </p:cNvPr>
          <p:cNvSpPr txBox="1"/>
          <p:nvPr/>
        </p:nvSpPr>
        <p:spPr>
          <a:xfrm>
            <a:off x="5915829" y="-6104"/>
            <a:ext cx="6276171" cy="507831"/>
          </a:xfrm>
          <a:prstGeom prst="rect">
            <a:avLst/>
          </a:prstGeom>
          <a:noFill/>
        </p:spPr>
        <p:txBody>
          <a:bodyPr wrap="square">
            <a:spAutoFit/>
          </a:bodyPr>
          <a:lstStyle/>
          <a:p>
            <a:pPr algn="just"/>
            <a:r>
              <a:rPr lang="en-US" sz="2700" b="1" dirty="0">
                <a:solidFill>
                  <a:srgbClr val="352A62"/>
                </a:solidFill>
                <a:latin typeface="Calibri" panose="020F0502020204030204" pitchFamily="34" charset="0"/>
                <a:ea typeface="Calibri" panose="020F0502020204030204" pitchFamily="34" charset="0"/>
                <a:cs typeface="Times New Roman" panose="02020603050405020304" pitchFamily="18" charset="0"/>
              </a:rPr>
              <a:t>The 36 Rules of Legal Writing </a:t>
            </a:r>
            <a:r>
              <a:rPr lang="en-US" sz="2700" dirty="0">
                <a:solidFill>
                  <a:srgbClr val="352A62"/>
                </a:solidFill>
                <a:latin typeface="Calibri" panose="020F0502020204030204" pitchFamily="34" charset="0"/>
                <a:ea typeface="Calibri" panose="020F0502020204030204" pitchFamily="34" charset="0"/>
                <a:cs typeface="Times New Roman" panose="02020603050405020304" pitchFamily="18" charset="0"/>
              </a:rPr>
              <a:t>– Rule 01/36</a:t>
            </a:r>
            <a:endParaRPr lang="en-GB" sz="2700" dirty="0">
              <a:latin typeface="Calibri" panose="020F0502020204030204" pitchFamily="34" charset="0"/>
              <a:ea typeface="Calibri" panose="020F0502020204030204" pitchFamily="34" charset="0"/>
              <a:cs typeface="Times New Roman" panose="02020603050405020304" pitchFamily="18" charset="0"/>
            </a:endParaRPr>
          </a:p>
        </p:txBody>
      </p:sp>
      <p:sp>
        <p:nvSpPr>
          <p:cNvPr id="67" name="Rectangle 66">
            <a:extLst>
              <a:ext uri="{FF2B5EF4-FFF2-40B4-BE49-F238E27FC236}">
                <a16:creationId xmlns:a16="http://schemas.microsoft.com/office/drawing/2014/main" id="{53B0BF75-F661-50D3-43BA-883753C24B2C}"/>
              </a:ext>
            </a:extLst>
          </p:cNvPr>
          <p:cNvSpPr/>
          <p:nvPr/>
        </p:nvSpPr>
        <p:spPr>
          <a:xfrm>
            <a:off x="4653130" y="4640202"/>
            <a:ext cx="1533065" cy="40148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8" name="Rectangle 67">
            <a:extLst>
              <a:ext uri="{FF2B5EF4-FFF2-40B4-BE49-F238E27FC236}">
                <a16:creationId xmlns:a16="http://schemas.microsoft.com/office/drawing/2014/main" id="{A53D3C41-4209-4DCA-9DA9-4C723778E0C2}"/>
              </a:ext>
            </a:extLst>
          </p:cNvPr>
          <p:cNvSpPr/>
          <p:nvPr/>
        </p:nvSpPr>
        <p:spPr>
          <a:xfrm>
            <a:off x="1138001" y="1396194"/>
            <a:ext cx="1318781" cy="40148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1" name="Rectangle 70">
            <a:extLst>
              <a:ext uri="{FF2B5EF4-FFF2-40B4-BE49-F238E27FC236}">
                <a16:creationId xmlns:a16="http://schemas.microsoft.com/office/drawing/2014/main" id="{523FA798-B0F1-0676-BC85-63AD3024259B}"/>
              </a:ext>
            </a:extLst>
          </p:cNvPr>
          <p:cNvSpPr/>
          <p:nvPr/>
        </p:nvSpPr>
        <p:spPr>
          <a:xfrm>
            <a:off x="1187093" y="1523944"/>
            <a:ext cx="1045888" cy="44583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4" name="Rectangle 73">
            <a:extLst>
              <a:ext uri="{FF2B5EF4-FFF2-40B4-BE49-F238E27FC236}">
                <a16:creationId xmlns:a16="http://schemas.microsoft.com/office/drawing/2014/main" id="{55BBA848-8C13-7D43-E1DF-560C8A5590BC}"/>
              </a:ext>
            </a:extLst>
          </p:cNvPr>
          <p:cNvSpPr/>
          <p:nvPr/>
        </p:nvSpPr>
        <p:spPr>
          <a:xfrm>
            <a:off x="1455252" y="4654097"/>
            <a:ext cx="4640748" cy="44583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Rectangle 4">
            <a:extLst>
              <a:ext uri="{FF2B5EF4-FFF2-40B4-BE49-F238E27FC236}">
                <a16:creationId xmlns:a16="http://schemas.microsoft.com/office/drawing/2014/main" id="{0DC80D09-2925-552D-762D-B513D57770B3}"/>
              </a:ext>
            </a:extLst>
          </p:cNvPr>
          <p:cNvSpPr/>
          <p:nvPr/>
        </p:nvSpPr>
        <p:spPr>
          <a:xfrm>
            <a:off x="1257355" y="1571873"/>
            <a:ext cx="1072930" cy="76013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7" name="Rectangle 76">
            <a:extLst>
              <a:ext uri="{FF2B5EF4-FFF2-40B4-BE49-F238E27FC236}">
                <a16:creationId xmlns:a16="http://schemas.microsoft.com/office/drawing/2014/main" id="{E9C8EB59-73D9-FBAE-0B0A-E4782C28769C}"/>
              </a:ext>
            </a:extLst>
          </p:cNvPr>
          <p:cNvSpPr/>
          <p:nvPr/>
        </p:nvSpPr>
        <p:spPr>
          <a:xfrm>
            <a:off x="1149182" y="4599426"/>
            <a:ext cx="4946818" cy="52698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0" name="Rectangle 79">
            <a:extLst>
              <a:ext uri="{FF2B5EF4-FFF2-40B4-BE49-F238E27FC236}">
                <a16:creationId xmlns:a16="http://schemas.microsoft.com/office/drawing/2014/main" id="{8320CFF4-375D-15D6-0B60-3E64A072295E}"/>
              </a:ext>
            </a:extLst>
          </p:cNvPr>
          <p:cNvSpPr/>
          <p:nvPr/>
        </p:nvSpPr>
        <p:spPr>
          <a:xfrm>
            <a:off x="1153993" y="1484698"/>
            <a:ext cx="456478" cy="47938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1" name="Rectangle 80">
            <a:extLst>
              <a:ext uri="{FF2B5EF4-FFF2-40B4-BE49-F238E27FC236}">
                <a16:creationId xmlns:a16="http://schemas.microsoft.com/office/drawing/2014/main" id="{BA13CF0D-DBEA-CEBB-D189-5317B274E1DC}"/>
              </a:ext>
            </a:extLst>
          </p:cNvPr>
          <p:cNvSpPr/>
          <p:nvPr/>
        </p:nvSpPr>
        <p:spPr>
          <a:xfrm>
            <a:off x="1174858" y="4642213"/>
            <a:ext cx="5064258" cy="47938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3" name="Rectangle 82">
            <a:extLst>
              <a:ext uri="{FF2B5EF4-FFF2-40B4-BE49-F238E27FC236}">
                <a16:creationId xmlns:a16="http://schemas.microsoft.com/office/drawing/2014/main" id="{2CA0B952-F11D-3321-F52A-A839FF5AF9C6}"/>
              </a:ext>
            </a:extLst>
          </p:cNvPr>
          <p:cNvSpPr/>
          <p:nvPr/>
        </p:nvSpPr>
        <p:spPr>
          <a:xfrm>
            <a:off x="1032496" y="1396194"/>
            <a:ext cx="1799194" cy="770592"/>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4" name="Rectangle 83">
            <a:extLst>
              <a:ext uri="{FF2B5EF4-FFF2-40B4-BE49-F238E27FC236}">
                <a16:creationId xmlns:a16="http://schemas.microsoft.com/office/drawing/2014/main" id="{921D71E0-2113-7E5D-F055-15CB717336CC}"/>
              </a:ext>
            </a:extLst>
          </p:cNvPr>
          <p:cNvSpPr/>
          <p:nvPr/>
        </p:nvSpPr>
        <p:spPr>
          <a:xfrm>
            <a:off x="1056729" y="4429175"/>
            <a:ext cx="5224872" cy="770592"/>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6" name="TextBox 85">
            <a:extLst>
              <a:ext uri="{FF2B5EF4-FFF2-40B4-BE49-F238E27FC236}">
                <a16:creationId xmlns:a16="http://schemas.microsoft.com/office/drawing/2014/main" id="{5F25649A-A41D-6B67-EFBC-CDC6A844A1A4}"/>
              </a:ext>
            </a:extLst>
          </p:cNvPr>
          <p:cNvSpPr txBox="1"/>
          <p:nvPr/>
        </p:nvSpPr>
        <p:spPr>
          <a:xfrm>
            <a:off x="1032496" y="4784669"/>
            <a:ext cx="6140244" cy="369332"/>
          </a:xfrm>
          <a:prstGeom prst="rect">
            <a:avLst/>
          </a:prstGeom>
          <a:noFill/>
        </p:spPr>
        <p:txBody>
          <a:bodyPr wrap="square">
            <a:spAutoFit/>
          </a:bodyPr>
          <a:lstStyle/>
          <a:p>
            <a:r>
              <a:rPr lang="en-US" dirty="0">
                <a:solidFill>
                  <a:srgbClr val="352A62"/>
                </a:solidFill>
                <a:latin typeface="Calibri" panose="020F0502020204030204" pitchFamily="34" charset="0"/>
                <a:ea typeface="Calibri" panose="020F0502020204030204" pitchFamily="34" charset="0"/>
                <a:cs typeface="Times New Roman" panose="02020603050405020304" pitchFamily="18" charset="0"/>
              </a:rPr>
              <a:t>Nixedonia © 2023</a:t>
            </a:r>
            <a:endParaRPr lang="en-GB" dirty="0"/>
          </a:p>
        </p:txBody>
      </p:sp>
      <p:sp>
        <p:nvSpPr>
          <p:cNvPr id="62" name="Rectangle 61">
            <a:extLst>
              <a:ext uri="{FF2B5EF4-FFF2-40B4-BE49-F238E27FC236}">
                <a16:creationId xmlns:a16="http://schemas.microsoft.com/office/drawing/2014/main" id="{AFD779A3-612C-7913-03A2-358FDD110B68}"/>
              </a:ext>
            </a:extLst>
          </p:cNvPr>
          <p:cNvSpPr/>
          <p:nvPr/>
        </p:nvSpPr>
        <p:spPr>
          <a:xfrm>
            <a:off x="1072248" y="4709225"/>
            <a:ext cx="2197937" cy="424848"/>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0" name="TextBox 69">
            <a:extLst>
              <a:ext uri="{FF2B5EF4-FFF2-40B4-BE49-F238E27FC236}">
                <a16:creationId xmlns:a16="http://schemas.microsoft.com/office/drawing/2014/main" id="{6E5C0726-4516-3BD8-8416-272D0CAE09C2}"/>
              </a:ext>
            </a:extLst>
          </p:cNvPr>
          <p:cNvSpPr txBox="1"/>
          <p:nvPr/>
        </p:nvSpPr>
        <p:spPr>
          <a:xfrm>
            <a:off x="563277" y="1200382"/>
            <a:ext cx="6098344" cy="3785652"/>
          </a:xfrm>
          <a:prstGeom prst="rect">
            <a:avLst/>
          </a:prstGeom>
          <a:noFill/>
        </p:spPr>
        <p:txBody>
          <a:bodyPr wrap="square">
            <a:spAutoFit/>
          </a:bodyPr>
          <a:lstStyle/>
          <a:p>
            <a:r>
              <a:rPr lang="en-GB" sz="2000" b="1" dirty="0">
                <a:solidFill>
                  <a:srgbClr val="002060"/>
                </a:solidFill>
                <a:latin typeface="+mj-lt"/>
              </a:rPr>
              <a:t>Which of the following best represents the principle of The Plain English Rule in legal writing?</a:t>
            </a:r>
          </a:p>
          <a:p>
            <a:endParaRPr lang="en-GB" sz="2000" dirty="0">
              <a:solidFill>
                <a:srgbClr val="002060"/>
              </a:solidFill>
              <a:latin typeface="+mj-lt"/>
            </a:endParaRPr>
          </a:p>
          <a:p>
            <a:r>
              <a:rPr lang="en-GB" sz="2000" dirty="0">
                <a:solidFill>
                  <a:srgbClr val="002060"/>
                </a:solidFill>
                <a:latin typeface="+mj-lt"/>
              </a:rPr>
              <a:t>A) Using formal and traditional legal terms such as </a:t>
            </a:r>
            <a:r>
              <a:rPr lang="en-GB" sz="2000" i="1" dirty="0">
                <a:solidFill>
                  <a:srgbClr val="002060"/>
                </a:solidFill>
                <a:latin typeface="+mj-lt"/>
              </a:rPr>
              <a:t>heretofore</a:t>
            </a:r>
            <a:r>
              <a:rPr lang="en-GB" sz="2000" dirty="0">
                <a:solidFill>
                  <a:srgbClr val="002060"/>
                </a:solidFill>
                <a:latin typeface="+mj-lt"/>
              </a:rPr>
              <a:t> and </a:t>
            </a:r>
            <a:r>
              <a:rPr lang="en-GB" sz="2000" i="1" dirty="0">
                <a:solidFill>
                  <a:srgbClr val="002060"/>
                </a:solidFill>
                <a:latin typeface="+mj-lt"/>
              </a:rPr>
              <a:t>aforementioned</a:t>
            </a:r>
            <a:r>
              <a:rPr lang="en-GB" sz="2000" dirty="0">
                <a:solidFill>
                  <a:srgbClr val="002060"/>
                </a:solidFill>
                <a:latin typeface="+mj-lt"/>
              </a:rPr>
              <a:t> to maintain professionalism.</a:t>
            </a:r>
            <a:br>
              <a:rPr lang="en-GB" sz="2000" dirty="0">
                <a:solidFill>
                  <a:srgbClr val="002060"/>
                </a:solidFill>
                <a:latin typeface="+mj-lt"/>
              </a:rPr>
            </a:br>
            <a:r>
              <a:rPr lang="en-GB" sz="2000" dirty="0">
                <a:solidFill>
                  <a:srgbClr val="002060"/>
                </a:solidFill>
                <a:latin typeface="+mj-lt"/>
              </a:rPr>
              <a:t>B) Ensuring that legal documents use complex structures to reflect the seriousness of the law.</a:t>
            </a:r>
            <a:br>
              <a:rPr lang="en-GB" sz="2000" dirty="0">
                <a:solidFill>
                  <a:srgbClr val="002060"/>
                </a:solidFill>
                <a:latin typeface="+mj-lt"/>
              </a:rPr>
            </a:br>
            <a:r>
              <a:rPr lang="en-GB" sz="2000" dirty="0">
                <a:solidFill>
                  <a:srgbClr val="002060"/>
                </a:solidFill>
                <a:latin typeface="+mj-lt"/>
              </a:rPr>
              <a:t>C) Prioritizing clarity and accessibility by eliminating unnecessary legal jargon and archaic language.</a:t>
            </a:r>
            <a:br>
              <a:rPr lang="en-GB" sz="2000" dirty="0">
                <a:solidFill>
                  <a:srgbClr val="002060"/>
                </a:solidFill>
                <a:latin typeface="+mj-lt"/>
              </a:rPr>
            </a:br>
            <a:r>
              <a:rPr lang="en-GB" sz="2000" dirty="0">
                <a:solidFill>
                  <a:srgbClr val="002060"/>
                </a:solidFill>
                <a:latin typeface="+mj-lt"/>
              </a:rPr>
              <a:t>D) Maximizing the use of Latin phrases to reinforce the authoritative nature of the legal argument.</a:t>
            </a:r>
          </a:p>
        </p:txBody>
      </p:sp>
    </p:spTree>
    <p:extLst>
      <p:ext uri="{BB962C8B-B14F-4D97-AF65-F5344CB8AC3E}">
        <p14:creationId xmlns:p14="http://schemas.microsoft.com/office/powerpoint/2010/main" val="3517930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FE4BED1-68D1-6560-1618-2152883CAE9E}"/>
            </a:ext>
          </a:extLst>
        </p:cNvPr>
        <p:cNvGrpSpPr/>
        <p:nvPr/>
      </p:nvGrpSpPr>
      <p:grpSpPr>
        <a:xfrm>
          <a:off x="0" y="0"/>
          <a:ext cx="0" cy="0"/>
          <a:chOff x="0" y="0"/>
          <a:chExt cx="0" cy="0"/>
        </a:xfrm>
      </p:grpSpPr>
      <p:sp>
        <p:nvSpPr>
          <p:cNvPr id="59" name="Rectangle 58">
            <a:extLst>
              <a:ext uri="{FF2B5EF4-FFF2-40B4-BE49-F238E27FC236}">
                <a16:creationId xmlns:a16="http://schemas.microsoft.com/office/drawing/2014/main" id="{C9046659-5D24-E682-D125-670502CB37B6}"/>
              </a:ext>
            </a:extLst>
          </p:cNvPr>
          <p:cNvSpPr/>
          <p:nvPr/>
        </p:nvSpPr>
        <p:spPr>
          <a:xfrm>
            <a:off x="5915829" y="5833583"/>
            <a:ext cx="2164481" cy="1018971"/>
          </a:xfrm>
          <a:prstGeom prst="rect">
            <a:avLst/>
          </a:prstGeom>
          <a:solidFill>
            <a:srgbClr val="F3F2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3" name="Рисунок 3">
            <a:extLst>
              <a:ext uri="{FF2B5EF4-FFF2-40B4-BE49-F238E27FC236}">
                <a16:creationId xmlns:a16="http://schemas.microsoft.com/office/drawing/2014/main" id="{C91A395B-D523-04E3-87CF-06DF3793928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63278" y="27589"/>
            <a:ext cx="6379210" cy="2304415"/>
          </a:xfrm>
          <a:prstGeom prst="rect">
            <a:avLst/>
          </a:prstGeom>
        </p:spPr>
      </p:pic>
      <p:sp>
        <p:nvSpPr>
          <p:cNvPr id="14" name="Rectangle 13">
            <a:extLst>
              <a:ext uri="{FF2B5EF4-FFF2-40B4-BE49-F238E27FC236}">
                <a16:creationId xmlns:a16="http://schemas.microsoft.com/office/drawing/2014/main" id="{63B9C857-87D0-5D08-E3C2-466768A58350}"/>
              </a:ext>
            </a:extLst>
          </p:cNvPr>
          <p:cNvSpPr/>
          <p:nvPr/>
        </p:nvSpPr>
        <p:spPr>
          <a:xfrm>
            <a:off x="1609725" y="1047750"/>
            <a:ext cx="5772150" cy="12797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2" name="Rectangle 11">
            <a:extLst>
              <a:ext uri="{FF2B5EF4-FFF2-40B4-BE49-F238E27FC236}">
                <a16:creationId xmlns:a16="http://schemas.microsoft.com/office/drawing/2014/main" id="{71ED8F76-716A-E0E0-2BC6-E14AD34F79E3}"/>
              </a:ext>
            </a:extLst>
          </p:cNvPr>
          <p:cNvSpPr/>
          <p:nvPr/>
        </p:nvSpPr>
        <p:spPr>
          <a:xfrm>
            <a:off x="0" y="5839029"/>
            <a:ext cx="2495550" cy="1018971"/>
          </a:xfrm>
          <a:prstGeom prst="rect">
            <a:avLst/>
          </a:prstGeom>
          <a:solidFill>
            <a:srgbClr val="F3F2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56" name="Picture 55">
            <a:extLst>
              <a:ext uri="{FF2B5EF4-FFF2-40B4-BE49-F238E27FC236}">
                <a16:creationId xmlns:a16="http://schemas.microsoft.com/office/drawing/2014/main" id="{C962ABB2-5977-D906-FE2D-829337720608}"/>
              </a:ext>
            </a:extLst>
          </p:cNvPr>
          <p:cNvPicPr>
            <a:picLocks noChangeAspect="1"/>
          </p:cNvPicPr>
          <p:nvPr/>
        </p:nvPicPr>
        <p:blipFill>
          <a:blip r:embed="rId3"/>
          <a:stretch>
            <a:fillRect/>
          </a:stretch>
        </p:blipFill>
        <p:spPr>
          <a:xfrm>
            <a:off x="139620" y="5846105"/>
            <a:ext cx="7160518" cy="1013460"/>
          </a:xfrm>
          <a:prstGeom prst="rect">
            <a:avLst/>
          </a:prstGeom>
        </p:spPr>
      </p:pic>
      <p:sp>
        <p:nvSpPr>
          <p:cNvPr id="57" name="Rectangle 56">
            <a:extLst>
              <a:ext uri="{FF2B5EF4-FFF2-40B4-BE49-F238E27FC236}">
                <a16:creationId xmlns:a16="http://schemas.microsoft.com/office/drawing/2014/main" id="{9CB0C800-FF5F-757C-AFDA-BEF6C002DCE6}"/>
              </a:ext>
            </a:extLst>
          </p:cNvPr>
          <p:cNvSpPr/>
          <p:nvPr/>
        </p:nvSpPr>
        <p:spPr>
          <a:xfrm>
            <a:off x="7735527" y="3395743"/>
            <a:ext cx="4456473" cy="1018971"/>
          </a:xfrm>
          <a:prstGeom prst="rect">
            <a:avLst/>
          </a:prstGeom>
          <a:solidFill>
            <a:srgbClr val="F3F2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58" name="Picture 57">
            <a:extLst>
              <a:ext uri="{FF2B5EF4-FFF2-40B4-BE49-F238E27FC236}">
                <a16:creationId xmlns:a16="http://schemas.microsoft.com/office/drawing/2014/main" id="{80A6D546-794B-E0C9-1F17-676FCC4211DA}"/>
              </a:ext>
            </a:extLst>
          </p:cNvPr>
          <p:cNvPicPr>
            <a:picLocks noChangeAspect="1"/>
          </p:cNvPicPr>
          <p:nvPr/>
        </p:nvPicPr>
        <p:blipFill>
          <a:blip r:embed="rId4"/>
          <a:stretch>
            <a:fillRect/>
          </a:stretch>
        </p:blipFill>
        <p:spPr>
          <a:xfrm>
            <a:off x="7381875" y="3395742"/>
            <a:ext cx="698435" cy="3462257"/>
          </a:xfrm>
          <a:prstGeom prst="rect">
            <a:avLst/>
          </a:prstGeom>
        </p:spPr>
      </p:pic>
      <p:pic>
        <p:nvPicPr>
          <p:cNvPr id="63" name="Picture 62">
            <a:extLst>
              <a:ext uri="{FF2B5EF4-FFF2-40B4-BE49-F238E27FC236}">
                <a16:creationId xmlns:a16="http://schemas.microsoft.com/office/drawing/2014/main" id="{37339E66-10AA-7C25-9004-F95E8A02736C}"/>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454448" y="1377535"/>
            <a:ext cx="4407871" cy="1533616"/>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sp>
        <p:nvSpPr>
          <p:cNvPr id="64" name="Rectangle 63">
            <a:extLst>
              <a:ext uri="{FF2B5EF4-FFF2-40B4-BE49-F238E27FC236}">
                <a16:creationId xmlns:a16="http://schemas.microsoft.com/office/drawing/2014/main" id="{79394974-61B1-AE07-5F04-62FA42E96468}"/>
              </a:ext>
            </a:extLst>
          </p:cNvPr>
          <p:cNvSpPr/>
          <p:nvPr/>
        </p:nvSpPr>
        <p:spPr>
          <a:xfrm>
            <a:off x="7454449" y="1362649"/>
            <a:ext cx="4407870" cy="153361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1" name="TextBox 60">
            <a:extLst>
              <a:ext uri="{FF2B5EF4-FFF2-40B4-BE49-F238E27FC236}">
                <a16:creationId xmlns:a16="http://schemas.microsoft.com/office/drawing/2014/main" id="{DD21266A-0633-9215-9F81-F2071C165F69}"/>
              </a:ext>
            </a:extLst>
          </p:cNvPr>
          <p:cNvSpPr txBox="1"/>
          <p:nvPr/>
        </p:nvSpPr>
        <p:spPr>
          <a:xfrm>
            <a:off x="7853553" y="1819619"/>
            <a:ext cx="3866767" cy="507831"/>
          </a:xfrm>
          <a:prstGeom prst="rect">
            <a:avLst/>
          </a:prstGeom>
          <a:noFill/>
        </p:spPr>
        <p:txBody>
          <a:bodyPr wrap="square">
            <a:spAutoFit/>
          </a:bodyPr>
          <a:lstStyle/>
          <a:p>
            <a:r>
              <a:rPr lang="en-US" sz="2700" b="1" dirty="0">
                <a:solidFill>
                  <a:srgbClr val="352A62"/>
                </a:solidFill>
                <a:latin typeface="Calibri" panose="020F0502020204030204" pitchFamily="34" charset="0"/>
                <a:ea typeface="Calibri" panose="020F0502020204030204" pitchFamily="34" charset="0"/>
                <a:cs typeface="Times New Roman" panose="02020603050405020304" pitchFamily="18" charset="0"/>
              </a:rPr>
              <a:t>28. The IONS Rule</a:t>
            </a:r>
            <a:endParaRPr lang="en-GB" sz="2700" dirty="0">
              <a:latin typeface="Calibri" panose="020F0502020204030204" pitchFamily="34" charset="0"/>
              <a:ea typeface="Calibri" panose="020F0502020204030204" pitchFamily="34" charset="0"/>
              <a:cs typeface="Times New Roman" panose="02020603050405020304" pitchFamily="18" charset="0"/>
            </a:endParaRPr>
          </a:p>
        </p:txBody>
      </p:sp>
      <p:sp>
        <p:nvSpPr>
          <p:cNvPr id="85" name="Rectangle 84">
            <a:extLst>
              <a:ext uri="{FF2B5EF4-FFF2-40B4-BE49-F238E27FC236}">
                <a16:creationId xmlns:a16="http://schemas.microsoft.com/office/drawing/2014/main" id="{730E02E6-9A8E-74E1-68E0-0D496D2DE06F}"/>
              </a:ext>
            </a:extLst>
          </p:cNvPr>
          <p:cNvSpPr/>
          <p:nvPr/>
        </p:nvSpPr>
        <p:spPr>
          <a:xfrm>
            <a:off x="5915829" y="520178"/>
            <a:ext cx="6276171" cy="507831"/>
          </a:xfrm>
          <a:prstGeom prst="rect">
            <a:avLst/>
          </a:prstGeom>
          <a:solidFill>
            <a:srgbClr val="F3F2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86" name="Picture 85">
            <a:extLst>
              <a:ext uri="{FF2B5EF4-FFF2-40B4-BE49-F238E27FC236}">
                <a16:creationId xmlns:a16="http://schemas.microsoft.com/office/drawing/2014/main" id="{1B543B86-B68E-3815-A29A-0F8E650416BA}"/>
              </a:ext>
            </a:extLst>
          </p:cNvPr>
          <p:cNvPicPr>
            <a:picLocks noChangeAspect="1"/>
          </p:cNvPicPr>
          <p:nvPr/>
        </p:nvPicPr>
        <p:blipFill>
          <a:blip r:embed="rId4"/>
          <a:stretch>
            <a:fillRect/>
          </a:stretch>
        </p:blipFill>
        <p:spPr>
          <a:xfrm>
            <a:off x="4031226" y="1"/>
            <a:ext cx="1884603" cy="1028008"/>
          </a:xfrm>
          <a:prstGeom prst="rect">
            <a:avLst/>
          </a:prstGeom>
        </p:spPr>
      </p:pic>
      <p:sp>
        <p:nvSpPr>
          <p:cNvPr id="87" name="TextBox 86">
            <a:extLst>
              <a:ext uri="{FF2B5EF4-FFF2-40B4-BE49-F238E27FC236}">
                <a16:creationId xmlns:a16="http://schemas.microsoft.com/office/drawing/2014/main" id="{19245001-F8DF-B6CB-5AD5-983CDA239CE4}"/>
              </a:ext>
            </a:extLst>
          </p:cNvPr>
          <p:cNvSpPr txBox="1"/>
          <p:nvPr/>
        </p:nvSpPr>
        <p:spPr>
          <a:xfrm>
            <a:off x="5915829" y="-6104"/>
            <a:ext cx="6276171" cy="507831"/>
          </a:xfrm>
          <a:prstGeom prst="rect">
            <a:avLst/>
          </a:prstGeom>
          <a:noFill/>
        </p:spPr>
        <p:txBody>
          <a:bodyPr wrap="square">
            <a:spAutoFit/>
          </a:bodyPr>
          <a:lstStyle/>
          <a:p>
            <a:pPr algn="just"/>
            <a:r>
              <a:rPr lang="en-US" sz="2700" b="1" dirty="0">
                <a:solidFill>
                  <a:srgbClr val="352A62"/>
                </a:solidFill>
                <a:latin typeface="Calibri" panose="020F0502020204030204" pitchFamily="34" charset="0"/>
                <a:ea typeface="Calibri" panose="020F0502020204030204" pitchFamily="34" charset="0"/>
                <a:cs typeface="Times New Roman" panose="02020603050405020304" pitchFamily="18" charset="0"/>
              </a:rPr>
              <a:t>The 36 Rules of Legal Writing </a:t>
            </a:r>
            <a:r>
              <a:rPr lang="en-US" sz="2700" dirty="0">
                <a:solidFill>
                  <a:srgbClr val="352A62"/>
                </a:solidFill>
                <a:latin typeface="Calibri" panose="020F0502020204030204" pitchFamily="34" charset="0"/>
                <a:ea typeface="Calibri" panose="020F0502020204030204" pitchFamily="34" charset="0"/>
                <a:cs typeface="Times New Roman" panose="02020603050405020304" pitchFamily="18" charset="0"/>
              </a:rPr>
              <a:t>– Rule 28/36</a:t>
            </a:r>
            <a:endParaRPr lang="en-GB" sz="2700" dirty="0">
              <a:latin typeface="Calibri" panose="020F0502020204030204" pitchFamily="34" charset="0"/>
              <a:ea typeface="Calibri" panose="020F0502020204030204" pitchFamily="34" charset="0"/>
              <a:cs typeface="Times New Roman" panose="02020603050405020304" pitchFamily="18" charset="0"/>
            </a:endParaRPr>
          </a:p>
        </p:txBody>
      </p:sp>
      <p:sp>
        <p:nvSpPr>
          <p:cNvPr id="3" name="TextBox 2">
            <a:extLst>
              <a:ext uri="{FF2B5EF4-FFF2-40B4-BE49-F238E27FC236}">
                <a16:creationId xmlns:a16="http://schemas.microsoft.com/office/drawing/2014/main" id="{5791E6DC-900F-424C-4126-CE5F2E05A3BA}"/>
              </a:ext>
            </a:extLst>
          </p:cNvPr>
          <p:cNvSpPr txBox="1"/>
          <p:nvPr/>
        </p:nvSpPr>
        <p:spPr>
          <a:xfrm>
            <a:off x="563276" y="1200382"/>
            <a:ext cx="6676599" cy="2862322"/>
          </a:xfrm>
          <a:prstGeom prst="rect">
            <a:avLst/>
          </a:prstGeom>
          <a:noFill/>
        </p:spPr>
        <p:txBody>
          <a:bodyPr wrap="square">
            <a:spAutoFit/>
          </a:bodyPr>
          <a:lstStyle/>
          <a:p>
            <a:r>
              <a:rPr lang="en-GB" sz="2000" b="1" dirty="0">
                <a:solidFill>
                  <a:srgbClr val="002060"/>
                </a:solidFill>
                <a:latin typeface="+mj-lt"/>
              </a:rPr>
              <a:t>Which sentence correctly avoids unnecessary nominalizations?</a:t>
            </a:r>
          </a:p>
          <a:p>
            <a:endParaRPr lang="en-GB" sz="2000" dirty="0">
              <a:solidFill>
                <a:srgbClr val="002060"/>
              </a:solidFill>
              <a:latin typeface="+mj-lt"/>
            </a:endParaRPr>
          </a:p>
          <a:p>
            <a:r>
              <a:rPr lang="en-GB" sz="2000" dirty="0">
                <a:solidFill>
                  <a:srgbClr val="002060"/>
                </a:solidFill>
                <a:latin typeface="+mj-lt"/>
              </a:rPr>
              <a:t>A) “The corporation has made an application for an extension of time.”</a:t>
            </a:r>
            <a:br>
              <a:rPr lang="en-GB" sz="2000" dirty="0">
                <a:solidFill>
                  <a:srgbClr val="002060"/>
                </a:solidFill>
                <a:latin typeface="+mj-lt"/>
              </a:rPr>
            </a:br>
            <a:r>
              <a:rPr lang="en-GB" sz="2000" dirty="0">
                <a:solidFill>
                  <a:srgbClr val="002060"/>
                </a:solidFill>
                <a:latin typeface="+mj-lt"/>
              </a:rPr>
              <a:t>B) “The corporation has applied for a time extension.”</a:t>
            </a:r>
            <a:br>
              <a:rPr lang="en-GB" sz="2000" dirty="0">
                <a:solidFill>
                  <a:srgbClr val="002060"/>
                </a:solidFill>
                <a:latin typeface="+mj-lt"/>
              </a:rPr>
            </a:br>
            <a:r>
              <a:rPr lang="en-GB" sz="2000" dirty="0">
                <a:solidFill>
                  <a:srgbClr val="002060"/>
                </a:solidFill>
                <a:latin typeface="+mj-lt"/>
              </a:rPr>
              <a:t>C) “The corporation is in the process of making an application for an extension of time.”</a:t>
            </a:r>
            <a:br>
              <a:rPr lang="en-GB" sz="2000" dirty="0">
                <a:solidFill>
                  <a:srgbClr val="002060"/>
                </a:solidFill>
                <a:latin typeface="+mj-lt"/>
              </a:rPr>
            </a:br>
            <a:r>
              <a:rPr lang="en-GB" sz="2000" dirty="0">
                <a:solidFill>
                  <a:srgbClr val="002060"/>
                </a:solidFill>
                <a:latin typeface="+mj-lt"/>
              </a:rPr>
              <a:t>D) “The corporation has facilitated the application process for an extension of time.”</a:t>
            </a:r>
          </a:p>
        </p:txBody>
      </p:sp>
    </p:spTree>
    <p:extLst>
      <p:ext uri="{BB962C8B-B14F-4D97-AF65-F5344CB8AC3E}">
        <p14:creationId xmlns:p14="http://schemas.microsoft.com/office/powerpoint/2010/main" val="256294677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AABC738-33CD-BC9A-F154-C23368BD6BDA}"/>
            </a:ext>
          </a:extLst>
        </p:cNvPr>
        <p:cNvGrpSpPr/>
        <p:nvPr/>
      </p:nvGrpSpPr>
      <p:grpSpPr>
        <a:xfrm>
          <a:off x="0" y="0"/>
          <a:ext cx="0" cy="0"/>
          <a:chOff x="0" y="0"/>
          <a:chExt cx="0" cy="0"/>
        </a:xfrm>
      </p:grpSpPr>
      <p:sp>
        <p:nvSpPr>
          <p:cNvPr id="59" name="Rectangle 58">
            <a:extLst>
              <a:ext uri="{FF2B5EF4-FFF2-40B4-BE49-F238E27FC236}">
                <a16:creationId xmlns:a16="http://schemas.microsoft.com/office/drawing/2014/main" id="{68982359-BC89-EAB7-74E7-ECD49D338019}"/>
              </a:ext>
            </a:extLst>
          </p:cNvPr>
          <p:cNvSpPr/>
          <p:nvPr/>
        </p:nvSpPr>
        <p:spPr>
          <a:xfrm>
            <a:off x="5915829" y="5833583"/>
            <a:ext cx="2164481" cy="1018971"/>
          </a:xfrm>
          <a:prstGeom prst="rect">
            <a:avLst/>
          </a:prstGeom>
          <a:solidFill>
            <a:srgbClr val="F3F2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3" name="Рисунок 3">
            <a:extLst>
              <a:ext uri="{FF2B5EF4-FFF2-40B4-BE49-F238E27FC236}">
                <a16:creationId xmlns:a16="http://schemas.microsoft.com/office/drawing/2014/main" id="{C4BBEBBD-9086-92E3-F366-837F5EEC8D45}"/>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63278" y="27589"/>
            <a:ext cx="6379210" cy="2304415"/>
          </a:xfrm>
          <a:prstGeom prst="rect">
            <a:avLst/>
          </a:prstGeom>
        </p:spPr>
      </p:pic>
      <p:sp>
        <p:nvSpPr>
          <p:cNvPr id="14" name="Rectangle 13">
            <a:extLst>
              <a:ext uri="{FF2B5EF4-FFF2-40B4-BE49-F238E27FC236}">
                <a16:creationId xmlns:a16="http://schemas.microsoft.com/office/drawing/2014/main" id="{E91F360F-E0D0-A2EB-A6A3-ED0C991DDC7F}"/>
              </a:ext>
            </a:extLst>
          </p:cNvPr>
          <p:cNvSpPr/>
          <p:nvPr/>
        </p:nvSpPr>
        <p:spPr>
          <a:xfrm>
            <a:off x="1609725" y="1047750"/>
            <a:ext cx="5772150" cy="114681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2" name="Rectangle 11">
            <a:extLst>
              <a:ext uri="{FF2B5EF4-FFF2-40B4-BE49-F238E27FC236}">
                <a16:creationId xmlns:a16="http://schemas.microsoft.com/office/drawing/2014/main" id="{044E0F5F-D4E4-8749-C16E-8A15FC472AD5}"/>
              </a:ext>
            </a:extLst>
          </p:cNvPr>
          <p:cNvSpPr/>
          <p:nvPr/>
        </p:nvSpPr>
        <p:spPr>
          <a:xfrm>
            <a:off x="0" y="5839029"/>
            <a:ext cx="2495550" cy="1018971"/>
          </a:xfrm>
          <a:prstGeom prst="rect">
            <a:avLst/>
          </a:prstGeom>
          <a:solidFill>
            <a:srgbClr val="F3F2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56" name="Picture 55">
            <a:extLst>
              <a:ext uri="{FF2B5EF4-FFF2-40B4-BE49-F238E27FC236}">
                <a16:creationId xmlns:a16="http://schemas.microsoft.com/office/drawing/2014/main" id="{E95E5270-0717-7D25-FDB5-A78485A9CC94}"/>
              </a:ext>
            </a:extLst>
          </p:cNvPr>
          <p:cNvPicPr>
            <a:picLocks noChangeAspect="1"/>
          </p:cNvPicPr>
          <p:nvPr/>
        </p:nvPicPr>
        <p:blipFill>
          <a:blip r:embed="rId3"/>
          <a:stretch>
            <a:fillRect/>
          </a:stretch>
        </p:blipFill>
        <p:spPr>
          <a:xfrm>
            <a:off x="139620" y="5846105"/>
            <a:ext cx="7160518" cy="1013460"/>
          </a:xfrm>
          <a:prstGeom prst="rect">
            <a:avLst/>
          </a:prstGeom>
        </p:spPr>
      </p:pic>
      <p:sp>
        <p:nvSpPr>
          <p:cNvPr id="57" name="Rectangle 56">
            <a:extLst>
              <a:ext uri="{FF2B5EF4-FFF2-40B4-BE49-F238E27FC236}">
                <a16:creationId xmlns:a16="http://schemas.microsoft.com/office/drawing/2014/main" id="{FE0A3132-7416-5D56-031D-CD12BD13A6F8}"/>
              </a:ext>
            </a:extLst>
          </p:cNvPr>
          <p:cNvSpPr/>
          <p:nvPr/>
        </p:nvSpPr>
        <p:spPr>
          <a:xfrm>
            <a:off x="7735527" y="3395743"/>
            <a:ext cx="4456473" cy="1018971"/>
          </a:xfrm>
          <a:prstGeom prst="rect">
            <a:avLst/>
          </a:prstGeom>
          <a:solidFill>
            <a:srgbClr val="F3F2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58" name="Picture 57">
            <a:extLst>
              <a:ext uri="{FF2B5EF4-FFF2-40B4-BE49-F238E27FC236}">
                <a16:creationId xmlns:a16="http://schemas.microsoft.com/office/drawing/2014/main" id="{D95A2D3D-4F8C-4548-CD7B-8F0C01987F42}"/>
              </a:ext>
            </a:extLst>
          </p:cNvPr>
          <p:cNvPicPr>
            <a:picLocks noChangeAspect="1"/>
          </p:cNvPicPr>
          <p:nvPr/>
        </p:nvPicPr>
        <p:blipFill>
          <a:blip r:embed="rId4"/>
          <a:stretch>
            <a:fillRect/>
          </a:stretch>
        </p:blipFill>
        <p:spPr>
          <a:xfrm>
            <a:off x="7381875" y="3395742"/>
            <a:ext cx="698435" cy="3462257"/>
          </a:xfrm>
          <a:prstGeom prst="rect">
            <a:avLst/>
          </a:prstGeom>
        </p:spPr>
      </p:pic>
      <p:pic>
        <p:nvPicPr>
          <p:cNvPr id="63" name="Picture 62">
            <a:extLst>
              <a:ext uri="{FF2B5EF4-FFF2-40B4-BE49-F238E27FC236}">
                <a16:creationId xmlns:a16="http://schemas.microsoft.com/office/drawing/2014/main" id="{E1C5B01C-7960-DCC1-FCCD-C4D493D82327}"/>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454448" y="1377535"/>
            <a:ext cx="4407871" cy="1533616"/>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sp>
        <p:nvSpPr>
          <p:cNvPr id="64" name="Rectangle 63">
            <a:extLst>
              <a:ext uri="{FF2B5EF4-FFF2-40B4-BE49-F238E27FC236}">
                <a16:creationId xmlns:a16="http://schemas.microsoft.com/office/drawing/2014/main" id="{CF5D1CCB-2967-7EC4-6FAA-00582FA9F53A}"/>
              </a:ext>
            </a:extLst>
          </p:cNvPr>
          <p:cNvSpPr/>
          <p:nvPr/>
        </p:nvSpPr>
        <p:spPr>
          <a:xfrm>
            <a:off x="7454449" y="1362649"/>
            <a:ext cx="4407870" cy="153361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1" name="TextBox 60">
            <a:extLst>
              <a:ext uri="{FF2B5EF4-FFF2-40B4-BE49-F238E27FC236}">
                <a16:creationId xmlns:a16="http://schemas.microsoft.com/office/drawing/2014/main" id="{1296D72B-12C0-D6EA-AB8E-793C12FC22BA}"/>
              </a:ext>
            </a:extLst>
          </p:cNvPr>
          <p:cNvSpPr txBox="1"/>
          <p:nvPr/>
        </p:nvSpPr>
        <p:spPr>
          <a:xfrm>
            <a:off x="7853553" y="1819619"/>
            <a:ext cx="3866767" cy="923330"/>
          </a:xfrm>
          <a:prstGeom prst="rect">
            <a:avLst/>
          </a:prstGeom>
          <a:noFill/>
        </p:spPr>
        <p:txBody>
          <a:bodyPr wrap="square">
            <a:spAutoFit/>
          </a:bodyPr>
          <a:lstStyle/>
          <a:p>
            <a:r>
              <a:rPr lang="en-US" sz="2700" b="1" dirty="0">
                <a:solidFill>
                  <a:srgbClr val="352A62"/>
                </a:solidFill>
                <a:latin typeface="Calibri" panose="020F0502020204030204" pitchFamily="34" charset="0"/>
                <a:ea typeface="Calibri" panose="020F0502020204030204" pitchFamily="34" charset="0"/>
                <a:cs typeface="Times New Roman" panose="02020603050405020304" pitchFamily="18" charset="0"/>
              </a:rPr>
              <a:t>29. The Rules of Titles &amp; Degrees</a:t>
            </a:r>
            <a:endParaRPr lang="en-GB" sz="2700" dirty="0">
              <a:latin typeface="Calibri" panose="020F0502020204030204" pitchFamily="34" charset="0"/>
              <a:ea typeface="Calibri" panose="020F0502020204030204" pitchFamily="34" charset="0"/>
              <a:cs typeface="Times New Roman" panose="02020603050405020304" pitchFamily="18" charset="0"/>
            </a:endParaRPr>
          </a:p>
        </p:txBody>
      </p:sp>
      <p:sp>
        <p:nvSpPr>
          <p:cNvPr id="85" name="Rectangle 84">
            <a:extLst>
              <a:ext uri="{FF2B5EF4-FFF2-40B4-BE49-F238E27FC236}">
                <a16:creationId xmlns:a16="http://schemas.microsoft.com/office/drawing/2014/main" id="{EE76107C-CCEC-A5DF-1A1A-569CA6576464}"/>
              </a:ext>
            </a:extLst>
          </p:cNvPr>
          <p:cNvSpPr/>
          <p:nvPr/>
        </p:nvSpPr>
        <p:spPr>
          <a:xfrm>
            <a:off x="5915829" y="520178"/>
            <a:ext cx="6276171" cy="507831"/>
          </a:xfrm>
          <a:prstGeom prst="rect">
            <a:avLst/>
          </a:prstGeom>
          <a:solidFill>
            <a:srgbClr val="F3F2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86" name="Picture 85">
            <a:extLst>
              <a:ext uri="{FF2B5EF4-FFF2-40B4-BE49-F238E27FC236}">
                <a16:creationId xmlns:a16="http://schemas.microsoft.com/office/drawing/2014/main" id="{AF4A3DDB-E60A-6476-FB36-8A9451498415}"/>
              </a:ext>
            </a:extLst>
          </p:cNvPr>
          <p:cNvPicPr>
            <a:picLocks noChangeAspect="1"/>
          </p:cNvPicPr>
          <p:nvPr/>
        </p:nvPicPr>
        <p:blipFill>
          <a:blip r:embed="rId4"/>
          <a:stretch>
            <a:fillRect/>
          </a:stretch>
        </p:blipFill>
        <p:spPr>
          <a:xfrm>
            <a:off x="4031226" y="1"/>
            <a:ext cx="1884603" cy="1028008"/>
          </a:xfrm>
          <a:prstGeom prst="rect">
            <a:avLst/>
          </a:prstGeom>
        </p:spPr>
      </p:pic>
      <p:sp>
        <p:nvSpPr>
          <p:cNvPr id="87" name="TextBox 86">
            <a:extLst>
              <a:ext uri="{FF2B5EF4-FFF2-40B4-BE49-F238E27FC236}">
                <a16:creationId xmlns:a16="http://schemas.microsoft.com/office/drawing/2014/main" id="{88D4059E-AB97-1963-5606-DF7CCB7C4C4F}"/>
              </a:ext>
            </a:extLst>
          </p:cNvPr>
          <p:cNvSpPr txBox="1"/>
          <p:nvPr/>
        </p:nvSpPr>
        <p:spPr>
          <a:xfrm>
            <a:off x="5915829" y="-6104"/>
            <a:ext cx="6276171" cy="507831"/>
          </a:xfrm>
          <a:prstGeom prst="rect">
            <a:avLst/>
          </a:prstGeom>
          <a:noFill/>
        </p:spPr>
        <p:txBody>
          <a:bodyPr wrap="square">
            <a:spAutoFit/>
          </a:bodyPr>
          <a:lstStyle/>
          <a:p>
            <a:pPr algn="just"/>
            <a:r>
              <a:rPr lang="en-US" sz="2700" b="1" dirty="0">
                <a:solidFill>
                  <a:srgbClr val="352A62"/>
                </a:solidFill>
                <a:latin typeface="Calibri" panose="020F0502020204030204" pitchFamily="34" charset="0"/>
                <a:ea typeface="Calibri" panose="020F0502020204030204" pitchFamily="34" charset="0"/>
                <a:cs typeface="Times New Roman" panose="02020603050405020304" pitchFamily="18" charset="0"/>
              </a:rPr>
              <a:t>The 36 Rules of Legal Writing </a:t>
            </a:r>
            <a:r>
              <a:rPr lang="en-US" sz="2700" dirty="0">
                <a:solidFill>
                  <a:srgbClr val="352A62"/>
                </a:solidFill>
                <a:latin typeface="Calibri" panose="020F0502020204030204" pitchFamily="34" charset="0"/>
                <a:ea typeface="Calibri" panose="020F0502020204030204" pitchFamily="34" charset="0"/>
                <a:cs typeface="Times New Roman" panose="02020603050405020304" pitchFamily="18" charset="0"/>
              </a:rPr>
              <a:t>– Rule 29/36</a:t>
            </a:r>
            <a:endParaRPr lang="en-GB" sz="2700" dirty="0">
              <a:latin typeface="Calibri" panose="020F0502020204030204" pitchFamily="34" charset="0"/>
              <a:ea typeface="Calibri" panose="020F0502020204030204" pitchFamily="34" charset="0"/>
              <a:cs typeface="Times New Roman" panose="02020603050405020304" pitchFamily="18" charset="0"/>
            </a:endParaRPr>
          </a:p>
        </p:txBody>
      </p:sp>
      <p:sp>
        <p:nvSpPr>
          <p:cNvPr id="3" name="TextBox 2">
            <a:extLst>
              <a:ext uri="{FF2B5EF4-FFF2-40B4-BE49-F238E27FC236}">
                <a16:creationId xmlns:a16="http://schemas.microsoft.com/office/drawing/2014/main" id="{8C358D6D-93CC-8892-3059-51AF044B5B56}"/>
              </a:ext>
            </a:extLst>
          </p:cNvPr>
          <p:cNvSpPr txBox="1"/>
          <p:nvPr/>
        </p:nvSpPr>
        <p:spPr>
          <a:xfrm>
            <a:off x="563276" y="1200382"/>
            <a:ext cx="6676599" cy="3477875"/>
          </a:xfrm>
          <a:prstGeom prst="rect">
            <a:avLst/>
          </a:prstGeom>
          <a:noFill/>
        </p:spPr>
        <p:txBody>
          <a:bodyPr wrap="square">
            <a:spAutoFit/>
          </a:bodyPr>
          <a:lstStyle/>
          <a:p>
            <a:r>
              <a:rPr lang="en-GB" sz="2000" b="1" dirty="0">
                <a:solidFill>
                  <a:srgbClr val="002060"/>
                </a:solidFill>
                <a:latin typeface="+mj-lt"/>
              </a:rPr>
              <a:t>Which of the following follows the rule for using professional titles correctly?</a:t>
            </a:r>
          </a:p>
          <a:p>
            <a:endParaRPr lang="en-GB" sz="2000" dirty="0">
              <a:solidFill>
                <a:srgbClr val="002060"/>
              </a:solidFill>
              <a:latin typeface="+mj-lt"/>
            </a:endParaRPr>
          </a:p>
          <a:p>
            <a:r>
              <a:rPr lang="en-GB" sz="2000" dirty="0">
                <a:solidFill>
                  <a:srgbClr val="002060"/>
                </a:solidFill>
                <a:latin typeface="+mj-lt"/>
              </a:rPr>
              <a:t>A) “The agreement was signed by John Smith, </a:t>
            </a:r>
            <a:r>
              <a:rPr lang="en-GB" sz="2000" dirty="0" err="1">
                <a:solidFill>
                  <a:srgbClr val="002060"/>
                </a:solidFill>
                <a:latin typeface="+mj-lt"/>
              </a:rPr>
              <a:t>Esq.</a:t>
            </a:r>
            <a:r>
              <a:rPr lang="en-GB" sz="2000" dirty="0">
                <a:solidFill>
                  <a:srgbClr val="002060"/>
                </a:solidFill>
                <a:latin typeface="+mj-lt"/>
              </a:rPr>
              <a:t>, LLM, PhD, and Jane Doe, JD, MBA.”</a:t>
            </a:r>
            <a:br>
              <a:rPr lang="en-GB" sz="2000" dirty="0">
                <a:solidFill>
                  <a:srgbClr val="002060"/>
                </a:solidFill>
                <a:latin typeface="+mj-lt"/>
              </a:rPr>
            </a:br>
            <a:r>
              <a:rPr lang="en-GB" sz="2000" dirty="0">
                <a:solidFill>
                  <a:srgbClr val="002060"/>
                </a:solidFill>
                <a:latin typeface="+mj-lt"/>
              </a:rPr>
              <a:t>B) “The agreement was signed by Attorney John Smith and Attorney Jane Doe.”</a:t>
            </a:r>
            <a:br>
              <a:rPr lang="en-GB" sz="2000" dirty="0">
                <a:solidFill>
                  <a:srgbClr val="002060"/>
                </a:solidFill>
                <a:latin typeface="+mj-lt"/>
              </a:rPr>
            </a:br>
            <a:r>
              <a:rPr lang="en-GB" sz="2000" dirty="0">
                <a:solidFill>
                  <a:srgbClr val="002060"/>
                </a:solidFill>
                <a:latin typeface="+mj-lt"/>
              </a:rPr>
              <a:t>C) “The agreement was signed by John Smith, JD, </a:t>
            </a:r>
            <a:r>
              <a:rPr lang="en-GB" sz="2000" dirty="0" err="1">
                <a:solidFill>
                  <a:srgbClr val="002060"/>
                </a:solidFill>
                <a:latin typeface="+mj-lt"/>
              </a:rPr>
              <a:t>Esq.</a:t>
            </a:r>
            <a:r>
              <a:rPr lang="en-GB" sz="2000" dirty="0">
                <a:solidFill>
                  <a:srgbClr val="002060"/>
                </a:solidFill>
                <a:latin typeface="+mj-lt"/>
              </a:rPr>
              <a:t>, and Jane Doe, JD, </a:t>
            </a:r>
            <a:r>
              <a:rPr lang="en-GB" sz="2000" dirty="0" err="1">
                <a:solidFill>
                  <a:srgbClr val="002060"/>
                </a:solidFill>
                <a:latin typeface="+mj-lt"/>
              </a:rPr>
              <a:t>Esq.</a:t>
            </a:r>
            <a:r>
              <a:rPr lang="en-GB" sz="2000" dirty="0">
                <a:solidFill>
                  <a:srgbClr val="002060"/>
                </a:solidFill>
                <a:latin typeface="+mj-lt"/>
              </a:rPr>
              <a:t>”</a:t>
            </a:r>
            <a:br>
              <a:rPr lang="en-GB" sz="2000" dirty="0">
                <a:solidFill>
                  <a:srgbClr val="002060"/>
                </a:solidFill>
                <a:latin typeface="+mj-lt"/>
              </a:rPr>
            </a:br>
            <a:r>
              <a:rPr lang="en-GB" sz="2000" dirty="0">
                <a:solidFill>
                  <a:srgbClr val="002060"/>
                </a:solidFill>
                <a:latin typeface="+mj-lt"/>
              </a:rPr>
              <a:t>D) “The agreement was signed by John Smith, LLM, and Jane Doe, JD.”</a:t>
            </a:r>
          </a:p>
        </p:txBody>
      </p:sp>
    </p:spTree>
    <p:extLst>
      <p:ext uri="{BB962C8B-B14F-4D97-AF65-F5344CB8AC3E}">
        <p14:creationId xmlns:p14="http://schemas.microsoft.com/office/powerpoint/2010/main" val="195793595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7C60174-10B3-4B2C-409F-C8F086FD7A03}"/>
            </a:ext>
          </a:extLst>
        </p:cNvPr>
        <p:cNvGrpSpPr/>
        <p:nvPr/>
      </p:nvGrpSpPr>
      <p:grpSpPr>
        <a:xfrm>
          <a:off x="0" y="0"/>
          <a:ext cx="0" cy="0"/>
          <a:chOff x="0" y="0"/>
          <a:chExt cx="0" cy="0"/>
        </a:xfrm>
      </p:grpSpPr>
      <p:sp>
        <p:nvSpPr>
          <p:cNvPr id="59" name="Rectangle 58">
            <a:extLst>
              <a:ext uri="{FF2B5EF4-FFF2-40B4-BE49-F238E27FC236}">
                <a16:creationId xmlns:a16="http://schemas.microsoft.com/office/drawing/2014/main" id="{F08A34F8-5F6F-A60C-383F-B1FE4F94AD62}"/>
              </a:ext>
            </a:extLst>
          </p:cNvPr>
          <p:cNvSpPr/>
          <p:nvPr/>
        </p:nvSpPr>
        <p:spPr>
          <a:xfrm>
            <a:off x="5915829" y="5833583"/>
            <a:ext cx="2164481" cy="1018971"/>
          </a:xfrm>
          <a:prstGeom prst="rect">
            <a:avLst/>
          </a:prstGeom>
          <a:solidFill>
            <a:srgbClr val="F3F2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3" name="Рисунок 3">
            <a:extLst>
              <a:ext uri="{FF2B5EF4-FFF2-40B4-BE49-F238E27FC236}">
                <a16:creationId xmlns:a16="http://schemas.microsoft.com/office/drawing/2014/main" id="{0636C4EB-663D-646F-C1E9-E1D4994816F6}"/>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63278" y="27589"/>
            <a:ext cx="6379210" cy="2304415"/>
          </a:xfrm>
          <a:prstGeom prst="rect">
            <a:avLst/>
          </a:prstGeom>
        </p:spPr>
      </p:pic>
      <p:sp>
        <p:nvSpPr>
          <p:cNvPr id="14" name="Rectangle 13">
            <a:extLst>
              <a:ext uri="{FF2B5EF4-FFF2-40B4-BE49-F238E27FC236}">
                <a16:creationId xmlns:a16="http://schemas.microsoft.com/office/drawing/2014/main" id="{EEB16238-90EE-54DA-982A-3FABAD4DC40A}"/>
              </a:ext>
            </a:extLst>
          </p:cNvPr>
          <p:cNvSpPr/>
          <p:nvPr/>
        </p:nvSpPr>
        <p:spPr>
          <a:xfrm>
            <a:off x="1609725" y="1047750"/>
            <a:ext cx="5772150" cy="128425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2" name="Rectangle 11">
            <a:extLst>
              <a:ext uri="{FF2B5EF4-FFF2-40B4-BE49-F238E27FC236}">
                <a16:creationId xmlns:a16="http://schemas.microsoft.com/office/drawing/2014/main" id="{D790AB04-DBA3-3B59-9C8B-2BD50B86D466}"/>
              </a:ext>
            </a:extLst>
          </p:cNvPr>
          <p:cNvSpPr/>
          <p:nvPr/>
        </p:nvSpPr>
        <p:spPr>
          <a:xfrm>
            <a:off x="0" y="5839029"/>
            <a:ext cx="2495550" cy="1018971"/>
          </a:xfrm>
          <a:prstGeom prst="rect">
            <a:avLst/>
          </a:prstGeom>
          <a:solidFill>
            <a:srgbClr val="F3F2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56" name="Picture 55">
            <a:extLst>
              <a:ext uri="{FF2B5EF4-FFF2-40B4-BE49-F238E27FC236}">
                <a16:creationId xmlns:a16="http://schemas.microsoft.com/office/drawing/2014/main" id="{9E4BBC12-87D4-D456-308D-EC075BB43CC6}"/>
              </a:ext>
            </a:extLst>
          </p:cNvPr>
          <p:cNvPicPr>
            <a:picLocks noChangeAspect="1"/>
          </p:cNvPicPr>
          <p:nvPr/>
        </p:nvPicPr>
        <p:blipFill>
          <a:blip r:embed="rId3"/>
          <a:stretch>
            <a:fillRect/>
          </a:stretch>
        </p:blipFill>
        <p:spPr>
          <a:xfrm>
            <a:off x="139620" y="5846105"/>
            <a:ext cx="7160518" cy="1013460"/>
          </a:xfrm>
          <a:prstGeom prst="rect">
            <a:avLst/>
          </a:prstGeom>
        </p:spPr>
      </p:pic>
      <p:sp>
        <p:nvSpPr>
          <p:cNvPr id="57" name="Rectangle 56">
            <a:extLst>
              <a:ext uri="{FF2B5EF4-FFF2-40B4-BE49-F238E27FC236}">
                <a16:creationId xmlns:a16="http://schemas.microsoft.com/office/drawing/2014/main" id="{BE27EA66-1B40-BC15-0A33-A9755D4D9526}"/>
              </a:ext>
            </a:extLst>
          </p:cNvPr>
          <p:cNvSpPr/>
          <p:nvPr/>
        </p:nvSpPr>
        <p:spPr>
          <a:xfrm>
            <a:off x="7735527" y="3395743"/>
            <a:ext cx="4456473" cy="1018971"/>
          </a:xfrm>
          <a:prstGeom prst="rect">
            <a:avLst/>
          </a:prstGeom>
          <a:solidFill>
            <a:srgbClr val="F3F2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58" name="Picture 57">
            <a:extLst>
              <a:ext uri="{FF2B5EF4-FFF2-40B4-BE49-F238E27FC236}">
                <a16:creationId xmlns:a16="http://schemas.microsoft.com/office/drawing/2014/main" id="{B77B2426-460E-1069-56BE-F4DBE31541D0}"/>
              </a:ext>
            </a:extLst>
          </p:cNvPr>
          <p:cNvPicPr>
            <a:picLocks noChangeAspect="1"/>
          </p:cNvPicPr>
          <p:nvPr/>
        </p:nvPicPr>
        <p:blipFill>
          <a:blip r:embed="rId4"/>
          <a:stretch>
            <a:fillRect/>
          </a:stretch>
        </p:blipFill>
        <p:spPr>
          <a:xfrm>
            <a:off x="7381875" y="3395742"/>
            <a:ext cx="698435" cy="3462257"/>
          </a:xfrm>
          <a:prstGeom prst="rect">
            <a:avLst/>
          </a:prstGeom>
        </p:spPr>
      </p:pic>
      <p:pic>
        <p:nvPicPr>
          <p:cNvPr id="63" name="Picture 62">
            <a:extLst>
              <a:ext uri="{FF2B5EF4-FFF2-40B4-BE49-F238E27FC236}">
                <a16:creationId xmlns:a16="http://schemas.microsoft.com/office/drawing/2014/main" id="{98011D24-12C7-ACAB-07C3-CD34F61D79D6}"/>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454448" y="1377535"/>
            <a:ext cx="4407871" cy="1533616"/>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sp>
        <p:nvSpPr>
          <p:cNvPr id="64" name="Rectangle 63">
            <a:extLst>
              <a:ext uri="{FF2B5EF4-FFF2-40B4-BE49-F238E27FC236}">
                <a16:creationId xmlns:a16="http://schemas.microsoft.com/office/drawing/2014/main" id="{382A402B-C2C6-3131-EA92-6425DCF53D94}"/>
              </a:ext>
            </a:extLst>
          </p:cNvPr>
          <p:cNvSpPr/>
          <p:nvPr/>
        </p:nvSpPr>
        <p:spPr>
          <a:xfrm>
            <a:off x="7454449" y="1362649"/>
            <a:ext cx="4407870" cy="153361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1" name="TextBox 60">
            <a:extLst>
              <a:ext uri="{FF2B5EF4-FFF2-40B4-BE49-F238E27FC236}">
                <a16:creationId xmlns:a16="http://schemas.microsoft.com/office/drawing/2014/main" id="{2B87D766-1B1D-E234-95DD-F17274588656}"/>
              </a:ext>
            </a:extLst>
          </p:cNvPr>
          <p:cNvSpPr txBox="1"/>
          <p:nvPr/>
        </p:nvSpPr>
        <p:spPr>
          <a:xfrm>
            <a:off x="7853553" y="1819619"/>
            <a:ext cx="3866767" cy="923330"/>
          </a:xfrm>
          <a:prstGeom prst="rect">
            <a:avLst/>
          </a:prstGeom>
          <a:noFill/>
        </p:spPr>
        <p:txBody>
          <a:bodyPr wrap="square">
            <a:spAutoFit/>
          </a:bodyPr>
          <a:lstStyle/>
          <a:p>
            <a:r>
              <a:rPr lang="en-US" sz="2700" b="1" dirty="0">
                <a:solidFill>
                  <a:srgbClr val="352A62"/>
                </a:solidFill>
                <a:latin typeface="Calibri" panose="020F0502020204030204" pitchFamily="34" charset="0"/>
                <a:ea typeface="Calibri" panose="020F0502020204030204" pitchFamily="34" charset="0"/>
                <a:cs typeface="Times New Roman" panose="02020603050405020304" pitchFamily="18" charset="0"/>
              </a:rPr>
              <a:t>30. The Dangling Modifiers Rule</a:t>
            </a:r>
            <a:endParaRPr lang="en-GB" sz="2700" dirty="0">
              <a:latin typeface="Calibri" panose="020F0502020204030204" pitchFamily="34" charset="0"/>
              <a:ea typeface="Calibri" panose="020F0502020204030204" pitchFamily="34" charset="0"/>
              <a:cs typeface="Times New Roman" panose="02020603050405020304" pitchFamily="18" charset="0"/>
            </a:endParaRPr>
          </a:p>
        </p:txBody>
      </p:sp>
      <p:sp>
        <p:nvSpPr>
          <p:cNvPr id="86" name="Rectangle 85">
            <a:extLst>
              <a:ext uri="{FF2B5EF4-FFF2-40B4-BE49-F238E27FC236}">
                <a16:creationId xmlns:a16="http://schemas.microsoft.com/office/drawing/2014/main" id="{233631FF-31E4-668B-57DE-79488E42396F}"/>
              </a:ext>
            </a:extLst>
          </p:cNvPr>
          <p:cNvSpPr/>
          <p:nvPr/>
        </p:nvSpPr>
        <p:spPr>
          <a:xfrm>
            <a:off x="5915829" y="520178"/>
            <a:ext cx="6276171" cy="507831"/>
          </a:xfrm>
          <a:prstGeom prst="rect">
            <a:avLst/>
          </a:prstGeom>
          <a:solidFill>
            <a:srgbClr val="F3F2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87" name="Picture 86">
            <a:extLst>
              <a:ext uri="{FF2B5EF4-FFF2-40B4-BE49-F238E27FC236}">
                <a16:creationId xmlns:a16="http://schemas.microsoft.com/office/drawing/2014/main" id="{E24A561F-F553-973A-9630-457B8BF1F46B}"/>
              </a:ext>
            </a:extLst>
          </p:cNvPr>
          <p:cNvPicPr>
            <a:picLocks noChangeAspect="1"/>
          </p:cNvPicPr>
          <p:nvPr/>
        </p:nvPicPr>
        <p:blipFill>
          <a:blip r:embed="rId4"/>
          <a:stretch>
            <a:fillRect/>
          </a:stretch>
        </p:blipFill>
        <p:spPr>
          <a:xfrm>
            <a:off x="4031226" y="1"/>
            <a:ext cx="1884603" cy="1028008"/>
          </a:xfrm>
          <a:prstGeom prst="rect">
            <a:avLst/>
          </a:prstGeom>
        </p:spPr>
      </p:pic>
      <p:sp>
        <p:nvSpPr>
          <p:cNvPr id="88" name="TextBox 87">
            <a:extLst>
              <a:ext uri="{FF2B5EF4-FFF2-40B4-BE49-F238E27FC236}">
                <a16:creationId xmlns:a16="http://schemas.microsoft.com/office/drawing/2014/main" id="{92770948-F16A-8040-C206-5108240E14A6}"/>
              </a:ext>
            </a:extLst>
          </p:cNvPr>
          <p:cNvSpPr txBox="1"/>
          <p:nvPr/>
        </p:nvSpPr>
        <p:spPr>
          <a:xfrm>
            <a:off x="5915829" y="-6104"/>
            <a:ext cx="6276171" cy="507831"/>
          </a:xfrm>
          <a:prstGeom prst="rect">
            <a:avLst/>
          </a:prstGeom>
          <a:noFill/>
        </p:spPr>
        <p:txBody>
          <a:bodyPr wrap="square">
            <a:spAutoFit/>
          </a:bodyPr>
          <a:lstStyle/>
          <a:p>
            <a:pPr algn="just"/>
            <a:r>
              <a:rPr lang="en-US" sz="2700" b="1" dirty="0">
                <a:solidFill>
                  <a:srgbClr val="352A62"/>
                </a:solidFill>
                <a:latin typeface="Calibri" panose="020F0502020204030204" pitchFamily="34" charset="0"/>
                <a:ea typeface="Calibri" panose="020F0502020204030204" pitchFamily="34" charset="0"/>
                <a:cs typeface="Times New Roman" panose="02020603050405020304" pitchFamily="18" charset="0"/>
              </a:rPr>
              <a:t>The 36 Rules of Legal Writing </a:t>
            </a:r>
            <a:r>
              <a:rPr lang="en-US" sz="2700" dirty="0">
                <a:solidFill>
                  <a:srgbClr val="352A62"/>
                </a:solidFill>
                <a:latin typeface="Calibri" panose="020F0502020204030204" pitchFamily="34" charset="0"/>
                <a:ea typeface="Calibri" panose="020F0502020204030204" pitchFamily="34" charset="0"/>
                <a:cs typeface="Times New Roman" panose="02020603050405020304" pitchFamily="18" charset="0"/>
              </a:rPr>
              <a:t>– Rule 30/36</a:t>
            </a:r>
            <a:endParaRPr lang="en-GB" sz="2700" dirty="0">
              <a:latin typeface="Calibri" panose="020F0502020204030204" pitchFamily="34" charset="0"/>
              <a:ea typeface="Calibri" panose="020F0502020204030204" pitchFamily="34" charset="0"/>
              <a:cs typeface="Times New Roman" panose="02020603050405020304" pitchFamily="18" charset="0"/>
            </a:endParaRPr>
          </a:p>
        </p:txBody>
      </p:sp>
      <p:sp>
        <p:nvSpPr>
          <p:cNvPr id="2" name="TextBox 1">
            <a:extLst>
              <a:ext uri="{FF2B5EF4-FFF2-40B4-BE49-F238E27FC236}">
                <a16:creationId xmlns:a16="http://schemas.microsoft.com/office/drawing/2014/main" id="{3E5A5552-F1FD-F2F1-20BE-B31A6354B442}"/>
              </a:ext>
            </a:extLst>
          </p:cNvPr>
          <p:cNvSpPr txBox="1"/>
          <p:nvPr/>
        </p:nvSpPr>
        <p:spPr>
          <a:xfrm>
            <a:off x="563276" y="1200382"/>
            <a:ext cx="6676599" cy="2862322"/>
          </a:xfrm>
          <a:prstGeom prst="rect">
            <a:avLst/>
          </a:prstGeom>
          <a:noFill/>
        </p:spPr>
        <p:txBody>
          <a:bodyPr wrap="square">
            <a:spAutoFit/>
          </a:bodyPr>
          <a:lstStyle/>
          <a:p>
            <a:r>
              <a:rPr lang="en-GB" sz="2000" b="1" dirty="0">
                <a:solidFill>
                  <a:srgbClr val="002060"/>
                </a:solidFill>
                <a:latin typeface="+mj-lt"/>
              </a:rPr>
              <a:t>Which sentence correctly avoids a dangling modifier?</a:t>
            </a:r>
          </a:p>
          <a:p>
            <a:endParaRPr lang="en-GB" sz="2000" dirty="0">
              <a:solidFill>
                <a:srgbClr val="002060"/>
              </a:solidFill>
              <a:latin typeface="+mj-lt"/>
            </a:endParaRPr>
          </a:p>
          <a:p>
            <a:r>
              <a:rPr lang="en-GB" sz="2000" dirty="0">
                <a:solidFill>
                  <a:srgbClr val="002060"/>
                </a:solidFill>
                <a:latin typeface="+mj-lt"/>
              </a:rPr>
              <a:t>A) “Having reviewed the evidence, the defendant’s argument was unconvincing.”</a:t>
            </a:r>
            <a:br>
              <a:rPr lang="en-GB" sz="2000" dirty="0">
                <a:solidFill>
                  <a:srgbClr val="002060"/>
                </a:solidFill>
                <a:latin typeface="+mj-lt"/>
              </a:rPr>
            </a:br>
            <a:r>
              <a:rPr lang="en-GB" sz="2000" dirty="0">
                <a:solidFill>
                  <a:srgbClr val="002060"/>
                </a:solidFill>
                <a:latin typeface="+mj-lt"/>
              </a:rPr>
              <a:t>B) “While negotiating the contract, several ambiguities were discovered.”</a:t>
            </a:r>
            <a:br>
              <a:rPr lang="en-GB" sz="2000" dirty="0">
                <a:solidFill>
                  <a:srgbClr val="002060"/>
                </a:solidFill>
                <a:latin typeface="+mj-lt"/>
              </a:rPr>
            </a:br>
            <a:r>
              <a:rPr lang="en-GB" sz="2000" dirty="0">
                <a:solidFill>
                  <a:srgbClr val="002060"/>
                </a:solidFill>
                <a:latin typeface="+mj-lt"/>
              </a:rPr>
              <a:t>C) “After reviewing the contract, the judge found multiple inconsistencies.”</a:t>
            </a:r>
            <a:br>
              <a:rPr lang="en-GB" sz="2000" dirty="0">
                <a:solidFill>
                  <a:srgbClr val="002060"/>
                </a:solidFill>
                <a:latin typeface="+mj-lt"/>
              </a:rPr>
            </a:br>
            <a:r>
              <a:rPr lang="en-GB" sz="2000" dirty="0">
                <a:solidFill>
                  <a:srgbClr val="002060"/>
                </a:solidFill>
                <a:latin typeface="+mj-lt"/>
              </a:rPr>
              <a:t>D) “To argue effectively, preparation must be thorough.”</a:t>
            </a:r>
          </a:p>
        </p:txBody>
      </p:sp>
    </p:spTree>
    <p:extLst>
      <p:ext uri="{BB962C8B-B14F-4D97-AF65-F5344CB8AC3E}">
        <p14:creationId xmlns:p14="http://schemas.microsoft.com/office/powerpoint/2010/main" val="278767979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E23F5FE-73D2-260A-55F6-F69A3D8F556C}"/>
            </a:ext>
          </a:extLst>
        </p:cNvPr>
        <p:cNvGrpSpPr/>
        <p:nvPr/>
      </p:nvGrpSpPr>
      <p:grpSpPr>
        <a:xfrm>
          <a:off x="0" y="0"/>
          <a:ext cx="0" cy="0"/>
          <a:chOff x="0" y="0"/>
          <a:chExt cx="0" cy="0"/>
        </a:xfrm>
      </p:grpSpPr>
      <p:sp>
        <p:nvSpPr>
          <p:cNvPr id="59" name="Rectangle 58">
            <a:extLst>
              <a:ext uri="{FF2B5EF4-FFF2-40B4-BE49-F238E27FC236}">
                <a16:creationId xmlns:a16="http://schemas.microsoft.com/office/drawing/2014/main" id="{30CD848E-2569-8710-04CC-D9C6F6CB855A}"/>
              </a:ext>
            </a:extLst>
          </p:cNvPr>
          <p:cNvSpPr/>
          <p:nvPr/>
        </p:nvSpPr>
        <p:spPr>
          <a:xfrm>
            <a:off x="5915829" y="5833583"/>
            <a:ext cx="2164481" cy="1018971"/>
          </a:xfrm>
          <a:prstGeom prst="rect">
            <a:avLst/>
          </a:prstGeom>
          <a:solidFill>
            <a:srgbClr val="F3F2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3" name="Рисунок 3">
            <a:extLst>
              <a:ext uri="{FF2B5EF4-FFF2-40B4-BE49-F238E27FC236}">
                <a16:creationId xmlns:a16="http://schemas.microsoft.com/office/drawing/2014/main" id="{BDD3FFAE-0295-7F8D-191C-DE8C70B07E0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63278" y="27589"/>
            <a:ext cx="6379210" cy="2304415"/>
          </a:xfrm>
          <a:prstGeom prst="rect">
            <a:avLst/>
          </a:prstGeom>
        </p:spPr>
      </p:pic>
      <p:sp>
        <p:nvSpPr>
          <p:cNvPr id="14" name="Rectangle 13">
            <a:extLst>
              <a:ext uri="{FF2B5EF4-FFF2-40B4-BE49-F238E27FC236}">
                <a16:creationId xmlns:a16="http://schemas.microsoft.com/office/drawing/2014/main" id="{2AE9F904-F2C7-C58D-AD26-DACC3B241251}"/>
              </a:ext>
            </a:extLst>
          </p:cNvPr>
          <p:cNvSpPr/>
          <p:nvPr/>
        </p:nvSpPr>
        <p:spPr>
          <a:xfrm>
            <a:off x="1609725" y="1047750"/>
            <a:ext cx="5772150" cy="128425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2" name="Rectangle 11">
            <a:extLst>
              <a:ext uri="{FF2B5EF4-FFF2-40B4-BE49-F238E27FC236}">
                <a16:creationId xmlns:a16="http://schemas.microsoft.com/office/drawing/2014/main" id="{B67AD304-7985-41E9-B3B2-C02BB6A687B9}"/>
              </a:ext>
            </a:extLst>
          </p:cNvPr>
          <p:cNvSpPr/>
          <p:nvPr/>
        </p:nvSpPr>
        <p:spPr>
          <a:xfrm>
            <a:off x="0" y="5839029"/>
            <a:ext cx="2495550" cy="1018971"/>
          </a:xfrm>
          <a:prstGeom prst="rect">
            <a:avLst/>
          </a:prstGeom>
          <a:solidFill>
            <a:srgbClr val="F3F2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56" name="Picture 55">
            <a:extLst>
              <a:ext uri="{FF2B5EF4-FFF2-40B4-BE49-F238E27FC236}">
                <a16:creationId xmlns:a16="http://schemas.microsoft.com/office/drawing/2014/main" id="{9B8A459C-7740-62FA-A068-F6DB3289BC36}"/>
              </a:ext>
            </a:extLst>
          </p:cNvPr>
          <p:cNvPicPr>
            <a:picLocks noChangeAspect="1"/>
          </p:cNvPicPr>
          <p:nvPr/>
        </p:nvPicPr>
        <p:blipFill>
          <a:blip r:embed="rId3"/>
          <a:stretch>
            <a:fillRect/>
          </a:stretch>
        </p:blipFill>
        <p:spPr>
          <a:xfrm>
            <a:off x="139620" y="5846105"/>
            <a:ext cx="7160518" cy="1013460"/>
          </a:xfrm>
          <a:prstGeom prst="rect">
            <a:avLst/>
          </a:prstGeom>
        </p:spPr>
      </p:pic>
      <p:sp>
        <p:nvSpPr>
          <p:cNvPr id="57" name="Rectangle 56">
            <a:extLst>
              <a:ext uri="{FF2B5EF4-FFF2-40B4-BE49-F238E27FC236}">
                <a16:creationId xmlns:a16="http://schemas.microsoft.com/office/drawing/2014/main" id="{30BEB5E3-A4B4-9E0A-D90C-2BFC2BC516F3}"/>
              </a:ext>
            </a:extLst>
          </p:cNvPr>
          <p:cNvSpPr/>
          <p:nvPr/>
        </p:nvSpPr>
        <p:spPr>
          <a:xfrm>
            <a:off x="7735527" y="3395743"/>
            <a:ext cx="4456473" cy="1018971"/>
          </a:xfrm>
          <a:prstGeom prst="rect">
            <a:avLst/>
          </a:prstGeom>
          <a:solidFill>
            <a:srgbClr val="F3F2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58" name="Picture 57">
            <a:extLst>
              <a:ext uri="{FF2B5EF4-FFF2-40B4-BE49-F238E27FC236}">
                <a16:creationId xmlns:a16="http://schemas.microsoft.com/office/drawing/2014/main" id="{AE8BB63C-4C9E-43F1-DEF6-D0CC2C6C2A17}"/>
              </a:ext>
            </a:extLst>
          </p:cNvPr>
          <p:cNvPicPr>
            <a:picLocks noChangeAspect="1"/>
          </p:cNvPicPr>
          <p:nvPr/>
        </p:nvPicPr>
        <p:blipFill>
          <a:blip r:embed="rId4"/>
          <a:stretch>
            <a:fillRect/>
          </a:stretch>
        </p:blipFill>
        <p:spPr>
          <a:xfrm>
            <a:off x="7381875" y="3395742"/>
            <a:ext cx="698435" cy="3462257"/>
          </a:xfrm>
          <a:prstGeom prst="rect">
            <a:avLst/>
          </a:prstGeom>
        </p:spPr>
      </p:pic>
      <p:pic>
        <p:nvPicPr>
          <p:cNvPr id="63" name="Picture 62">
            <a:extLst>
              <a:ext uri="{FF2B5EF4-FFF2-40B4-BE49-F238E27FC236}">
                <a16:creationId xmlns:a16="http://schemas.microsoft.com/office/drawing/2014/main" id="{8ED90440-9FA2-17D6-11C0-56E9E8CF9C1C}"/>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454448" y="1377535"/>
            <a:ext cx="4407871" cy="1533616"/>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sp>
        <p:nvSpPr>
          <p:cNvPr id="64" name="Rectangle 63">
            <a:extLst>
              <a:ext uri="{FF2B5EF4-FFF2-40B4-BE49-F238E27FC236}">
                <a16:creationId xmlns:a16="http://schemas.microsoft.com/office/drawing/2014/main" id="{E2BF4F7A-BBA2-2DC7-A1A2-6C22E59FC9E0}"/>
              </a:ext>
            </a:extLst>
          </p:cNvPr>
          <p:cNvSpPr/>
          <p:nvPr/>
        </p:nvSpPr>
        <p:spPr>
          <a:xfrm>
            <a:off x="7454449" y="1362649"/>
            <a:ext cx="4407870" cy="153361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1" name="TextBox 60">
            <a:extLst>
              <a:ext uri="{FF2B5EF4-FFF2-40B4-BE49-F238E27FC236}">
                <a16:creationId xmlns:a16="http://schemas.microsoft.com/office/drawing/2014/main" id="{D0254E19-BC26-C69B-43FA-E9CD29DCA492}"/>
              </a:ext>
            </a:extLst>
          </p:cNvPr>
          <p:cNvSpPr txBox="1"/>
          <p:nvPr/>
        </p:nvSpPr>
        <p:spPr>
          <a:xfrm>
            <a:off x="7853553" y="1819619"/>
            <a:ext cx="3866767" cy="923330"/>
          </a:xfrm>
          <a:prstGeom prst="rect">
            <a:avLst/>
          </a:prstGeom>
          <a:noFill/>
        </p:spPr>
        <p:txBody>
          <a:bodyPr wrap="square">
            <a:spAutoFit/>
          </a:bodyPr>
          <a:lstStyle/>
          <a:p>
            <a:r>
              <a:rPr lang="en-US" sz="2700" b="1" dirty="0">
                <a:solidFill>
                  <a:srgbClr val="352A62"/>
                </a:solidFill>
                <a:latin typeface="Calibri" panose="020F0502020204030204" pitchFamily="34" charset="0"/>
                <a:ea typeface="Calibri" panose="020F0502020204030204" pitchFamily="34" charset="0"/>
                <a:cs typeface="Times New Roman" panose="02020603050405020304" pitchFamily="18" charset="0"/>
              </a:rPr>
              <a:t>31. The Rule of Sentence Fragments</a:t>
            </a:r>
            <a:endParaRPr lang="en-GB" sz="2700" dirty="0">
              <a:latin typeface="Calibri" panose="020F0502020204030204" pitchFamily="34" charset="0"/>
              <a:ea typeface="Calibri" panose="020F0502020204030204" pitchFamily="34" charset="0"/>
              <a:cs typeface="Times New Roman" panose="02020603050405020304" pitchFamily="18" charset="0"/>
            </a:endParaRPr>
          </a:p>
        </p:txBody>
      </p:sp>
      <p:sp>
        <p:nvSpPr>
          <p:cNvPr id="85" name="Rectangle 84">
            <a:extLst>
              <a:ext uri="{FF2B5EF4-FFF2-40B4-BE49-F238E27FC236}">
                <a16:creationId xmlns:a16="http://schemas.microsoft.com/office/drawing/2014/main" id="{72122FD0-4BD6-24DA-C3EB-B27CD0600214}"/>
              </a:ext>
            </a:extLst>
          </p:cNvPr>
          <p:cNvSpPr/>
          <p:nvPr/>
        </p:nvSpPr>
        <p:spPr>
          <a:xfrm>
            <a:off x="5915829" y="520178"/>
            <a:ext cx="6276171" cy="507831"/>
          </a:xfrm>
          <a:prstGeom prst="rect">
            <a:avLst/>
          </a:prstGeom>
          <a:solidFill>
            <a:srgbClr val="F3F2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86" name="Picture 85">
            <a:extLst>
              <a:ext uri="{FF2B5EF4-FFF2-40B4-BE49-F238E27FC236}">
                <a16:creationId xmlns:a16="http://schemas.microsoft.com/office/drawing/2014/main" id="{83085AE8-31DA-3D6B-C983-1BD1465B47B1}"/>
              </a:ext>
            </a:extLst>
          </p:cNvPr>
          <p:cNvPicPr>
            <a:picLocks noChangeAspect="1"/>
          </p:cNvPicPr>
          <p:nvPr/>
        </p:nvPicPr>
        <p:blipFill>
          <a:blip r:embed="rId4"/>
          <a:stretch>
            <a:fillRect/>
          </a:stretch>
        </p:blipFill>
        <p:spPr>
          <a:xfrm>
            <a:off x="4031226" y="1"/>
            <a:ext cx="1884603" cy="1028008"/>
          </a:xfrm>
          <a:prstGeom prst="rect">
            <a:avLst/>
          </a:prstGeom>
        </p:spPr>
      </p:pic>
      <p:sp>
        <p:nvSpPr>
          <p:cNvPr id="87" name="TextBox 86">
            <a:extLst>
              <a:ext uri="{FF2B5EF4-FFF2-40B4-BE49-F238E27FC236}">
                <a16:creationId xmlns:a16="http://schemas.microsoft.com/office/drawing/2014/main" id="{41D2CE9D-8C1A-FD92-7F8D-A8BFD932B2C1}"/>
              </a:ext>
            </a:extLst>
          </p:cNvPr>
          <p:cNvSpPr txBox="1"/>
          <p:nvPr/>
        </p:nvSpPr>
        <p:spPr>
          <a:xfrm>
            <a:off x="5915829" y="-6104"/>
            <a:ext cx="6276171" cy="507831"/>
          </a:xfrm>
          <a:prstGeom prst="rect">
            <a:avLst/>
          </a:prstGeom>
          <a:noFill/>
        </p:spPr>
        <p:txBody>
          <a:bodyPr wrap="square">
            <a:spAutoFit/>
          </a:bodyPr>
          <a:lstStyle/>
          <a:p>
            <a:pPr algn="just"/>
            <a:r>
              <a:rPr lang="en-US" sz="2700" b="1" dirty="0">
                <a:solidFill>
                  <a:srgbClr val="352A62"/>
                </a:solidFill>
                <a:latin typeface="Calibri" panose="020F0502020204030204" pitchFamily="34" charset="0"/>
                <a:ea typeface="Calibri" panose="020F0502020204030204" pitchFamily="34" charset="0"/>
                <a:cs typeface="Times New Roman" panose="02020603050405020304" pitchFamily="18" charset="0"/>
              </a:rPr>
              <a:t>The 36 Rules of Legal Writing </a:t>
            </a:r>
            <a:r>
              <a:rPr lang="en-US" sz="2700" dirty="0">
                <a:solidFill>
                  <a:srgbClr val="352A62"/>
                </a:solidFill>
                <a:latin typeface="Calibri" panose="020F0502020204030204" pitchFamily="34" charset="0"/>
                <a:ea typeface="Calibri" panose="020F0502020204030204" pitchFamily="34" charset="0"/>
                <a:cs typeface="Times New Roman" panose="02020603050405020304" pitchFamily="18" charset="0"/>
              </a:rPr>
              <a:t>– Rule 31/36</a:t>
            </a:r>
            <a:endParaRPr lang="en-GB" sz="2700" dirty="0">
              <a:latin typeface="Calibri" panose="020F0502020204030204" pitchFamily="34" charset="0"/>
              <a:ea typeface="Calibri" panose="020F0502020204030204" pitchFamily="34" charset="0"/>
              <a:cs typeface="Times New Roman" panose="02020603050405020304" pitchFamily="18" charset="0"/>
            </a:endParaRPr>
          </a:p>
        </p:txBody>
      </p:sp>
      <p:sp>
        <p:nvSpPr>
          <p:cNvPr id="3" name="TextBox 2">
            <a:extLst>
              <a:ext uri="{FF2B5EF4-FFF2-40B4-BE49-F238E27FC236}">
                <a16:creationId xmlns:a16="http://schemas.microsoft.com/office/drawing/2014/main" id="{5340F3EF-AC89-7659-E463-903CECD40338}"/>
              </a:ext>
            </a:extLst>
          </p:cNvPr>
          <p:cNvSpPr txBox="1"/>
          <p:nvPr/>
        </p:nvSpPr>
        <p:spPr>
          <a:xfrm>
            <a:off x="563276" y="1200382"/>
            <a:ext cx="6676599" cy="4401205"/>
          </a:xfrm>
          <a:prstGeom prst="rect">
            <a:avLst/>
          </a:prstGeom>
          <a:noFill/>
        </p:spPr>
        <p:txBody>
          <a:bodyPr wrap="square">
            <a:spAutoFit/>
          </a:bodyPr>
          <a:lstStyle/>
          <a:p>
            <a:r>
              <a:rPr lang="en-GB" sz="2000" b="1" dirty="0">
                <a:solidFill>
                  <a:srgbClr val="002060"/>
                </a:solidFill>
                <a:latin typeface="+mj-lt"/>
              </a:rPr>
              <a:t>Which sentence correctly avoids a sentence fragment?</a:t>
            </a:r>
          </a:p>
          <a:p>
            <a:endParaRPr lang="en-GB" sz="2000" dirty="0">
              <a:solidFill>
                <a:srgbClr val="002060"/>
              </a:solidFill>
              <a:latin typeface="+mj-lt"/>
            </a:endParaRPr>
          </a:p>
          <a:p>
            <a:r>
              <a:rPr lang="en-GB" sz="2000" dirty="0">
                <a:solidFill>
                  <a:srgbClr val="002060"/>
                </a:solidFill>
                <a:latin typeface="+mj-lt"/>
              </a:rPr>
              <a:t>A) “Because the arbitrator failed to address the central issue in the dispute. The parties were left without clear guidance on enforcement of the contractual provisions.”</a:t>
            </a:r>
            <a:br>
              <a:rPr lang="en-GB" sz="2000" dirty="0">
                <a:solidFill>
                  <a:srgbClr val="002060"/>
                </a:solidFill>
                <a:latin typeface="+mj-lt"/>
              </a:rPr>
            </a:br>
            <a:r>
              <a:rPr lang="en-GB" sz="2000" dirty="0">
                <a:solidFill>
                  <a:srgbClr val="002060"/>
                </a:solidFill>
                <a:latin typeface="+mj-lt"/>
              </a:rPr>
              <a:t>B) “The arbitrator failed to address the central issue in the dispute, leaving the parties without clear guidance on enforcement of the contractual provisions.”</a:t>
            </a:r>
            <a:br>
              <a:rPr lang="en-GB" sz="2000" dirty="0">
                <a:solidFill>
                  <a:srgbClr val="002060"/>
                </a:solidFill>
                <a:latin typeface="+mj-lt"/>
              </a:rPr>
            </a:br>
            <a:r>
              <a:rPr lang="en-GB" sz="2000" dirty="0">
                <a:solidFill>
                  <a:srgbClr val="002060"/>
                </a:solidFill>
                <a:latin typeface="+mj-lt"/>
              </a:rPr>
              <a:t>C) “The arbitrator failed to address the central issue in the dispute. Which left the parties without clear guidance on enforcement of the contractual provisions.”</a:t>
            </a:r>
            <a:br>
              <a:rPr lang="en-GB" sz="2000" dirty="0">
                <a:solidFill>
                  <a:srgbClr val="002060"/>
                </a:solidFill>
                <a:latin typeface="+mj-lt"/>
              </a:rPr>
            </a:br>
            <a:r>
              <a:rPr lang="en-GB" sz="2000" dirty="0">
                <a:solidFill>
                  <a:srgbClr val="002060"/>
                </a:solidFill>
                <a:latin typeface="+mj-lt"/>
              </a:rPr>
              <a:t>D) “The arbitrator’s failure to address the central issue in the dispute. The parties lacked clear guidance on enforcement of the contractual provisions.”</a:t>
            </a:r>
          </a:p>
        </p:txBody>
      </p:sp>
    </p:spTree>
    <p:extLst>
      <p:ext uri="{BB962C8B-B14F-4D97-AF65-F5344CB8AC3E}">
        <p14:creationId xmlns:p14="http://schemas.microsoft.com/office/powerpoint/2010/main" val="353968865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1070D53-3263-176F-AF23-5607735D25C2}"/>
            </a:ext>
          </a:extLst>
        </p:cNvPr>
        <p:cNvGrpSpPr/>
        <p:nvPr/>
      </p:nvGrpSpPr>
      <p:grpSpPr>
        <a:xfrm>
          <a:off x="0" y="0"/>
          <a:ext cx="0" cy="0"/>
          <a:chOff x="0" y="0"/>
          <a:chExt cx="0" cy="0"/>
        </a:xfrm>
      </p:grpSpPr>
      <p:sp>
        <p:nvSpPr>
          <p:cNvPr id="59" name="Rectangle 58">
            <a:extLst>
              <a:ext uri="{FF2B5EF4-FFF2-40B4-BE49-F238E27FC236}">
                <a16:creationId xmlns:a16="http://schemas.microsoft.com/office/drawing/2014/main" id="{ADE64B58-73C0-5BD8-85F5-AA1FC1C8FAEB}"/>
              </a:ext>
            </a:extLst>
          </p:cNvPr>
          <p:cNvSpPr/>
          <p:nvPr/>
        </p:nvSpPr>
        <p:spPr>
          <a:xfrm>
            <a:off x="5915829" y="5833583"/>
            <a:ext cx="2164481" cy="1018971"/>
          </a:xfrm>
          <a:prstGeom prst="rect">
            <a:avLst/>
          </a:prstGeom>
          <a:solidFill>
            <a:srgbClr val="F3F2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3" name="Рисунок 3">
            <a:extLst>
              <a:ext uri="{FF2B5EF4-FFF2-40B4-BE49-F238E27FC236}">
                <a16:creationId xmlns:a16="http://schemas.microsoft.com/office/drawing/2014/main" id="{AEDA2EA4-4725-4142-7583-02F715704C3E}"/>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63278" y="27589"/>
            <a:ext cx="6379210" cy="2304415"/>
          </a:xfrm>
          <a:prstGeom prst="rect">
            <a:avLst/>
          </a:prstGeom>
        </p:spPr>
      </p:pic>
      <p:sp>
        <p:nvSpPr>
          <p:cNvPr id="14" name="Rectangle 13">
            <a:extLst>
              <a:ext uri="{FF2B5EF4-FFF2-40B4-BE49-F238E27FC236}">
                <a16:creationId xmlns:a16="http://schemas.microsoft.com/office/drawing/2014/main" id="{906DD802-C53E-C744-DDF7-6627AE598FFF}"/>
              </a:ext>
            </a:extLst>
          </p:cNvPr>
          <p:cNvSpPr/>
          <p:nvPr/>
        </p:nvSpPr>
        <p:spPr>
          <a:xfrm>
            <a:off x="1609725" y="1047750"/>
            <a:ext cx="5772150" cy="139912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2" name="Rectangle 11">
            <a:extLst>
              <a:ext uri="{FF2B5EF4-FFF2-40B4-BE49-F238E27FC236}">
                <a16:creationId xmlns:a16="http://schemas.microsoft.com/office/drawing/2014/main" id="{A5440F5D-C38B-AA36-1FFB-569C20D5284B}"/>
              </a:ext>
            </a:extLst>
          </p:cNvPr>
          <p:cNvSpPr/>
          <p:nvPr/>
        </p:nvSpPr>
        <p:spPr>
          <a:xfrm>
            <a:off x="0" y="5839029"/>
            <a:ext cx="2495550" cy="1018971"/>
          </a:xfrm>
          <a:prstGeom prst="rect">
            <a:avLst/>
          </a:prstGeom>
          <a:solidFill>
            <a:srgbClr val="F3F2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56" name="Picture 55">
            <a:extLst>
              <a:ext uri="{FF2B5EF4-FFF2-40B4-BE49-F238E27FC236}">
                <a16:creationId xmlns:a16="http://schemas.microsoft.com/office/drawing/2014/main" id="{79852009-123D-BD49-4F85-84B06641750C}"/>
              </a:ext>
            </a:extLst>
          </p:cNvPr>
          <p:cNvPicPr>
            <a:picLocks noChangeAspect="1"/>
          </p:cNvPicPr>
          <p:nvPr/>
        </p:nvPicPr>
        <p:blipFill>
          <a:blip r:embed="rId3"/>
          <a:stretch>
            <a:fillRect/>
          </a:stretch>
        </p:blipFill>
        <p:spPr>
          <a:xfrm>
            <a:off x="139620" y="5846105"/>
            <a:ext cx="7160518" cy="1013460"/>
          </a:xfrm>
          <a:prstGeom prst="rect">
            <a:avLst/>
          </a:prstGeom>
        </p:spPr>
      </p:pic>
      <p:sp>
        <p:nvSpPr>
          <p:cNvPr id="57" name="Rectangle 56">
            <a:extLst>
              <a:ext uri="{FF2B5EF4-FFF2-40B4-BE49-F238E27FC236}">
                <a16:creationId xmlns:a16="http://schemas.microsoft.com/office/drawing/2014/main" id="{444B8394-8681-76D7-D005-690ACE130D53}"/>
              </a:ext>
            </a:extLst>
          </p:cNvPr>
          <p:cNvSpPr/>
          <p:nvPr/>
        </p:nvSpPr>
        <p:spPr>
          <a:xfrm>
            <a:off x="7735527" y="3395743"/>
            <a:ext cx="4456473" cy="1018971"/>
          </a:xfrm>
          <a:prstGeom prst="rect">
            <a:avLst/>
          </a:prstGeom>
          <a:solidFill>
            <a:srgbClr val="F3F2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58" name="Picture 57">
            <a:extLst>
              <a:ext uri="{FF2B5EF4-FFF2-40B4-BE49-F238E27FC236}">
                <a16:creationId xmlns:a16="http://schemas.microsoft.com/office/drawing/2014/main" id="{FEA3C95C-0239-2471-FABB-918DF62390F6}"/>
              </a:ext>
            </a:extLst>
          </p:cNvPr>
          <p:cNvPicPr>
            <a:picLocks noChangeAspect="1"/>
          </p:cNvPicPr>
          <p:nvPr/>
        </p:nvPicPr>
        <p:blipFill>
          <a:blip r:embed="rId4"/>
          <a:stretch>
            <a:fillRect/>
          </a:stretch>
        </p:blipFill>
        <p:spPr>
          <a:xfrm>
            <a:off x="7381875" y="3395742"/>
            <a:ext cx="698435" cy="3462257"/>
          </a:xfrm>
          <a:prstGeom prst="rect">
            <a:avLst/>
          </a:prstGeom>
        </p:spPr>
      </p:pic>
      <p:pic>
        <p:nvPicPr>
          <p:cNvPr id="63" name="Picture 62">
            <a:extLst>
              <a:ext uri="{FF2B5EF4-FFF2-40B4-BE49-F238E27FC236}">
                <a16:creationId xmlns:a16="http://schemas.microsoft.com/office/drawing/2014/main" id="{4E2B4DB7-3332-EEBD-ACF3-0B51A5626D3C}"/>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454448" y="1377535"/>
            <a:ext cx="4407871" cy="1533616"/>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sp>
        <p:nvSpPr>
          <p:cNvPr id="64" name="Rectangle 63">
            <a:extLst>
              <a:ext uri="{FF2B5EF4-FFF2-40B4-BE49-F238E27FC236}">
                <a16:creationId xmlns:a16="http://schemas.microsoft.com/office/drawing/2014/main" id="{6679A7DC-1840-A077-74BE-FFCA2EE26577}"/>
              </a:ext>
            </a:extLst>
          </p:cNvPr>
          <p:cNvSpPr/>
          <p:nvPr/>
        </p:nvSpPr>
        <p:spPr>
          <a:xfrm>
            <a:off x="7454449" y="1362649"/>
            <a:ext cx="4407870" cy="153361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1" name="TextBox 60">
            <a:extLst>
              <a:ext uri="{FF2B5EF4-FFF2-40B4-BE49-F238E27FC236}">
                <a16:creationId xmlns:a16="http://schemas.microsoft.com/office/drawing/2014/main" id="{1AAB54D2-180F-4AE1-833F-CC2807FE8E02}"/>
              </a:ext>
            </a:extLst>
          </p:cNvPr>
          <p:cNvSpPr txBox="1"/>
          <p:nvPr/>
        </p:nvSpPr>
        <p:spPr>
          <a:xfrm>
            <a:off x="7853553" y="1819619"/>
            <a:ext cx="3866767" cy="507831"/>
          </a:xfrm>
          <a:prstGeom prst="rect">
            <a:avLst/>
          </a:prstGeom>
          <a:noFill/>
        </p:spPr>
        <p:txBody>
          <a:bodyPr wrap="square">
            <a:spAutoFit/>
          </a:bodyPr>
          <a:lstStyle/>
          <a:p>
            <a:r>
              <a:rPr lang="en-US" sz="2700" b="1" dirty="0">
                <a:solidFill>
                  <a:srgbClr val="352A62"/>
                </a:solidFill>
                <a:latin typeface="Calibri" panose="020F0502020204030204" pitchFamily="34" charset="0"/>
                <a:ea typeface="Calibri" panose="020F0502020204030204" pitchFamily="34" charset="0"/>
                <a:cs typeface="Times New Roman" panose="02020603050405020304" pitchFamily="18" charset="0"/>
              </a:rPr>
              <a:t>32. The Pronouns Rules</a:t>
            </a:r>
            <a:endParaRPr lang="en-GB" sz="2700" dirty="0">
              <a:latin typeface="Calibri" panose="020F0502020204030204" pitchFamily="34" charset="0"/>
              <a:ea typeface="Calibri" panose="020F0502020204030204" pitchFamily="34" charset="0"/>
              <a:cs typeface="Times New Roman" panose="02020603050405020304" pitchFamily="18" charset="0"/>
            </a:endParaRPr>
          </a:p>
        </p:txBody>
      </p:sp>
      <p:sp>
        <p:nvSpPr>
          <p:cNvPr id="85" name="Rectangle 84">
            <a:extLst>
              <a:ext uri="{FF2B5EF4-FFF2-40B4-BE49-F238E27FC236}">
                <a16:creationId xmlns:a16="http://schemas.microsoft.com/office/drawing/2014/main" id="{2266E61C-CFF4-A3D6-9A69-22AD4EC32E34}"/>
              </a:ext>
            </a:extLst>
          </p:cNvPr>
          <p:cNvSpPr/>
          <p:nvPr/>
        </p:nvSpPr>
        <p:spPr>
          <a:xfrm>
            <a:off x="5915829" y="520178"/>
            <a:ext cx="6276171" cy="507831"/>
          </a:xfrm>
          <a:prstGeom prst="rect">
            <a:avLst/>
          </a:prstGeom>
          <a:solidFill>
            <a:srgbClr val="F3F2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86" name="Picture 85">
            <a:extLst>
              <a:ext uri="{FF2B5EF4-FFF2-40B4-BE49-F238E27FC236}">
                <a16:creationId xmlns:a16="http://schemas.microsoft.com/office/drawing/2014/main" id="{6B6904DF-F4F5-1A2E-291E-46155331AE04}"/>
              </a:ext>
            </a:extLst>
          </p:cNvPr>
          <p:cNvPicPr>
            <a:picLocks noChangeAspect="1"/>
          </p:cNvPicPr>
          <p:nvPr/>
        </p:nvPicPr>
        <p:blipFill>
          <a:blip r:embed="rId4"/>
          <a:stretch>
            <a:fillRect/>
          </a:stretch>
        </p:blipFill>
        <p:spPr>
          <a:xfrm>
            <a:off x="4031226" y="1"/>
            <a:ext cx="1884603" cy="1028008"/>
          </a:xfrm>
          <a:prstGeom prst="rect">
            <a:avLst/>
          </a:prstGeom>
        </p:spPr>
      </p:pic>
      <p:sp>
        <p:nvSpPr>
          <p:cNvPr id="87" name="TextBox 86">
            <a:extLst>
              <a:ext uri="{FF2B5EF4-FFF2-40B4-BE49-F238E27FC236}">
                <a16:creationId xmlns:a16="http://schemas.microsoft.com/office/drawing/2014/main" id="{2640664C-5FFE-32F7-F573-E4DB42C025A2}"/>
              </a:ext>
            </a:extLst>
          </p:cNvPr>
          <p:cNvSpPr txBox="1"/>
          <p:nvPr/>
        </p:nvSpPr>
        <p:spPr>
          <a:xfrm>
            <a:off x="5915829" y="-6104"/>
            <a:ext cx="6276171" cy="507831"/>
          </a:xfrm>
          <a:prstGeom prst="rect">
            <a:avLst/>
          </a:prstGeom>
          <a:noFill/>
        </p:spPr>
        <p:txBody>
          <a:bodyPr wrap="square">
            <a:spAutoFit/>
          </a:bodyPr>
          <a:lstStyle/>
          <a:p>
            <a:pPr algn="just"/>
            <a:r>
              <a:rPr lang="en-US" sz="2700" b="1" dirty="0">
                <a:solidFill>
                  <a:srgbClr val="352A62"/>
                </a:solidFill>
                <a:latin typeface="Calibri" panose="020F0502020204030204" pitchFamily="34" charset="0"/>
                <a:ea typeface="Calibri" panose="020F0502020204030204" pitchFamily="34" charset="0"/>
                <a:cs typeface="Times New Roman" panose="02020603050405020304" pitchFamily="18" charset="0"/>
              </a:rPr>
              <a:t>The 36 Rules of Legal Writing </a:t>
            </a:r>
            <a:r>
              <a:rPr lang="en-US" sz="2700" dirty="0">
                <a:solidFill>
                  <a:srgbClr val="352A62"/>
                </a:solidFill>
                <a:latin typeface="Calibri" panose="020F0502020204030204" pitchFamily="34" charset="0"/>
                <a:ea typeface="Calibri" panose="020F0502020204030204" pitchFamily="34" charset="0"/>
                <a:cs typeface="Times New Roman" panose="02020603050405020304" pitchFamily="18" charset="0"/>
              </a:rPr>
              <a:t>– Rule 32/36</a:t>
            </a:r>
            <a:endParaRPr lang="en-GB" sz="2700" dirty="0">
              <a:latin typeface="Calibri" panose="020F0502020204030204" pitchFamily="34" charset="0"/>
              <a:ea typeface="Calibri" panose="020F0502020204030204" pitchFamily="34" charset="0"/>
              <a:cs typeface="Times New Roman" panose="02020603050405020304" pitchFamily="18" charset="0"/>
            </a:endParaRPr>
          </a:p>
        </p:txBody>
      </p:sp>
      <p:sp>
        <p:nvSpPr>
          <p:cNvPr id="2" name="TextBox 1">
            <a:extLst>
              <a:ext uri="{FF2B5EF4-FFF2-40B4-BE49-F238E27FC236}">
                <a16:creationId xmlns:a16="http://schemas.microsoft.com/office/drawing/2014/main" id="{5FD8ABA4-F776-ED7B-3215-04AD88E560EC}"/>
              </a:ext>
            </a:extLst>
          </p:cNvPr>
          <p:cNvSpPr txBox="1"/>
          <p:nvPr/>
        </p:nvSpPr>
        <p:spPr>
          <a:xfrm>
            <a:off x="563276" y="1200382"/>
            <a:ext cx="6676599" cy="3477875"/>
          </a:xfrm>
          <a:prstGeom prst="rect">
            <a:avLst/>
          </a:prstGeom>
          <a:noFill/>
        </p:spPr>
        <p:txBody>
          <a:bodyPr wrap="square">
            <a:spAutoFit/>
          </a:bodyPr>
          <a:lstStyle/>
          <a:p>
            <a:r>
              <a:rPr lang="en-GB" sz="2000" b="1" dirty="0">
                <a:solidFill>
                  <a:srgbClr val="002060"/>
                </a:solidFill>
                <a:latin typeface="+mj-lt"/>
              </a:rPr>
              <a:t>Which of the following sentences avoids ambiguity in pronoun usage?</a:t>
            </a:r>
          </a:p>
          <a:p>
            <a:endParaRPr lang="en-GB" sz="2000" dirty="0">
              <a:solidFill>
                <a:srgbClr val="002060"/>
              </a:solidFill>
              <a:latin typeface="+mj-lt"/>
            </a:endParaRPr>
          </a:p>
          <a:p>
            <a:r>
              <a:rPr lang="en-GB" sz="2000" dirty="0">
                <a:solidFill>
                  <a:srgbClr val="002060"/>
                </a:solidFill>
                <a:latin typeface="+mj-lt"/>
              </a:rPr>
              <a:t>A) “The judge informed the lawyer that he must submit additional documents.”</a:t>
            </a:r>
            <a:br>
              <a:rPr lang="en-GB" sz="2000" dirty="0">
                <a:solidFill>
                  <a:srgbClr val="002060"/>
                </a:solidFill>
                <a:latin typeface="+mj-lt"/>
              </a:rPr>
            </a:br>
            <a:r>
              <a:rPr lang="en-GB" sz="2000" dirty="0">
                <a:solidFill>
                  <a:srgbClr val="002060"/>
                </a:solidFill>
                <a:latin typeface="+mj-lt"/>
              </a:rPr>
              <a:t>B) “The judge informed the lawyer that the lawyer must submit additional documents.”</a:t>
            </a:r>
            <a:br>
              <a:rPr lang="en-GB" sz="2000" dirty="0">
                <a:solidFill>
                  <a:srgbClr val="002060"/>
                </a:solidFill>
                <a:latin typeface="+mj-lt"/>
              </a:rPr>
            </a:br>
            <a:r>
              <a:rPr lang="en-GB" sz="2000" dirty="0">
                <a:solidFill>
                  <a:srgbClr val="002060"/>
                </a:solidFill>
                <a:latin typeface="+mj-lt"/>
              </a:rPr>
              <a:t>C) “The judge told the lawyer that he was not satisfied with the evidence.”</a:t>
            </a:r>
            <a:br>
              <a:rPr lang="en-GB" sz="2000" dirty="0">
                <a:solidFill>
                  <a:srgbClr val="002060"/>
                </a:solidFill>
                <a:latin typeface="+mj-lt"/>
              </a:rPr>
            </a:br>
            <a:r>
              <a:rPr lang="en-GB" sz="2000" dirty="0">
                <a:solidFill>
                  <a:srgbClr val="002060"/>
                </a:solidFill>
                <a:latin typeface="+mj-lt"/>
              </a:rPr>
              <a:t>D) “The judge stated that he must review the case before making a ruling.”</a:t>
            </a:r>
          </a:p>
        </p:txBody>
      </p:sp>
    </p:spTree>
    <p:extLst>
      <p:ext uri="{BB962C8B-B14F-4D97-AF65-F5344CB8AC3E}">
        <p14:creationId xmlns:p14="http://schemas.microsoft.com/office/powerpoint/2010/main" val="71429104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62421CA-C66A-BB3D-CB2F-56E1016C3F82}"/>
            </a:ext>
          </a:extLst>
        </p:cNvPr>
        <p:cNvGrpSpPr/>
        <p:nvPr/>
      </p:nvGrpSpPr>
      <p:grpSpPr>
        <a:xfrm>
          <a:off x="0" y="0"/>
          <a:ext cx="0" cy="0"/>
          <a:chOff x="0" y="0"/>
          <a:chExt cx="0" cy="0"/>
        </a:xfrm>
      </p:grpSpPr>
      <p:sp>
        <p:nvSpPr>
          <p:cNvPr id="59" name="Rectangle 58">
            <a:extLst>
              <a:ext uri="{FF2B5EF4-FFF2-40B4-BE49-F238E27FC236}">
                <a16:creationId xmlns:a16="http://schemas.microsoft.com/office/drawing/2014/main" id="{EAF8A089-82AB-D034-35DA-66436BD3682A}"/>
              </a:ext>
            </a:extLst>
          </p:cNvPr>
          <p:cNvSpPr/>
          <p:nvPr/>
        </p:nvSpPr>
        <p:spPr>
          <a:xfrm>
            <a:off x="5915829" y="5833583"/>
            <a:ext cx="2164481" cy="1018971"/>
          </a:xfrm>
          <a:prstGeom prst="rect">
            <a:avLst/>
          </a:prstGeom>
          <a:solidFill>
            <a:srgbClr val="F3F2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3" name="Рисунок 3">
            <a:extLst>
              <a:ext uri="{FF2B5EF4-FFF2-40B4-BE49-F238E27FC236}">
                <a16:creationId xmlns:a16="http://schemas.microsoft.com/office/drawing/2014/main" id="{D47AD7E6-B28B-A427-ADF8-D2A46152EA74}"/>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63278" y="27589"/>
            <a:ext cx="6379210" cy="2304415"/>
          </a:xfrm>
          <a:prstGeom prst="rect">
            <a:avLst/>
          </a:prstGeom>
        </p:spPr>
      </p:pic>
      <p:sp>
        <p:nvSpPr>
          <p:cNvPr id="14" name="Rectangle 13">
            <a:extLst>
              <a:ext uri="{FF2B5EF4-FFF2-40B4-BE49-F238E27FC236}">
                <a16:creationId xmlns:a16="http://schemas.microsoft.com/office/drawing/2014/main" id="{0FFBB78C-0ECC-CF8C-EEE9-50CD136BEDAC}"/>
              </a:ext>
            </a:extLst>
          </p:cNvPr>
          <p:cNvSpPr/>
          <p:nvPr/>
        </p:nvSpPr>
        <p:spPr>
          <a:xfrm>
            <a:off x="1609725" y="1047750"/>
            <a:ext cx="5772150" cy="117494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2" name="Rectangle 11">
            <a:extLst>
              <a:ext uri="{FF2B5EF4-FFF2-40B4-BE49-F238E27FC236}">
                <a16:creationId xmlns:a16="http://schemas.microsoft.com/office/drawing/2014/main" id="{73A91623-1E8C-28F5-9867-A37EBD154F66}"/>
              </a:ext>
            </a:extLst>
          </p:cNvPr>
          <p:cNvSpPr/>
          <p:nvPr/>
        </p:nvSpPr>
        <p:spPr>
          <a:xfrm>
            <a:off x="0" y="5839029"/>
            <a:ext cx="2495550" cy="1018971"/>
          </a:xfrm>
          <a:prstGeom prst="rect">
            <a:avLst/>
          </a:prstGeom>
          <a:solidFill>
            <a:srgbClr val="F3F2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56" name="Picture 55">
            <a:extLst>
              <a:ext uri="{FF2B5EF4-FFF2-40B4-BE49-F238E27FC236}">
                <a16:creationId xmlns:a16="http://schemas.microsoft.com/office/drawing/2014/main" id="{1062BD97-A037-BEC6-47C0-E0AB7F9B58AC}"/>
              </a:ext>
            </a:extLst>
          </p:cNvPr>
          <p:cNvPicPr>
            <a:picLocks noChangeAspect="1"/>
          </p:cNvPicPr>
          <p:nvPr/>
        </p:nvPicPr>
        <p:blipFill>
          <a:blip r:embed="rId3"/>
          <a:stretch>
            <a:fillRect/>
          </a:stretch>
        </p:blipFill>
        <p:spPr>
          <a:xfrm>
            <a:off x="139620" y="5846105"/>
            <a:ext cx="7160518" cy="1013460"/>
          </a:xfrm>
          <a:prstGeom prst="rect">
            <a:avLst/>
          </a:prstGeom>
        </p:spPr>
      </p:pic>
      <p:sp>
        <p:nvSpPr>
          <p:cNvPr id="57" name="Rectangle 56">
            <a:extLst>
              <a:ext uri="{FF2B5EF4-FFF2-40B4-BE49-F238E27FC236}">
                <a16:creationId xmlns:a16="http://schemas.microsoft.com/office/drawing/2014/main" id="{EA26D0D0-37D5-9957-BD75-D85D7B1402BD}"/>
              </a:ext>
            </a:extLst>
          </p:cNvPr>
          <p:cNvSpPr/>
          <p:nvPr/>
        </p:nvSpPr>
        <p:spPr>
          <a:xfrm>
            <a:off x="7735527" y="3395743"/>
            <a:ext cx="4456473" cy="1018971"/>
          </a:xfrm>
          <a:prstGeom prst="rect">
            <a:avLst/>
          </a:prstGeom>
          <a:solidFill>
            <a:srgbClr val="F3F2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58" name="Picture 57">
            <a:extLst>
              <a:ext uri="{FF2B5EF4-FFF2-40B4-BE49-F238E27FC236}">
                <a16:creationId xmlns:a16="http://schemas.microsoft.com/office/drawing/2014/main" id="{12E8B111-937E-9771-C228-2A03496AD34E}"/>
              </a:ext>
            </a:extLst>
          </p:cNvPr>
          <p:cNvPicPr>
            <a:picLocks noChangeAspect="1"/>
          </p:cNvPicPr>
          <p:nvPr/>
        </p:nvPicPr>
        <p:blipFill>
          <a:blip r:embed="rId4"/>
          <a:stretch>
            <a:fillRect/>
          </a:stretch>
        </p:blipFill>
        <p:spPr>
          <a:xfrm>
            <a:off x="7381875" y="3395742"/>
            <a:ext cx="698435" cy="3462257"/>
          </a:xfrm>
          <a:prstGeom prst="rect">
            <a:avLst/>
          </a:prstGeom>
        </p:spPr>
      </p:pic>
      <p:pic>
        <p:nvPicPr>
          <p:cNvPr id="63" name="Picture 62">
            <a:extLst>
              <a:ext uri="{FF2B5EF4-FFF2-40B4-BE49-F238E27FC236}">
                <a16:creationId xmlns:a16="http://schemas.microsoft.com/office/drawing/2014/main" id="{4BBEFC7B-88DA-B4F0-AA2C-6B1C1BDF20EE}"/>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454448" y="1377535"/>
            <a:ext cx="4407871" cy="1533616"/>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sp>
        <p:nvSpPr>
          <p:cNvPr id="64" name="Rectangle 63">
            <a:extLst>
              <a:ext uri="{FF2B5EF4-FFF2-40B4-BE49-F238E27FC236}">
                <a16:creationId xmlns:a16="http://schemas.microsoft.com/office/drawing/2014/main" id="{BB22F979-065D-32FB-2B7D-E48362B4549E}"/>
              </a:ext>
            </a:extLst>
          </p:cNvPr>
          <p:cNvSpPr/>
          <p:nvPr/>
        </p:nvSpPr>
        <p:spPr>
          <a:xfrm>
            <a:off x="7454449" y="1362649"/>
            <a:ext cx="4407870" cy="153361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1" name="TextBox 60">
            <a:extLst>
              <a:ext uri="{FF2B5EF4-FFF2-40B4-BE49-F238E27FC236}">
                <a16:creationId xmlns:a16="http://schemas.microsoft.com/office/drawing/2014/main" id="{1138B7F4-D1C7-3156-61BF-E5B712DCE069}"/>
              </a:ext>
            </a:extLst>
          </p:cNvPr>
          <p:cNvSpPr txBox="1"/>
          <p:nvPr/>
        </p:nvSpPr>
        <p:spPr>
          <a:xfrm>
            <a:off x="7853553" y="1819619"/>
            <a:ext cx="3866767" cy="507831"/>
          </a:xfrm>
          <a:prstGeom prst="rect">
            <a:avLst/>
          </a:prstGeom>
          <a:noFill/>
        </p:spPr>
        <p:txBody>
          <a:bodyPr wrap="square">
            <a:spAutoFit/>
          </a:bodyPr>
          <a:lstStyle/>
          <a:p>
            <a:pPr algn="just"/>
            <a:r>
              <a:rPr lang="en-US" sz="2700" b="1" dirty="0">
                <a:solidFill>
                  <a:srgbClr val="352A62"/>
                </a:solidFill>
                <a:latin typeface="Calibri" panose="020F0502020204030204" pitchFamily="34" charset="0"/>
                <a:ea typeface="Calibri" panose="020F0502020204030204" pitchFamily="34" charset="0"/>
                <a:cs typeface="Times New Roman" panose="02020603050405020304" pitchFamily="18" charset="0"/>
              </a:rPr>
              <a:t>33. The Modals Rules </a:t>
            </a:r>
            <a:endParaRPr lang="en-GB" sz="2700" dirty="0">
              <a:latin typeface="Calibri" panose="020F0502020204030204" pitchFamily="34" charset="0"/>
              <a:ea typeface="Calibri" panose="020F0502020204030204" pitchFamily="34" charset="0"/>
              <a:cs typeface="Times New Roman" panose="02020603050405020304" pitchFamily="18" charset="0"/>
            </a:endParaRPr>
          </a:p>
        </p:txBody>
      </p:sp>
      <p:sp>
        <p:nvSpPr>
          <p:cNvPr id="85" name="Rectangle 84">
            <a:extLst>
              <a:ext uri="{FF2B5EF4-FFF2-40B4-BE49-F238E27FC236}">
                <a16:creationId xmlns:a16="http://schemas.microsoft.com/office/drawing/2014/main" id="{AF2FE0C5-8B6C-6A4A-B37E-3653CE07574A}"/>
              </a:ext>
            </a:extLst>
          </p:cNvPr>
          <p:cNvSpPr/>
          <p:nvPr/>
        </p:nvSpPr>
        <p:spPr>
          <a:xfrm>
            <a:off x="5915829" y="520178"/>
            <a:ext cx="6276171" cy="507831"/>
          </a:xfrm>
          <a:prstGeom prst="rect">
            <a:avLst/>
          </a:prstGeom>
          <a:solidFill>
            <a:srgbClr val="F3F2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86" name="Picture 85">
            <a:extLst>
              <a:ext uri="{FF2B5EF4-FFF2-40B4-BE49-F238E27FC236}">
                <a16:creationId xmlns:a16="http://schemas.microsoft.com/office/drawing/2014/main" id="{426E652E-4897-AB56-B59D-E2122E368143}"/>
              </a:ext>
            </a:extLst>
          </p:cNvPr>
          <p:cNvPicPr>
            <a:picLocks noChangeAspect="1"/>
          </p:cNvPicPr>
          <p:nvPr/>
        </p:nvPicPr>
        <p:blipFill>
          <a:blip r:embed="rId4"/>
          <a:stretch>
            <a:fillRect/>
          </a:stretch>
        </p:blipFill>
        <p:spPr>
          <a:xfrm>
            <a:off x="4031226" y="1"/>
            <a:ext cx="1884603" cy="1028008"/>
          </a:xfrm>
          <a:prstGeom prst="rect">
            <a:avLst/>
          </a:prstGeom>
        </p:spPr>
      </p:pic>
      <p:sp>
        <p:nvSpPr>
          <p:cNvPr id="87" name="TextBox 86">
            <a:extLst>
              <a:ext uri="{FF2B5EF4-FFF2-40B4-BE49-F238E27FC236}">
                <a16:creationId xmlns:a16="http://schemas.microsoft.com/office/drawing/2014/main" id="{58344638-19A7-E94B-3B8D-22F049350B8A}"/>
              </a:ext>
            </a:extLst>
          </p:cNvPr>
          <p:cNvSpPr txBox="1"/>
          <p:nvPr/>
        </p:nvSpPr>
        <p:spPr>
          <a:xfrm>
            <a:off x="5915829" y="-6104"/>
            <a:ext cx="6276171" cy="507831"/>
          </a:xfrm>
          <a:prstGeom prst="rect">
            <a:avLst/>
          </a:prstGeom>
          <a:noFill/>
        </p:spPr>
        <p:txBody>
          <a:bodyPr wrap="square">
            <a:spAutoFit/>
          </a:bodyPr>
          <a:lstStyle/>
          <a:p>
            <a:pPr algn="just"/>
            <a:r>
              <a:rPr lang="en-US" sz="2700" b="1" dirty="0">
                <a:solidFill>
                  <a:srgbClr val="352A62"/>
                </a:solidFill>
                <a:latin typeface="Calibri" panose="020F0502020204030204" pitchFamily="34" charset="0"/>
                <a:ea typeface="Calibri" panose="020F0502020204030204" pitchFamily="34" charset="0"/>
                <a:cs typeface="Times New Roman" panose="02020603050405020304" pitchFamily="18" charset="0"/>
              </a:rPr>
              <a:t>The 36 Rules of Legal Writing </a:t>
            </a:r>
            <a:r>
              <a:rPr lang="en-US" sz="2700" dirty="0">
                <a:solidFill>
                  <a:srgbClr val="352A62"/>
                </a:solidFill>
                <a:latin typeface="Calibri" panose="020F0502020204030204" pitchFamily="34" charset="0"/>
                <a:ea typeface="Calibri" panose="020F0502020204030204" pitchFamily="34" charset="0"/>
                <a:cs typeface="Times New Roman" panose="02020603050405020304" pitchFamily="18" charset="0"/>
              </a:rPr>
              <a:t>– Rule 33/36</a:t>
            </a:r>
            <a:endParaRPr lang="en-GB" sz="2700" dirty="0">
              <a:latin typeface="Calibri" panose="020F0502020204030204" pitchFamily="34" charset="0"/>
              <a:ea typeface="Calibri" panose="020F0502020204030204" pitchFamily="34" charset="0"/>
              <a:cs typeface="Times New Roman" panose="02020603050405020304" pitchFamily="18" charset="0"/>
            </a:endParaRPr>
          </a:p>
        </p:txBody>
      </p:sp>
      <p:sp>
        <p:nvSpPr>
          <p:cNvPr id="3" name="TextBox 2">
            <a:extLst>
              <a:ext uri="{FF2B5EF4-FFF2-40B4-BE49-F238E27FC236}">
                <a16:creationId xmlns:a16="http://schemas.microsoft.com/office/drawing/2014/main" id="{5C61D2F5-D00B-3B88-02AC-EFED04E3FD21}"/>
              </a:ext>
            </a:extLst>
          </p:cNvPr>
          <p:cNvSpPr txBox="1"/>
          <p:nvPr/>
        </p:nvSpPr>
        <p:spPr>
          <a:xfrm>
            <a:off x="563276" y="1200382"/>
            <a:ext cx="6676599" cy="2246769"/>
          </a:xfrm>
          <a:prstGeom prst="rect">
            <a:avLst/>
          </a:prstGeom>
          <a:noFill/>
        </p:spPr>
        <p:txBody>
          <a:bodyPr wrap="square">
            <a:spAutoFit/>
          </a:bodyPr>
          <a:lstStyle/>
          <a:p>
            <a:r>
              <a:rPr lang="en-GB" sz="2000" b="1" dirty="0">
                <a:solidFill>
                  <a:srgbClr val="002060"/>
                </a:solidFill>
                <a:latin typeface="+mj-lt"/>
              </a:rPr>
              <a:t>Which of the following sentences correctly applies the rule for modal verbs?</a:t>
            </a:r>
          </a:p>
          <a:p>
            <a:endParaRPr lang="en-GB" sz="2000" dirty="0">
              <a:solidFill>
                <a:srgbClr val="002060"/>
              </a:solidFill>
              <a:latin typeface="+mj-lt"/>
            </a:endParaRPr>
          </a:p>
          <a:p>
            <a:r>
              <a:rPr lang="en-GB" sz="2000" dirty="0">
                <a:solidFill>
                  <a:srgbClr val="002060"/>
                </a:solidFill>
                <a:latin typeface="+mj-lt"/>
              </a:rPr>
              <a:t>A) “The court ruled that the defendant should to pay damages.”</a:t>
            </a:r>
            <a:br>
              <a:rPr lang="en-GB" sz="2000" dirty="0">
                <a:solidFill>
                  <a:srgbClr val="002060"/>
                </a:solidFill>
                <a:latin typeface="+mj-lt"/>
              </a:rPr>
            </a:br>
            <a:r>
              <a:rPr lang="en-GB" sz="2000" dirty="0">
                <a:solidFill>
                  <a:srgbClr val="002060"/>
                </a:solidFill>
                <a:latin typeface="+mj-lt"/>
              </a:rPr>
              <a:t>B) “The court ruled that the defendant must pay damages.”</a:t>
            </a:r>
            <a:br>
              <a:rPr lang="en-GB" sz="2000" dirty="0">
                <a:solidFill>
                  <a:srgbClr val="002060"/>
                </a:solidFill>
                <a:latin typeface="+mj-lt"/>
              </a:rPr>
            </a:br>
            <a:r>
              <a:rPr lang="en-GB" sz="2000" dirty="0">
                <a:solidFill>
                  <a:srgbClr val="002060"/>
                </a:solidFill>
                <a:latin typeface="+mj-lt"/>
              </a:rPr>
              <a:t>C) “The court ruled that the defendant will to pay damages.”</a:t>
            </a:r>
            <a:br>
              <a:rPr lang="en-GB" sz="2000" dirty="0">
                <a:solidFill>
                  <a:srgbClr val="002060"/>
                </a:solidFill>
                <a:latin typeface="+mj-lt"/>
              </a:rPr>
            </a:br>
            <a:r>
              <a:rPr lang="en-GB" sz="2000" dirty="0">
                <a:solidFill>
                  <a:srgbClr val="002060"/>
                </a:solidFill>
                <a:latin typeface="+mj-lt"/>
              </a:rPr>
              <a:t>D) “The court ruled that the defendant ought pay damages.”</a:t>
            </a:r>
          </a:p>
        </p:txBody>
      </p:sp>
    </p:spTree>
    <p:extLst>
      <p:ext uri="{BB962C8B-B14F-4D97-AF65-F5344CB8AC3E}">
        <p14:creationId xmlns:p14="http://schemas.microsoft.com/office/powerpoint/2010/main" val="137358204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512334A-3C53-9F83-0EFF-0FEFE92CED6A}"/>
            </a:ext>
          </a:extLst>
        </p:cNvPr>
        <p:cNvGrpSpPr/>
        <p:nvPr/>
      </p:nvGrpSpPr>
      <p:grpSpPr>
        <a:xfrm>
          <a:off x="0" y="0"/>
          <a:ext cx="0" cy="0"/>
          <a:chOff x="0" y="0"/>
          <a:chExt cx="0" cy="0"/>
        </a:xfrm>
      </p:grpSpPr>
      <p:sp>
        <p:nvSpPr>
          <p:cNvPr id="59" name="Rectangle 58">
            <a:extLst>
              <a:ext uri="{FF2B5EF4-FFF2-40B4-BE49-F238E27FC236}">
                <a16:creationId xmlns:a16="http://schemas.microsoft.com/office/drawing/2014/main" id="{A9133224-5EBE-E26A-59F7-0CB97093D5F7}"/>
              </a:ext>
            </a:extLst>
          </p:cNvPr>
          <p:cNvSpPr/>
          <p:nvPr/>
        </p:nvSpPr>
        <p:spPr>
          <a:xfrm>
            <a:off x="5915829" y="5833583"/>
            <a:ext cx="2164481" cy="1018971"/>
          </a:xfrm>
          <a:prstGeom prst="rect">
            <a:avLst/>
          </a:prstGeom>
          <a:solidFill>
            <a:srgbClr val="F3F2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3" name="Рисунок 3">
            <a:extLst>
              <a:ext uri="{FF2B5EF4-FFF2-40B4-BE49-F238E27FC236}">
                <a16:creationId xmlns:a16="http://schemas.microsoft.com/office/drawing/2014/main" id="{9B979C78-731B-62CE-77D0-3151D4AAAE25}"/>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63278" y="27589"/>
            <a:ext cx="6379210" cy="2304415"/>
          </a:xfrm>
          <a:prstGeom prst="rect">
            <a:avLst/>
          </a:prstGeom>
        </p:spPr>
      </p:pic>
      <p:sp>
        <p:nvSpPr>
          <p:cNvPr id="14" name="Rectangle 13">
            <a:extLst>
              <a:ext uri="{FF2B5EF4-FFF2-40B4-BE49-F238E27FC236}">
                <a16:creationId xmlns:a16="http://schemas.microsoft.com/office/drawing/2014/main" id="{C750EA36-676B-9987-039D-2FD3185F0AAB}"/>
              </a:ext>
            </a:extLst>
          </p:cNvPr>
          <p:cNvSpPr/>
          <p:nvPr/>
        </p:nvSpPr>
        <p:spPr>
          <a:xfrm>
            <a:off x="1609725" y="1047750"/>
            <a:ext cx="5772150" cy="128425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2" name="Rectangle 11">
            <a:extLst>
              <a:ext uri="{FF2B5EF4-FFF2-40B4-BE49-F238E27FC236}">
                <a16:creationId xmlns:a16="http://schemas.microsoft.com/office/drawing/2014/main" id="{EEDF7D6B-5AF3-DC9F-C5DA-140CE9B32570}"/>
              </a:ext>
            </a:extLst>
          </p:cNvPr>
          <p:cNvSpPr/>
          <p:nvPr/>
        </p:nvSpPr>
        <p:spPr>
          <a:xfrm>
            <a:off x="0" y="5839029"/>
            <a:ext cx="2495550" cy="1018971"/>
          </a:xfrm>
          <a:prstGeom prst="rect">
            <a:avLst/>
          </a:prstGeom>
          <a:solidFill>
            <a:srgbClr val="F3F2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56" name="Picture 55">
            <a:extLst>
              <a:ext uri="{FF2B5EF4-FFF2-40B4-BE49-F238E27FC236}">
                <a16:creationId xmlns:a16="http://schemas.microsoft.com/office/drawing/2014/main" id="{933F48E9-F8F1-A719-5A90-2C3F3F013396}"/>
              </a:ext>
            </a:extLst>
          </p:cNvPr>
          <p:cNvPicPr>
            <a:picLocks noChangeAspect="1"/>
          </p:cNvPicPr>
          <p:nvPr/>
        </p:nvPicPr>
        <p:blipFill>
          <a:blip r:embed="rId3"/>
          <a:stretch>
            <a:fillRect/>
          </a:stretch>
        </p:blipFill>
        <p:spPr>
          <a:xfrm>
            <a:off x="139620" y="5846105"/>
            <a:ext cx="7160518" cy="1013460"/>
          </a:xfrm>
          <a:prstGeom prst="rect">
            <a:avLst/>
          </a:prstGeom>
        </p:spPr>
      </p:pic>
      <p:sp>
        <p:nvSpPr>
          <p:cNvPr id="57" name="Rectangle 56">
            <a:extLst>
              <a:ext uri="{FF2B5EF4-FFF2-40B4-BE49-F238E27FC236}">
                <a16:creationId xmlns:a16="http://schemas.microsoft.com/office/drawing/2014/main" id="{26AA6BC4-B422-E1DC-7A6C-846BB7F02C91}"/>
              </a:ext>
            </a:extLst>
          </p:cNvPr>
          <p:cNvSpPr/>
          <p:nvPr/>
        </p:nvSpPr>
        <p:spPr>
          <a:xfrm>
            <a:off x="7735527" y="3395743"/>
            <a:ext cx="4456473" cy="1018971"/>
          </a:xfrm>
          <a:prstGeom prst="rect">
            <a:avLst/>
          </a:prstGeom>
          <a:solidFill>
            <a:srgbClr val="F3F2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58" name="Picture 57">
            <a:extLst>
              <a:ext uri="{FF2B5EF4-FFF2-40B4-BE49-F238E27FC236}">
                <a16:creationId xmlns:a16="http://schemas.microsoft.com/office/drawing/2014/main" id="{A1D51130-84B0-B404-AA57-83529BDF8430}"/>
              </a:ext>
            </a:extLst>
          </p:cNvPr>
          <p:cNvPicPr>
            <a:picLocks noChangeAspect="1"/>
          </p:cNvPicPr>
          <p:nvPr/>
        </p:nvPicPr>
        <p:blipFill>
          <a:blip r:embed="rId4"/>
          <a:stretch>
            <a:fillRect/>
          </a:stretch>
        </p:blipFill>
        <p:spPr>
          <a:xfrm>
            <a:off x="7381875" y="3395742"/>
            <a:ext cx="698435" cy="3462257"/>
          </a:xfrm>
          <a:prstGeom prst="rect">
            <a:avLst/>
          </a:prstGeom>
        </p:spPr>
      </p:pic>
      <p:pic>
        <p:nvPicPr>
          <p:cNvPr id="63" name="Picture 62">
            <a:extLst>
              <a:ext uri="{FF2B5EF4-FFF2-40B4-BE49-F238E27FC236}">
                <a16:creationId xmlns:a16="http://schemas.microsoft.com/office/drawing/2014/main" id="{7E04AD97-26EE-5D2A-DE5D-4B285DCB23CD}"/>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454448" y="1377535"/>
            <a:ext cx="4407871" cy="1533616"/>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sp>
        <p:nvSpPr>
          <p:cNvPr id="64" name="Rectangle 63">
            <a:extLst>
              <a:ext uri="{FF2B5EF4-FFF2-40B4-BE49-F238E27FC236}">
                <a16:creationId xmlns:a16="http://schemas.microsoft.com/office/drawing/2014/main" id="{6A9FE798-7251-8496-AE74-CE8298F1C4BC}"/>
              </a:ext>
            </a:extLst>
          </p:cNvPr>
          <p:cNvSpPr/>
          <p:nvPr/>
        </p:nvSpPr>
        <p:spPr>
          <a:xfrm>
            <a:off x="7454449" y="1362649"/>
            <a:ext cx="4407870" cy="153361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1" name="TextBox 60">
            <a:extLst>
              <a:ext uri="{FF2B5EF4-FFF2-40B4-BE49-F238E27FC236}">
                <a16:creationId xmlns:a16="http://schemas.microsoft.com/office/drawing/2014/main" id="{5BC97517-8B24-2CB4-83AD-2CBB07DAE6E8}"/>
              </a:ext>
            </a:extLst>
          </p:cNvPr>
          <p:cNvSpPr txBox="1"/>
          <p:nvPr/>
        </p:nvSpPr>
        <p:spPr>
          <a:xfrm>
            <a:off x="7853553" y="1819619"/>
            <a:ext cx="3866767" cy="923330"/>
          </a:xfrm>
          <a:prstGeom prst="rect">
            <a:avLst/>
          </a:prstGeom>
          <a:noFill/>
        </p:spPr>
        <p:txBody>
          <a:bodyPr wrap="square">
            <a:spAutoFit/>
          </a:bodyPr>
          <a:lstStyle/>
          <a:p>
            <a:r>
              <a:rPr lang="en-US" sz="2700" b="1" dirty="0">
                <a:solidFill>
                  <a:srgbClr val="352A62"/>
                </a:solidFill>
                <a:latin typeface="Calibri" panose="020F0502020204030204" pitchFamily="34" charset="0"/>
                <a:ea typeface="Calibri" panose="020F0502020204030204" pitchFamily="34" charset="0"/>
                <a:cs typeface="Times New Roman" panose="02020603050405020304" pitchFamily="18" charset="0"/>
              </a:rPr>
              <a:t>34. The Rules of Capitalization </a:t>
            </a:r>
            <a:endParaRPr lang="en-GB" sz="2700" dirty="0">
              <a:latin typeface="Calibri" panose="020F0502020204030204" pitchFamily="34" charset="0"/>
              <a:ea typeface="Calibri" panose="020F0502020204030204" pitchFamily="34" charset="0"/>
              <a:cs typeface="Times New Roman" panose="02020603050405020304" pitchFamily="18" charset="0"/>
            </a:endParaRPr>
          </a:p>
        </p:txBody>
      </p:sp>
      <p:sp>
        <p:nvSpPr>
          <p:cNvPr id="85" name="Rectangle 84">
            <a:extLst>
              <a:ext uri="{FF2B5EF4-FFF2-40B4-BE49-F238E27FC236}">
                <a16:creationId xmlns:a16="http://schemas.microsoft.com/office/drawing/2014/main" id="{779668D7-E3D9-DB51-B85C-F53392B88C76}"/>
              </a:ext>
            </a:extLst>
          </p:cNvPr>
          <p:cNvSpPr/>
          <p:nvPr/>
        </p:nvSpPr>
        <p:spPr>
          <a:xfrm>
            <a:off x="5915829" y="520178"/>
            <a:ext cx="6276171" cy="507831"/>
          </a:xfrm>
          <a:prstGeom prst="rect">
            <a:avLst/>
          </a:prstGeom>
          <a:solidFill>
            <a:srgbClr val="F3F2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86" name="Picture 85">
            <a:extLst>
              <a:ext uri="{FF2B5EF4-FFF2-40B4-BE49-F238E27FC236}">
                <a16:creationId xmlns:a16="http://schemas.microsoft.com/office/drawing/2014/main" id="{5962F8B0-2813-B898-D344-83CC69C5EEBC}"/>
              </a:ext>
            </a:extLst>
          </p:cNvPr>
          <p:cNvPicPr>
            <a:picLocks noChangeAspect="1"/>
          </p:cNvPicPr>
          <p:nvPr/>
        </p:nvPicPr>
        <p:blipFill>
          <a:blip r:embed="rId4"/>
          <a:stretch>
            <a:fillRect/>
          </a:stretch>
        </p:blipFill>
        <p:spPr>
          <a:xfrm>
            <a:off x="4031226" y="1"/>
            <a:ext cx="1884603" cy="1028008"/>
          </a:xfrm>
          <a:prstGeom prst="rect">
            <a:avLst/>
          </a:prstGeom>
        </p:spPr>
      </p:pic>
      <p:sp>
        <p:nvSpPr>
          <p:cNvPr id="87" name="TextBox 86">
            <a:extLst>
              <a:ext uri="{FF2B5EF4-FFF2-40B4-BE49-F238E27FC236}">
                <a16:creationId xmlns:a16="http://schemas.microsoft.com/office/drawing/2014/main" id="{53E309ED-B7AB-B8E2-A71B-377814B580C1}"/>
              </a:ext>
            </a:extLst>
          </p:cNvPr>
          <p:cNvSpPr txBox="1"/>
          <p:nvPr/>
        </p:nvSpPr>
        <p:spPr>
          <a:xfrm>
            <a:off x="5915829" y="-6104"/>
            <a:ext cx="6276171" cy="507831"/>
          </a:xfrm>
          <a:prstGeom prst="rect">
            <a:avLst/>
          </a:prstGeom>
          <a:noFill/>
        </p:spPr>
        <p:txBody>
          <a:bodyPr wrap="square">
            <a:spAutoFit/>
          </a:bodyPr>
          <a:lstStyle/>
          <a:p>
            <a:pPr algn="just"/>
            <a:r>
              <a:rPr lang="en-US" sz="2700" b="1" dirty="0">
                <a:solidFill>
                  <a:srgbClr val="352A62"/>
                </a:solidFill>
                <a:latin typeface="Calibri" panose="020F0502020204030204" pitchFamily="34" charset="0"/>
                <a:ea typeface="Calibri" panose="020F0502020204030204" pitchFamily="34" charset="0"/>
                <a:cs typeface="Times New Roman" panose="02020603050405020304" pitchFamily="18" charset="0"/>
              </a:rPr>
              <a:t>The 36 Rules of Legal Writing </a:t>
            </a:r>
            <a:r>
              <a:rPr lang="en-US" sz="2700" dirty="0">
                <a:solidFill>
                  <a:srgbClr val="352A62"/>
                </a:solidFill>
                <a:latin typeface="Calibri" panose="020F0502020204030204" pitchFamily="34" charset="0"/>
                <a:ea typeface="Calibri" panose="020F0502020204030204" pitchFamily="34" charset="0"/>
                <a:cs typeface="Times New Roman" panose="02020603050405020304" pitchFamily="18" charset="0"/>
              </a:rPr>
              <a:t>– Rule 34/36</a:t>
            </a:r>
            <a:endParaRPr lang="en-GB" sz="2700" dirty="0">
              <a:latin typeface="Calibri" panose="020F0502020204030204" pitchFamily="34" charset="0"/>
              <a:ea typeface="Calibri" panose="020F0502020204030204" pitchFamily="34" charset="0"/>
              <a:cs typeface="Times New Roman" panose="02020603050405020304" pitchFamily="18" charset="0"/>
            </a:endParaRPr>
          </a:p>
        </p:txBody>
      </p:sp>
      <p:sp>
        <p:nvSpPr>
          <p:cNvPr id="3" name="TextBox 2">
            <a:extLst>
              <a:ext uri="{FF2B5EF4-FFF2-40B4-BE49-F238E27FC236}">
                <a16:creationId xmlns:a16="http://schemas.microsoft.com/office/drawing/2014/main" id="{911161E4-B547-7B6C-EC17-B220C4EEEF04}"/>
              </a:ext>
            </a:extLst>
          </p:cNvPr>
          <p:cNvSpPr txBox="1"/>
          <p:nvPr/>
        </p:nvSpPr>
        <p:spPr>
          <a:xfrm>
            <a:off x="563276" y="1200382"/>
            <a:ext cx="6676599" cy="2862322"/>
          </a:xfrm>
          <a:prstGeom prst="rect">
            <a:avLst/>
          </a:prstGeom>
          <a:noFill/>
        </p:spPr>
        <p:txBody>
          <a:bodyPr wrap="square">
            <a:spAutoFit/>
          </a:bodyPr>
          <a:lstStyle/>
          <a:p>
            <a:r>
              <a:rPr lang="en-GB" sz="2000" b="1" dirty="0">
                <a:solidFill>
                  <a:srgbClr val="002060"/>
                </a:solidFill>
                <a:latin typeface="+mj-lt"/>
              </a:rPr>
              <a:t>Which of the following sentences follows the correct capitalization rules?</a:t>
            </a:r>
          </a:p>
          <a:p>
            <a:endParaRPr lang="en-GB" sz="2000" dirty="0">
              <a:solidFill>
                <a:srgbClr val="002060"/>
              </a:solidFill>
              <a:latin typeface="+mj-lt"/>
            </a:endParaRPr>
          </a:p>
          <a:p>
            <a:r>
              <a:rPr lang="en-GB" sz="2000" dirty="0">
                <a:solidFill>
                  <a:srgbClr val="002060"/>
                </a:solidFill>
                <a:latin typeface="+mj-lt"/>
              </a:rPr>
              <a:t>A) “The Plaintiff filed a motion against the defendant.”</a:t>
            </a:r>
            <a:br>
              <a:rPr lang="en-GB" sz="2000" dirty="0">
                <a:solidFill>
                  <a:srgbClr val="002060"/>
                </a:solidFill>
                <a:latin typeface="+mj-lt"/>
              </a:rPr>
            </a:br>
            <a:r>
              <a:rPr lang="en-GB" sz="2000" dirty="0">
                <a:solidFill>
                  <a:srgbClr val="002060"/>
                </a:solidFill>
                <a:latin typeface="+mj-lt"/>
              </a:rPr>
              <a:t>B) “The defendant contended that the ruling of the european court of human rights should be given deference.”</a:t>
            </a:r>
            <a:br>
              <a:rPr lang="en-GB" sz="2000" dirty="0">
                <a:solidFill>
                  <a:srgbClr val="002060"/>
                </a:solidFill>
                <a:latin typeface="+mj-lt"/>
              </a:rPr>
            </a:br>
            <a:r>
              <a:rPr lang="en-GB" sz="2000" dirty="0">
                <a:solidFill>
                  <a:srgbClr val="002060"/>
                </a:solidFill>
                <a:latin typeface="+mj-lt"/>
              </a:rPr>
              <a:t>C) “The plaintiff filed a motion against the defendant.”</a:t>
            </a:r>
            <a:br>
              <a:rPr lang="en-GB" sz="2000" dirty="0">
                <a:solidFill>
                  <a:srgbClr val="002060"/>
                </a:solidFill>
                <a:latin typeface="+mj-lt"/>
              </a:rPr>
            </a:br>
            <a:r>
              <a:rPr lang="en-GB" sz="2000" dirty="0">
                <a:solidFill>
                  <a:srgbClr val="002060"/>
                </a:solidFill>
                <a:latin typeface="+mj-lt"/>
              </a:rPr>
              <a:t>D) “The court ruled that the supreme court’s precedent should be applied.”</a:t>
            </a:r>
          </a:p>
        </p:txBody>
      </p:sp>
    </p:spTree>
    <p:extLst>
      <p:ext uri="{BB962C8B-B14F-4D97-AF65-F5344CB8AC3E}">
        <p14:creationId xmlns:p14="http://schemas.microsoft.com/office/powerpoint/2010/main" val="62306513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ABADC77-4209-F197-1834-93FFFBF6A128}"/>
            </a:ext>
          </a:extLst>
        </p:cNvPr>
        <p:cNvGrpSpPr/>
        <p:nvPr/>
      </p:nvGrpSpPr>
      <p:grpSpPr>
        <a:xfrm>
          <a:off x="0" y="0"/>
          <a:ext cx="0" cy="0"/>
          <a:chOff x="0" y="0"/>
          <a:chExt cx="0" cy="0"/>
        </a:xfrm>
      </p:grpSpPr>
      <p:sp>
        <p:nvSpPr>
          <p:cNvPr id="59" name="Rectangle 58">
            <a:extLst>
              <a:ext uri="{FF2B5EF4-FFF2-40B4-BE49-F238E27FC236}">
                <a16:creationId xmlns:a16="http://schemas.microsoft.com/office/drawing/2014/main" id="{51D68AAC-32BC-70FC-6F1B-8356E7C5A2E7}"/>
              </a:ext>
            </a:extLst>
          </p:cNvPr>
          <p:cNvSpPr/>
          <p:nvPr/>
        </p:nvSpPr>
        <p:spPr>
          <a:xfrm>
            <a:off x="5915829" y="5833583"/>
            <a:ext cx="2164481" cy="1018971"/>
          </a:xfrm>
          <a:prstGeom prst="rect">
            <a:avLst/>
          </a:prstGeom>
          <a:solidFill>
            <a:srgbClr val="F3F2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3" name="Рисунок 3">
            <a:extLst>
              <a:ext uri="{FF2B5EF4-FFF2-40B4-BE49-F238E27FC236}">
                <a16:creationId xmlns:a16="http://schemas.microsoft.com/office/drawing/2014/main" id="{7C73F991-AB77-E29D-7C61-F3FD96406BD6}"/>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63278" y="27589"/>
            <a:ext cx="6379210" cy="2304415"/>
          </a:xfrm>
          <a:prstGeom prst="rect">
            <a:avLst/>
          </a:prstGeom>
        </p:spPr>
      </p:pic>
      <p:sp>
        <p:nvSpPr>
          <p:cNvPr id="14" name="Rectangle 13">
            <a:extLst>
              <a:ext uri="{FF2B5EF4-FFF2-40B4-BE49-F238E27FC236}">
                <a16:creationId xmlns:a16="http://schemas.microsoft.com/office/drawing/2014/main" id="{5AE2D985-9613-8485-1559-D24254B62C6C}"/>
              </a:ext>
            </a:extLst>
          </p:cNvPr>
          <p:cNvSpPr/>
          <p:nvPr/>
        </p:nvSpPr>
        <p:spPr>
          <a:xfrm>
            <a:off x="1609725" y="1047750"/>
            <a:ext cx="5772150" cy="128425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2" name="Rectangle 11">
            <a:extLst>
              <a:ext uri="{FF2B5EF4-FFF2-40B4-BE49-F238E27FC236}">
                <a16:creationId xmlns:a16="http://schemas.microsoft.com/office/drawing/2014/main" id="{DF011304-52B9-3963-0C35-356FDC416A02}"/>
              </a:ext>
            </a:extLst>
          </p:cNvPr>
          <p:cNvSpPr/>
          <p:nvPr/>
        </p:nvSpPr>
        <p:spPr>
          <a:xfrm>
            <a:off x="0" y="5839029"/>
            <a:ext cx="2495550" cy="1018971"/>
          </a:xfrm>
          <a:prstGeom prst="rect">
            <a:avLst/>
          </a:prstGeom>
          <a:solidFill>
            <a:srgbClr val="F3F2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56" name="Picture 55">
            <a:extLst>
              <a:ext uri="{FF2B5EF4-FFF2-40B4-BE49-F238E27FC236}">
                <a16:creationId xmlns:a16="http://schemas.microsoft.com/office/drawing/2014/main" id="{61E76889-A4F4-F386-10BB-D9CD57750F48}"/>
              </a:ext>
            </a:extLst>
          </p:cNvPr>
          <p:cNvPicPr>
            <a:picLocks noChangeAspect="1"/>
          </p:cNvPicPr>
          <p:nvPr/>
        </p:nvPicPr>
        <p:blipFill>
          <a:blip r:embed="rId3"/>
          <a:stretch>
            <a:fillRect/>
          </a:stretch>
        </p:blipFill>
        <p:spPr>
          <a:xfrm>
            <a:off x="139620" y="5846105"/>
            <a:ext cx="7160518" cy="1013460"/>
          </a:xfrm>
          <a:prstGeom prst="rect">
            <a:avLst/>
          </a:prstGeom>
        </p:spPr>
      </p:pic>
      <p:sp>
        <p:nvSpPr>
          <p:cNvPr id="57" name="Rectangle 56">
            <a:extLst>
              <a:ext uri="{FF2B5EF4-FFF2-40B4-BE49-F238E27FC236}">
                <a16:creationId xmlns:a16="http://schemas.microsoft.com/office/drawing/2014/main" id="{9DE5E281-9E30-CB18-A5DA-6F142F23EEF1}"/>
              </a:ext>
            </a:extLst>
          </p:cNvPr>
          <p:cNvSpPr/>
          <p:nvPr/>
        </p:nvSpPr>
        <p:spPr>
          <a:xfrm>
            <a:off x="7735527" y="3395743"/>
            <a:ext cx="4456473" cy="1018971"/>
          </a:xfrm>
          <a:prstGeom prst="rect">
            <a:avLst/>
          </a:prstGeom>
          <a:solidFill>
            <a:srgbClr val="F3F2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58" name="Picture 57">
            <a:extLst>
              <a:ext uri="{FF2B5EF4-FFF2-40B4-BE49-F238E27FC236}">
                <a16:creationId xmlns:a16="http://schemas.microsoft.com/office/drawing/2014/main" id="{D78F8B9B-2AA6-FD0D-9A43-2B0F6A03C7D9}"/>
              </a:ext>
            </a:extLst>
          </p:cNvPr>
          <p:cNvPicPr>
            <a:picLocks noChangeAspect="1"/>
          </p:cNvPicPr>
          <p:nvPr/>
        </p:nvPicPr>
        <p:blipFill>
          <a:blip r:embed="rId4"/>
          <a:stretch>
            <a:fillRect/>
          </a:stretch>
        </p:blipFill>
        <p:spPr>
          <a:xfrm>
            <a:off x="7381875" y="3395742"/>
            <a:ext cx="698435" cy="3462257"/>
          </a:xfrm>
          <a:prstGeom prst="rect">
            <a:avLst/>
          </a:prstGeom>
        </p:spPr>
      </p:pic>
      <p:pic>
        <p:nvPicPr>
          <p:cNvPr id="63" name="Picture 62">
            <a:extLst>
              <a:ext uri="{FF2B5EF4-FFF2-40B4-BE49-F238E27FC236}">
                <a16:creationId xmlns:a16="http://schemas.microsoft.com/office/drawing/2014/main" id="{39939F31-7749-0331-6FCF-5FB92E2D6684}"/>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454448" y="1377535"/>
            <a:ext cx="4407871" cy="1533616"/>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sp>
        <p:nvSpPr>
          <p:cNvPr id="64" name="Rectangle 63">
            <a:extLst>
              <a:ext uri="{FF2B5EF4-FFF2-40B4-BE49-F238E27FC236}">
                <a16:creationId xmlns:a16="http://schemas.microsoft.com/office/drawing/2014/main" id="{A3B70B0E-C36D-E1BF-907A-11D789F43233}"/>
              </a:ext>
            </a:extLst>
          </p:cNvPr>
          <p:cNvSpPr/>
          <p:nvPr/>
        </p:nvSpPr>
        <p:spPr>
          <a:xfrm>
            <a:off x="7454449" y="1362649"/>
            <a:ext cx="4407870" cy="153361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1" name="TextBox 60">
            <a:extLst>
              <a:ext uri="{FF2B5EF4-FFF2-40B4-BE49-F238E27FC236}">
                <a16:creationId xmlns:a16="http://schemas.microsoft.com/office/drawing/2014/main" id="{8F752912-1357-4ABB-F8ED-9D18FFF0B75F}"/>
              </a:ext>
            </a:extLst>
          </p:cNvPr>
          <p:cNvSpPr txBox="1"/>
          <p:nvPr/>
        </p:nvSpPr>
        <p:spPr>
          <a:xfrm>
            <a:off x="7853553" y="1819619"/>
            <a:ext cx="3866767" cy="923330"/>
          </a:xfrm>
          <a:prstGeom prst="rect">
            <a:avLst/>
          </a:prstGeom>
          <a:noFill/>
        </p:spPr>
        <p:txBody>
          <a:bodyPr wrap="square">
            <a:spAutoFit/>
          </a:bodyPr>
          <a:lstStyle/>
          <a:p>
            <a:r>
              <a:rPr lang="en-US" sz="2700" b="1" dirty="0">
                <a:solidFill>
                  <a:srgbClr val="352A62"/>
                </a:solidFill>
                <a:latin typeface="Calibri" panose="020F0502020204030204" pitchFamily="34" charset="0"/>
                <a:ea typeface="Calibri" panose="020F0502020204030204" pitchFamily="34" charset="0"/>
                <a:cs typeface="Times New Roman" panose="02020603050405020304" pitchFamily="18" charset="0"/>
              </a:rPr>
              <a:t>35. The Rules of Conditionals </a:t>
            </a:r>
            <a:endParaRPr lang="en-GB" sz="2700" dirty="0">
              <a:latin typeface="Calibri" panose="020F0502020204030204" pitchFamily="34" charset="0"/>
              <a:ea typeface="Calibri" panose="020F0502020204030204" pitchFamily="34" charset="0"/>
              <a:cs typeface="Times New Roman" panose="02020603050405020304" pitchFamily="18" charset="0"/>
            </a:endParaRPr>
          </a:p>
        </p:txBody>
      </p:sp>
      <p:sp>
        <p:nvSpPr>
          <p:cNvPr id="85" name="Rectangle 84">
            <a:extLst>
              <a:ext uri="{FF2B5EF4-FFF2-40B4-BE49-F238E27FC236}">
                <a16:creationId xmlns:a16="http://schemas.microsoft.com/office/drawing/2014/main" id="{3129EB00-2D1F-BE33-F6D3-E86D05ADB253}"/>
              </a:ext>
            </a:extLst>
          </p:cNvPr>
          <p:cNvSpPr/>
          <p:nvPr/>
        </p:nvSpPr>
        <p:spPr>
          <a:xfrm>
            <a:off x="5915829" y="520178"/>
            <a:ext cx="6276171" cy="507831"/>
          </a:xfrm>
          <a:prstGeom prst="rect">
            <a:avLst/>
          </a:prstGeom>
          <a:solidFill>
            <a:srgbClr val="F3F2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86" name="Picture 85">
            <a:extLst>
              <a:ext uri="{FF2B5EF4-FFF2-40B4-BE49-F238E27FC236}">
                <a16:creationId xmlns:a16="http://schemas.microsoft.com/office/drawing/2014/main" id="{67B6B9EA-C40F-C7A9-6CDD-5B33EB648106}"/>
              </a:ext>
            </a:extLst>
          </p:cNvPr>
          <p:cNvPicPr>
            <a:picLocks noChangeAspect="1"/>
          </p:cNvPicPr>
          <p:nvPr/>
        </p:nvPicPr>
        <p:blipFill>
          <a:blip r:embed="rId4"/>
          <a:stretch>
            <a:fillRect/>
          </a:stretch>
        </p:blipFill>
        <p:spPr>
          <a:xfrm>
            <a:off x="4031226" y="1"/>
            <a:ext cx="1884603" cy="1028008"/>
          </a:xfrm>
          <a:prstGeom prst="rect">
            <a:avLst/>
          </a:prstGeom>
        </p:spPr>
      </p:pic>
      <p:sp>
        <p:nvSpPr>
          <p:cNvPr id="87" name="TextBox 86">
            <a:extLst>
              <a:ext uri="{FF2B5EF4-FFF2-40B4-BE49-F238E27FC236}">
                <a16:creationId xmlns:a16="http://schemas.microsoft.com/office/drawing/2014/main" id="{A73F6D34-CAB6-1ED1-3949-CD8765EB4AFA}"/>
              </a:ext>
            </a:extLst>
          </p:cNvPr>
          <p:cNvSpPr txBox="1"/>
          <p:nvPr/>
        </p:nvSpPr>
        <p:spPr>
          <a:xfrm>
            <a:off x="5915829" y="-6104"/>
            <a:ext cx="6276171" cy="507831"/>
          </a:xfrm>
          <a:prstGeom prst="rect">
            <a:avLst/>
          </a:prstGeom>
          <a:noFill/>
        </p:spPr>
        <p:txBody>
          <a:bodyPr wrap="square">
            <a:spAutoFit/>
          </a:bodyPr>
          <a:lstStyle/>
          <a:p>
            <a:pPr algn="just"/>
            <a:r>
              <a:rPr lang="en-US" sz="2700" b="1" dirty="0">
                <a:solidFill>
                  <a:srgbClr val="352A62"/>
                </a:solidFill>
                <a:latin typeface="Calibri" panose="020F0502020204030204" pitchFamily="34" charset="0"/>
                <a:ea typeface="Calibri" panose="020F0502020204030204" pitchFamily="34" charset="0"/>
                <a:cs typeface="Times New Roman" panose="02020603050405020304" pitchFamily="18" charset="0"/>
              </a:rPr>
              <a:t>The 36 Rules of Legal Writing </a:t>
            </a:r>
            <a:r>
              <a:rPr lang="en-US" sz="2700" dirty="0">
                <a:solidFill>
                  <a:srgbClr val="352A62"/>
                </a:solidFill>
                <a:latin typeface="Calibri" panose="020F0502020204030204" pitchFamily="34" charset="0"/>
                <a:ea typeface="Calibri" panose="020F0502020204030204" pitchFamily="34" charset="0"/>
                <a:cs typeface="Times New Roman" panose="02020603050405020304" pitchFamily="18" charset="0"/>
              </a:rPr>
              <a:t>– Rule 35/36</a:t>
            </a:r>
            <a:endParaRPr lang="en-GB" sz="2700" dirty="0">
              <a:latin typeface="Calibri" panose="020F0502020204030204" pitchFamily="34" charset="0"/>
              <a:ea typeface="Calibri" panose="020F0502020204030204" pitchFamily="34" charset="0"/>
              <a:cs typeface="Times New Roman" panose="02020603050405020304" pitchFamily="18" charset="0"/>
            </a:endParaRPr>
          </a:p>
        </p:txBody>
      </p:sp>
      <p:sp>
        <p:nvSpPr>
          <p:cNvPr id="3" name="TextBox 2">
            <a:extLst>
              <a:ext uri="{FF2B5EF4-FFF2-40B4-BE49-F238E27FC236}">
                <a16:creationId xmlns:a16="http://schemas.microsoft.com/office/drawing/2014/main" id="{C756BAAD-6319-BD8A-BBF2-C2D7D506DB0B}"/>
              </a:ext>
            </a:extLst>
          </p:cNvPr>
          <p:cNvSpPr txBox="1"/>
          <p:nvPr/>
        </p:nvSpPr>
        <p:spPr>
          <a:xfrm>
            <a:off x="563276" y="1200382"/>
            <a:ext cx="6676599" cy="3170099"/>
          </a:xfrm>
          <a:prstGeom prst="rect">
            <a:avLst/>
          </a:prstGeom>
          <a:noFill/>
        </p:spPr>
        <p:txBody>
          <a:bodyPr wrap="square">
            <a:spAutoFit/>
          </a:bodyPr>
          <a:lstStyle/>
          <a:p>
            <a:r>
              <a:rPr lang="en-GB" sz="2000" b="1" dirty="0">
                <a:solidFill>
                  <a:srgbClr val="002060"/>
                </a:solidFill>
                <a:latin typeface="+mj-lt"/>
              </a:rPr>
              <a:t>Which sentence correctly follows The Rule of Conditionals?</a:t>
            </a:r>
          </a:p>
          <a:p>
            <a:endParaRPr lang="en-GB" sz="2000" dirty="0">
              <a:solidFill>
                <a:srgbClr val="002060"/>
              </a:solidFill>
              <a:latin typeface="+mj-lt"/>
            </a:endParaRPr>
          </a:p>
          <a:p>
            <a:r>
              <a:rPr lang="en-GB" sz="2000" dirty="0">
                <a:solidFill>
                  <a:srgbClr val="002060"/>
                </a:solidFill>
                <a:latin typeface="+mj-lt"/>
              </a:rPr>
              <a:t>A) “If the parties would have agreed earlier, the litigation could have been avoided.”</a:t>
            </a:r>
            <a:br>
              <a:rPr lang="en-GB" sz="2000" dirty="0">
                <a:solidFill>
                  <a:srgbClr val="002060"/>
                </a:solidFill>
                <a:latin typeface="+mj-lt"/>
              </a:rPr>
            </a:br>
            <a:r>
              <a:rPr lang="en-GB" sz="2000" dirty="0">
                <a:solidFill>
                  <a:srgbClr val="002060"/>
                </a:solidFill>
                <a:latin typeface="+mj-lt"/>
              </a:rPr>
              <a:t>B) “If the parties had agreed earlier, the litigation could have been avoided.”</a:t>
            </a:r>
            <a:br>
              <a:rPr lang="en-GB" sz="2000" dirty="0">
                <a:solidFill>
                  <a:srgbClr val="002060"/>
                </a:solidFill>
                <a:latin typeface="+mj-lt"/>
              </a:rPr>
            </a:br>
            <a:r>
              <a:rPr lang="en-GB" sz="2000" dirty="0">
                <a:solidFill>
                  <a:srgbClr val="002060"/>
                </a:solidFill>
                <a:latin typeface="+mj-lt"/>
              </a:rPr>
              <a:t>C) “If the parties agreed earlier, the litigation would have avoided.”</a:t>
            </a:r>
            <a:br>
              <a:rPr lang="en-GB" sz="2000" dirty="0">
                <a:solidFill>
                  <a:srgbClr val="002060"/>
                </a:solidFill>
                <a:latin typeface="+mj-lt"/>
              </a:rPr>
            </a:br>
            <a:r>
              <a:rPr lang="en-GB" sz="2000" dirty="0">
                <a:solidFill>
                  <a:srgbClr val="002060"/>
                </a:solidFill>
                <a:latin typeface="+mj-lt"/>
              </a:rPr>
              <a:t>D) “If the parties should have agreed earlier, the litigation may have been avoided.”</a:t>
            </a:r>
          </a:p>
        </p:txBody>
      </p:sp>
    </p:spTree>
    <p:extLst>
      <p:ext uri="{BB962C8B-B14F-4D97-AF65-F5344CB8AC3E}">
        <p14:creationId xmlns:p14="http://schemas.microsoft.com/office/powerpoint/2010/main" val="313389963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123E60E-FDC5-1530-42F2-CF113B0ED221}"/>
            </a:ext>
          </a:extLst>
        </p:cNvPr>
        <p:cNvGrpSpPr/>
        <p:nvPr/>
      </p:nvGrpSpPr>
      <p:grpSpPr>
        <a:xfrm>
          <a:off x="0" y="0"/>
          <a:ext cx="0" cy="0"/>
          <a:chOff x="0" y="0"/>
          <a:chExt cx="0" cy="0"/>
        </a:xfrm>
      </p:grpSpPr>
      <p:sp>
        <p:nvSpPr>
          <p:cNvPr id="59" name="Rectangle 58">
            <a:extLst>
              <a:ext uri="{FF2B5EF4-FFF2-40B4-BE49-F238E27FC236}">
                <a16:creationId xmlns:a16="http://schemas.microsoft.com/office/drawing/2014/main" id="{9A58F8EB-DB89-9670-BF27-2005002DF548}"/>
              </a:ext>
            </a:extLst>
          </p:cNvPr>
          <p:cNvSpPr/>
          <p:nvPr/>
        </p:nvSpPr>
        <p:spPr>
          <a:xfrm>
            <a:off x="5915829" y="5833583"/>
            <a:ext cx="2164481" cy="1018971"/>
          </a:xfrm>
          <a:prstGeom prst="rect">
            <a:avLst/>
          </a:prstGeom>
          <a:solidFill>
            <a:srgbClr val="F3F2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3" name="Рисунок 3">
            <a:extLst>
              <a:ext uri="{FF2B5EF4-FFF2-40B4-BE49-F238E27FC236}">
                <a16:creationId xmlns:a16="http://schemas.microsoft.com/office/drawing/2014/main" id="{8F556A3B-1E2E-DFF3-38A9-7C884BFDCC3D}"/>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63278" y="27589"/>
            <a:ext cx="6379210" cy="2304415"/>
          </a:xfrm>
          <a:prstGeom prst="rect">
            <a:avLst/>
          </a:prstGeom>
        </p:spPr>
      </p:pic>
      <p:sp>
        <p:nvSpPr>
          <p:cNvPr id="14" name="Rectangle 13">
            <a:extLst>
              <a:ext uri="{FF2B5EF4-FFF2-40B4-BE49-F238E27FC236}">
                <a16:creationId xmlns:a16="http://schemas.microsoft.com/office/drawing/2014/main" id="{1971CD0C-F399-6783-A025-B2EDA2C15BF6}"/>
              </a:ext>
            </a:extLst>
          </p:cNvPr>
          <p:cNvSpPr/>
          <p:nvPr/>
        </p:nvSpPr>
        <p:spPr>
          <a:xfrm>
            <a:off x="1609725" y="1047750"/>
            <a:ext cx="5772150" cy="114681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2" name="Rectangle 11">
            <a:extLst>
              <a:ext uri="{FF2B5EF4-FFF2-40B4-BE49-F238E27FC236}">
                <a16:creationId xmlns:a16="http://schemas.microsoft.com/office/drawing/2014/main" id="{43963F29-A977-3BEB-7BF1-49B1C594E78A}"/>
              </a:ext>
            </a:extLst>
          </p:cNvPr>
          <p:cNvSpPr/>
          <p:nvPr/>
        </p:nvSpPr>
        <p:spPr>
          <a:xfrm>
            <a:off x="0" y="5839029"/>
            <a:ext cx="2495550" cy="1018971"/>
          </a:xfrm>
          <a:prstGeom prst="rect">
            <a:avLst/>
          </a:prstGeom>
          <a:solidFill>
            <a:srgbClr val="F3F2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56" name="Picture 55">
            <a:extLst>
              <a:ext uri="{FF2B5EF4-FFF2-40B4-BE49-F238E27FC236}">
                <a16:creationId xmlns:a16="http://schemas.microsoft.com/office/drawing/2014/main" id="{EF7BB4B8-BD37-9109-E7B1-0885B2DDC371}"/>
              </a:ext>
            </a:extLst>
          </p:cNvPr>
          <p:cNvPicPr>
            <a:picLocks noChangeAspect="1"/>
          </p:cNvPicPr>
          <p:nvPr/>
        </p:nvPicPr>
        <p:blipFill>
          <a:blip r:embed="rId3"/>
          <a:stretch>
            <a:fillRect/>
          </a:stretch>
        </p:blipFill>
        <p:spPr>
          <a:xfrm>
            <a:off x="139620" y="5846105"/>
            <a:ext cx="7160518" cy="1013460"/>
          </a:xfrm>
          <a:prstGeom prst="rect">
            <a:avLst/>
          </a:prstGeom>
        </p:spPr>
      </p:pic>
      <p:sp>
        <p:nvSpPr>
          <p:cNvPr id="57" name="Rectangle 56">
            <a:extLst>
              <a:ext uri="{FF2B5EF4-FFF2-40B4-BE49-F238E27FC236}">
                <a16:creationId xmlns:a16="http://schemas.microsoft.com/office/drawing/2014/main" id="{C537F9B9-A2CF-13AB-41EF-5AE40AD10057}"/>
              </a:ext>
            </a:extLst>
          </p:cNvPr>
          <p:cNvSpPr/>
          <p:nvPr/>
        </p:nvSpPr>
        <p:spPr>
          <a:xfrm>
            <a:off x="7735527" y="3395743"/>
            <a:ext cx="4456473" cy="1018971"/>
          </a:xfrm>
          <a:prstGeom prst="rect">
            <a:avLst/>
          </a:prstGeom>
          <a:solidFill>
            <a:srgbClr val="F3F2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58" name="Picture 57">
            <a:extLst>
              <a:ext uri="{FF2B5EF4-FFF2-40B4-BE49-F238E27FC236}">
                <a16:creationId xmlns:a16="http://schemas.microsoft.com/office/drawing/2014/main" id="{AC94E34E-F68B-4F96-70EB-66667EE2BFED}"/>
              </a:ext>
            </a:extLst>
          </p:cNvPr>
          <p:cNvPicPr>
            <a:picLocks noChangeAspect="1"/>
          </p:cNvPicPr>
          <p:nvPr/>
        </p:nvPicPr>
        <p:blipFill>
          <a:blip r:embed="rId4"/>
          <a:stretch>
            <a:fillRect/>
          </a:stretch>
        </p:blipFill>
        <p:spPr>
          <a:xfrm>
            <a:off x="7381875" y="3395742"/>
            <a:ext cx="698435" cy="3462257"/>
          </a:xfrm>
          <a:prstGeom prst="rect">
            <a:avLst/>
          </a:prstGeom>
        </p:spPr>
      </p:pic>
      <p:pic>
        <p:nvPicPr>
          <p:cNvPr id="63" name="Picture 62">
            <a:extLst>
              <a:ext uri="{FF2B5EF4-FFF2-40B4-BE49-F238E27FC236}">
                <a16:creationId xmlns:a16="http://schemas.microsoft.com/office/drawing/2014/main" id="{7AE1AC46-82B8-5C0E-DBA9-62CD2CE5E97A}"/>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454448" y="1377535"/>
            <a:ext cx="4407871" cy="1533616"/>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sp>
        <p:nvSpPr>
          <p:cNvPr id="64" name="Rectangle 63">
            <a:extLst>
              <a:ext uri="{FF2B5EF4-FFF2-40B4-BE49-F238E27FC236}">
                <a16:creationId xmlns:a16="http://schemas.microsoft.com/office/drawing/2014/main" id="{A9BDD9B5-9673-C45A-A323-167ADB7BE553}"/>
              </a:ext>
            </a:extLst>
          </p:cNvPr>
          <p:cNvSpPr/>
          <p:nvPr/>
        </p:nvSpPr>
        <p:spPr>
          <a:xfrm>
            <a:off x="7454449" y="1362649"/>
            <a:ext cx="4407870" cy="153361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1" name="TextBox 60">
            <a:extLst>
              <a:ext uri="{FF2B5EF4-FFF2-40B4-BE49-F238E27FC236}">
                <a16:creationId xmlns:a16="http://schemas.microsoft.com/office/drawing/2014/main" id="{F694E34D-95BC-93AF-2D7D-EE688F06C894}"/>
              </a:ext>
            </a:extLst>
          </p:cNvPr>
          <p:cNvSpPr txBox="1"/>
          <p:nvPr/>
        </p:nvSpPr>
        <p:spPr>
          <a:xfrm>
            <a:off x="7853553" y="1819619"/>
            <a:ext cx="3866767" cy="507831"/>
          </a:xfrm>
          <a:prstGeom prst="rect">
            <a:avLst/>
          </a:prstGeom>
          <a:noFill/>
        </p:spPr>
        <p:txBody>
          <a:bodyPr wrap="square">
            <a:spAutoFit/>
          </a:bodyPr>
          <a:lstStyle/>
          <a:p>
            <a:pPr algn="just"/>
            <a:r>
              <a:rPr lang="en-US" sz="2700" b="1" dirty="0">
                <a:solidFill>
                  <a:srgbClr val="352A62"/>
                </a:solidFill>
                <a:latin typeface="Calibri" panose="020F0502020204030204" pitchFamily="34" charset="0"/>
                <a:ea typeface="Calibri" panose="020F0502020204030204" pitchFamily="34" charset="0"/>
                <a:cs typeface="Times New Roman" panose="02020603050405020304" pitchFamily="18" charset="0"/>
              </a:rPr>
              <a:t>36. The Its Rule </a:t>
            </a:r>
            <a:endParaRPr lang="en-GB" sz="2700" dirty="0">
              <a:latin typeface="Calibri" panose="020F0502020204030204" pitchFamily="34" charset="0"/>
              <a:ea typeface="Calibri" panose="020F0502020204030204" pitchFamily="34" charset="0"/>
              <a:cs typeface="Times New Roman" panose="02020603050405020304" pitchFamily="18" charset="0"/>
            </a:endParaRPr>
          </a:p>
        </p:txBody>
      </p:sp>
      <p:sp>
        <p:nvSpPr>
          <p:cNvPr id="85" name="Rectangle 84">
            <a:extLst>
              <a:ext uri="{FF2B5EF4-FFF2-40B4-BE49-F238E27FC236}">
                <a16:creationId xmlns:a16="http://schemas.microsoft.com/office/drawing/2014/main" id="{263009B5-83E6-F6C6-75F6-498855AC6A31}"/>
              </a:ext>
            </a:extLst>
          </p:cNvPr>
          <p:cNvSpPr/>
          <p:nvPr/>
        </p:nvSpPr>
        <p:spPr>
          <a:xfrm>
            <a:off x="5915829" y="520178"/>
            <a:ext cx="6276171" cy="507831"/>
          </a:xfrm>
          <a:prstGeom prst="rect">
            <a:avLst/>
          </a:prstGeom>
          <a:solidFill>
            <a:srgbClr val="F3F2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86" name="Picture 85">
            <a:extLst>
              <a:ext uri="{FF2B5EF4-FFF2-40B4-BE49-F238E27FC236}">
                <a16:creationId xmlns:a16="http://schemas.microsoft.com/office/drawing/2014/main" id="{ED3E75CC-4669-1BD2-DD08-1A09F9322439}"/>
              </a:ext>
            </a:extLst>
          </p:cNvPr>
          <p:cNvPicPr>
            <a:picLocks noChangeAspect="1"/>
          </p:cNvPicPr>
          <p:nvPr/>
        </p:nvPicPr>
        <p:blipFill>
          <a:blip r:embed="rId4"/>
          <a:stretch>
            <a:fillRect/>
          </a:stretch>
        </p:blipFill>
        <p:spPr>
          <a:xfrm>
            <a:off x="4031226" y="1"/>
            <a:ext cx="1884603" cy="1028008"/>
          </a:xfrm>
          <a:prstGeom prst="rect">
            <a:avLst/>
          </a:prstGeom>
        </p:spPr>
      </p:pic>
      <p:sp>
        <p:nvSpPr>
          <p:cNvPr id="87" name="TextBox 86">
            <a:extLst>
              <a:ext uri="{FF2B5EF4-FFF2-40B4-BE49-F238E27FC236}">
                <a16:creationId xmlns:a16="http://schemas.microsoft.com/office/drawing/2014/main" id="{960A40D9-DA7E-E08E-B280-D598B0C911FC}"/>
              </a:ext>
            </a:extLst>
          </p:cNvPr>
          <p:cNvSpPr txBox="1"/>
          <p:nvPr/>
        </p:nvSpPr>
        <p:spPr>
          <a:xfrm>
            <a:off x="5915829" y="-6104"/>
            <a:ext cx="6276171" cy="507831"/>
          </a:xfrm>
          <a:prstGeom prst="rect">
            <a:avLst/>
          </a:prstGeom>
          <a:noFill/>
        </p:spPr>
        <p:txBody>
          <a:bodyPr wrap="square">
            <a:spAutoFit/>
          </a:bodyPr>
          <a:lstStyle/>
          <a:p>
            <a:pPr algn="just"/>
            <a:r>
              <a:rPr lang="en-US" sz="2700" b="1" dirty="0">
                <a:solidFill>
                  <a:srgbClr val="352A62"/>
                </a:solidFill>
                <a:latin typeface="Calibri" panose="020F0502020204030204" pitchFamily="34" charset="0"/>
                <a:ea typeface="Calibri" panose="020F0502020204030204" pitchFamily="34" charset="0"/>
                <a:cs typeface="Times New Roman" panose="02020603050405020304" pitchFamily="18" charset="0"/>
              </a:rPr>
              <a:t>The 36 Rules of Legal Writing </a:t>
            </a:r>
            <a:r>
              <a:rPr lang="en-US" sz="2700" dirty="0">
                <a:solidFill>
                  <a:srgbClr val="352A62"/>
                </a:solidFill>
                <a:latin typeface="Calibri" panose="020F0502020204030204" pitchFamily="34" charset="0"/>
                <a:ea typeface="Calibri" panose="020F0502020204030204" pitchFamily="34" charset="0"/>
                <a:cs typeface="Times New Roman" panose="02020603050405020304" pitchFamily="18" charset="0"/>
              </a:rPr>
              <a:t>– Rule 36/36</a:t>
            </a:r>
            <a:endParaRPr lang="en-GB" sz="2700" dirty="0">
              <a:latin typeface="Calibri" panose="020F0502020204030204" pitchFamily="34" charset="0"/>
              <a:ea typeface="Calibri" panose="020F0502020204030204" pitchFamily="34" charset="0"/>
              <a:cs typeface="Times New Roman" panose="02020603050405020304" pitchFamily="18" charset="0"/>
            </a:endParaRPr>
          </a:p>
        </p:txBody>
      </p:sp>
      <p:sp>
        <p:nvSpPr>
          <p:cNvPr id="3" name="TextBox 2">
            <a:extLst>
              <a:ext uri="{FF2B5EF4-FFF2-40B4-BE49-F238E27FC236}">
                <a16:creationId xmlns:a16="http://schemas.microsoft.com/office/drawing/2014/main" id="{03FECF13-CF73-108B-24B5-A6F3C6E6E964}"/>
              </a:ext>
            </a:extLst>
          </p:cNvPr>
          <p:cNvSpPr txBox="1"/>
          <p:nvPr/>
        </p:nvSpPr>
        <p:spPr>
          <a:xfrm>
            <a:off x="563276" y="1200382"/>
            <a:ext cx="6676599" cy="1938992"/>
          </a:xfrm>
          <a:prstGeom prst="rect">
            <a:avLst/>
          </a:prstGeom>
          <a:noFill/>
        </p:spPr>
        <p:txBody>
          <a:bodyPr wrap="square">
            <a:spAutoFit/>
          </a:bodyPr>
          <a:lstStyle/>
          <a:p>
            <a:r>
              <a:rPr lang="en-GB" sz="2000" b="1" dirty="0">
                <a:solidFill>
                  <a:srgbClr val="002060"/>
                </a:solidFill>
                <a:latin typeface="+mj-lt"/>
              </a:rPr>
              <a:t>Which sentence correctly applies the rule for “its” vs. “it’s”?</a:t>
            </a:r>
          </a:p>
          <a:p>
            <a:endParaRPr lang="en-GB" sz="2000" dirty="0">
              <a:solidFill>
                <a:srgbClr val="002060"/>
              </a:solidFill>
              <a:latin typeface="+mj-lt"/>
            </a:endParaRPr>
          </a:p>
          <a:p>
            <a:r>
              <a:rPr lang="en-GB" sz="2000" dirty="0">
                <a:solidFill>
                  <a:srgbClr val="002060"/>
                </a:solidFill>
                <a:latin typeface="+mj-lt"/>
              </a:rPr>
              <a:t>A) “The corporation expanded it’s operations internationally.”</a:t>
            </a:r>
            <a:br>
              <a:rPr lang="en-GB" sz="2000" dirty="0">
                <a:solidFill>
                  <a:srgbClr val="002060"/>
                </a:solidFill>
                <a:latin typeface="+mj-lt"/>
              </a:rPr>
            </a:br>
            <a:r>
              <a:rPr lang="en-GB" sz="2000" dirty="0">
                <a:solidFill>
                  <a:srgbClr val="002060"/>
                </a:solidFill>
                <a:latin typeface="+mj-lt"/>
              </a:rPr>
              <a:t>B) “The corporation expanded its operations internationally.”</a:t>
            </a:r>
            <a:br>
              <a:rPr lang="en-GB" sz="2000" dirty="0">
                <a:solidFill>
                  <a:srgbClr val="002060"/>
                </a:solidFill>
                <a:latin typeface="+mj-lt"/>
              </a:rPr>
            </a:br>
            <a:r>
              <a:rPr lang="en-GB" sz="2000" dirty="0">
                <a:solidFill>
                  <a:srgbClr val="002060"/>
                </a:solidFill>
                <a:latin typeface="+mj-lt"/>
              </a:rPr>
              <a:t>C) “The law firm recently expanded it’s litigation practice.”</a:t>
            </a:r>
            <a:br>
              <a:rPr lang="en-GB" sz="2000" dirty="0">
                <a:solidFill>
                  <a:srgbClr val="002060"/>
                </a:solidFill>
                <a:latin typeface="+mj-lt"/>
              </a:rPr>
            </a:br>
            <a:r>
              <a:rPr lang="en-GB" sz="2000" dirty="0">
                <a:solidFill>
                  <a:srgbClr val="002060"/>
                </a:solidFill>
                <a:latin typeface="+mj-lt"/>
              </a:rPr>
              <a:t>D) “The company increased it’s revenue this quarter.”</a:t>
            </a:r>
          </a:p>
        </p:txBody>
      </p:sp>
    </p:spTree>
    <p:extLst>
      <p:ext uri="{BB962C8B-B14F-4D97-AF65-F5344CB8AC3E}">
        <p14:creationId xmlns:p14="http://schemas.microsoft.com/office/powerpoint/2010/main" val="102194236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AD8D2F6-F1C2-3CCE-9B45-1A913A3278DB}"/>
            </a:ext>
          </a:extLst>
        </p:cNvPr>
        <p:cNvGrpSpPr/>
        <p:nvPr/>
      </p:nvGrpSpPr>
      <p:grpSpPr>
        <a:xfrm>
          <a:off x="0" y="0"/>
          <a:ext cx="0" cy="0"/>
          <a:chOff x="0" y="0"/>
          <a:chExt cx="0" cy="0"/>
        </a:xfrm>
      </p:grpSpPr>
      <p:sp>
        <p:nvSpPr>
          <p:cNvPr id="59" name="Rectangle 58">
            <a:extLst>
              <a:ext uri="{FF2B5EF4-FFF2-40B4-BE49-F238E27FC236}">
                <a16:creationId xmlns:a16="http://schemas.microsoft.com/office/drawing/2014/main" id="{3F960F1A-5073-CB8B-160B-B8A937639326}"/>
              </a:ext>
            </a:extLst>
          </p:cNvPr>
          <p:cNvSpPr/>
          <p:nvPr/>
        </p:nvSpPr>
        <p:spPr>
          <a:xfrm>
            <a:off x="5915829" y="5833583"/>
            <a:ext cx="2164481" cy="1018971"/>
          </a:xfrm>
          <a:prstGeom prst="rect">
            <a:avLst/>
          </a:prstGeom>
          <a:solidFill>
            <a:srgbClr val="F3F2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3" name="Рисунок 3">
            <a:extLst>
              <a:ext uri="{FF2B5EF4-FFF2-40B4-BE49-F238E27FC236}">
                <a16:creationId xmlns:a16="http://schemas.microsoft.com/office/drawing/2014/main" id="{DB8B2471-42A1-FADE-1CC9-391BEF4DE7B9}"/>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63278" y="27589"/>
            <a:ext cx="6379210" cy="2304415"/>
          </a:xfrm>
          <a:prstGeom prst="rect">
            <a:avLst/>
          </a:prstGeom>
        </p:spPr>
      </p:pic>
      <p:sp>
        <p:nvSpPr>
          <p:cNvPr id="14" name="Rectangle 13">
            <a:extLst>
              <a:ext uri="{FF2B5EF4-FFF2-40B4-BE49-F238E27FC236}">
                <a16:creationId xmlns:a16="http://schemas.microsoft.com/office/drawing/2014/main" id="{782F95C0-1B87-6563-B6FA-15A029521A77}"/>
              </a:ext>
            </a:extLst>
          </p:cNvPr>
          <p:cNvSpPr/>
          <p:nvPr/>
        </p:nvSpPr>
        <p:spPr>
          <a:xfrm>
            <a:off x="1609725" y="1047750"/>
            <a:ext cx="5772150" cy="114681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2" name="Rectangle 11">
            <a:extLst>
              <a:ext uri="{FF2B5EF4-FFF2-40B4-BE49-F238E27FC236}">
                <a16:creationId xmlns:a16="http://schemas.microsoft.com/office/drawing/2014/main" id="{6D159882-C83E-13E6-1D65-49513504318E}"/>
              </a:ext>
            </a:extLst>
          </p:cNvPr>
          <p:cNvSpPr/>
          <p:nvPr/>
        </p:nvSpPr>
        <p:spPr>
          <a:xfrm>
            <a:off x="0" y="5839029"/>
            <a:ext cx="2495550" cy="1018971"/>
          </a:xfrm>
          <a:prstGeom prst="rect">
            <a:avLst/>
          </a:prstGeom>
          <a:solidFill>
            <a:srgbClr val="F3F2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56" name="Picture 55">
            <a:extLst>
              <a:ext uri="{FF2B5EF4-FFF2-40B4-BE49-F238E27FC236}">
                <a16:creationId xmlns:a16="http://schemas.microsoft.com/office/drawing/2014/main" id="{7935E43D-DC3A-1BF5-524D-CAB8F37B28AA}"/>
              </a:ext>
            </a:extLst>
          </p:cNvPr>
          <p:cNvPicPr>
            <a:picLocks noChangeAspect="1"/>
          </p:cNvPicPr>
          <p:nvPr/>
        </p:nvPicPr>
        <p:blipFill>
          <a:blip r:embed="rId3"/>
          <a:stretch>
            <a:fillRect/>
          </a:stretch>
        </p:blipFill>
        <p:spPr>
          <a:xfrm>
            <a:off x="139620" y="5846105"/>
            <a:ext cx="7160518" cy="1013460"/>
          </a:xfrm>
          <a:prstGeom prst="rect">
            <a:avLst/>
          </a:prstGeom>
        </p:spPr>
      </p:pic>
      <p:sp>
        <p:nvSpPr>
          <p:cNvPr id="57" name="Rectangle 56">
            <a:extLst>
              <a:ext uri="{FF2B5EF4-FFF2-40B4-BE49-F238E27FC236}">
                <a16:creationId xmlns:a16="http://schemas.microsoft.com/office/drawing/2014/main" id="{54C3159B-2FDE-D120-1113-7314973AA28B}"/>
              </a:ext>
            </a:extLst>
          </p:cNvPr>
          <p:cNvSpPr/>
          <p:nvPr/>
        </p:nvSpPr>
        <p:spPr>
          <a:xfrm>
            <a:off x="7735527" y="3395743"/>
            <a:ext cx="4456473" cy="1018971"/>
          </a:xfrm>
          <a:prstGeom prst="rect">
            <a:avLst/>
          </a:prstGeom>
          <a:solidFill>
            <a:srgbClr val="F3F2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58" name="Picture 57">
            <a:extLst>
              <a:ext uri="{FF2B5EF4-FFF2-40B4-BE49-F238E27FC236}">
                <a16:creationId xmlns:a16="http://schemas.microsoft.com/office/drawing/2014/main" id="{90DF1D77-1D45-8DA6-9860-241303469653}"/>
              </a:ext>
            </a:extLst>
          </p:cNvPr>
          <p:cNvPicPr>
            <a:picLocks noChangeAspect="1"/>
          </p:cNvPicPr>
          <p:nvPr/>
        </p:nvPicPr>
        <p:blipFill>
          <a:blip r:embed="rId4"/>
          <a:stretch>
            <a:fillRect/>
          </a:stretch>
        </p:blipFill>
        <p:spPr>
          <a:xfrm>
            <a:off x="7381875" y="3395742"/>
            <a:ext cx="698435" cy="3462257"/>
          </a:xfrm>
          <a:prstGeom prst="rect">
            <a:avLst/>
          </a:prstGeom>
        </p:spPr>
      </p:pic>
      <p:pic>
        <p:nvPicPr>
          <p:cNvPr id="63" name="Picture 62">
            <a:extLst>
              <a:ext uri="{FF2B5EF4-FFF2-40B4-BE49-F238E27FC236}">
                <a16:creationId xmlns:a16="http://schemas.microsoft.com/office/drawing/2014/main" id="{666538A2-165E-BAAD-03B1-95BC85C6C0DA}"/>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454448" y="1377535"/>
            <a:ext cx="4407871" cy="1533616"/>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sp>
        <p:nvSpPr>
          <p:cNvPr id="64" name="Rectangle 63">
            <a:extLst>
              <a:ext uri="{FF2B5EF4-FFF2-40B4-BE49-F238E27FC236}">
                <a16:creationId xmlns:a16="http://schemas.microsoft.com/office/drawing/2014/main" id="{BC29DDF6-CD09-1337-441B-18122446143C}"/>
              </a:ext>
            </a:extLst>
          </p:cNvPr>
          <p:cNvSpPr/>
          <p:nvPr/>
        </p:nvSpPr>
        <p:spPr>
          <a:xfrm>
            <a:off x="7454449" y="1362649"/>
            <a:ext cx="4407870" cy="153361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1" name="TextBox 60">
            <a:extLst>
              <a:ext uri="{FF2B5EF4-FFF2-40B4-BE49-F238E27FC236}">
                <a16:creationId xmlns:a16="http://schemas.microsoft.com/office/drawing/2014/main" id="{022ECFF6-97B7-5256-9CC4-D7D6AC349C57}"/>
              </a:ext>
            </a:extLst>
          </p:cNvPr>
          <p:cNvSpPr txBox="1"/>
          <p:nvPr/>
        </p:nvSpPr>
        <p:spPr>
          <a:xfrm>
            <a:off x="7853553" y="1819619"/>
            <a:ext cx="3866767" cy="1092607"/>
          </a:xfrm>
          <a:prstGeom prst="rect">
            <a:avLst/>
          </a:prstGeom>
          <a:noFill/>
        </p:spPr>
        <p:txBody>
          <a:bodyPr wrap="square">
            <a:spAutoFit/>
          </a:bodyPr>
          <a:lstStyle/>
          <a:p>
            <a:pPr algn="just"/>
            <a:r>
              <a:rPr lang="en-US" sz="2700" b="1" dirty="0">
                <a:solidFill>
                  <a:srgbClr val="352A62"/>
                </a:solidFill>
                <a:latin typeface="Calibri" panose="020F0502020204030204" pitchFamily="34" charset="0"/>
                <a:ea typeface="Calibri" panose="020F0502020204030204" pitchFamily="34" charset="0"/>
                <a:cs typeface="Times New Roman" panose="02020603050405020304" pitchFamily="18" charset="0"/>
              </a:rPr>
              <a:t>ANSWERS</a:t>
            </a:r>
          </a:p>
          <a:p>
            <a:pPr algn="just"/>
            <a:endParaRPr lang="en-US" sz="1000" b="1" dirty="0">
              <a:solidFill>
                <a:srgbClr val="352A62"/>
              </a:solidFill>
              <a:latin typeface="Calibri" panose="020F0502020204030204" pitchFamily="34" charset="0"/>
              <a:ea typeface="Calibri" panose="020F0502020204030204" pitchFamily="34" charset="0"/>
              <a:cs typeface="Times New Roman" panose="02020603050405020304" pitchFamily="18" charset="0"/>
            </a:endParaRPr>
          </a:p>
          <a:p>
            <a:pPr algn="just"/>
            <a:r>
              <a:rPr lang="en-US" sz="1400" dirty="0">
                <a:solidFill>
                  <a:srgbClr val="352A62"/>
                </a:solidFill>
                <a:latin typeface="Calibri" panose="020F0502020204030204" pitchFamily="34" charset="0"/>
                <a:ea typeface="Calibri" panose="020F0502020204030204" pitchFamily="34" charset="0"/>
                <a:cs typeface="Times New Roman" panose="02020603050405020304" pitchFamily="18" charset="0"/>
              </a:rPr>
              <a:t>Email me if you have any questions regarding these answers – </a:t>
            </a:r>
            <a:r>
              <a:rPr lang="en-US" sz="1400" dirty="0">
                <a:solidFill>
                  <a:srgbClr val="352A62"/>
                </a:solidFill>
                <a:latin typeface="Calibri" panose="020F0502020204030204" pitchFamily="34" charset="0"/>
                <a:ea typeface="Calibri" panose="020F0502020204030204" pitchFamily="34" charset="0"/>
                <a:cs typeface="Times New Roman" panose="02020603050405020304" pitchFamily="18" charset="0"/>
                <a:hlinkClick r:id="rId6"/>
              </a:rPr>
              <a:t>james@36rules.com</a:t>
            </a:r>
            <a:r>
              <a:rPr lang="en-US" sz="1400" dirty="0">
                <a:solidFill>
                  <a:srgbClr val="352A62"/>
                </a:solidFill>
                <a:latin typeface="Calibri" panose="020F0502020204030204" pitchFamily="34" charset="0"/>
                <a:ea typeface="Calibri" panose="020F0502020204030204" pitchFamily="34" charset="0"/>
                <a:cs typeface="Times New Roman" panose="02020603050405020304" pitchFamily="18" charset="0"/>
              </a:rPr>
              <a:t> </a:t>
            </a:r>
            <a:endParaRPr lang="en-GB" sz="1400" dirty="0">
              <a:latin typeface="Calibri" panose="020F0502020204030204" pitchFamily="34" charset="0"/>
              <a:ea typeface="Calibri" panose="020F0502020204030204" pitchFamily="34" charset="0"/>
              <a:cs typeface="Times New Roman" panose="02020603050405020304" pitchFamily="18" charset="0"/>
            </a:endParaRPr>
          </a:p>
        </p:txBody>
      </p:sp>
      <p:sp>
        <p:nvSpPr>
          <p:cNvPr id="85" name="Rectangle 84">
            <a:extLst>
              <a:ext uri="{FF2B5EF4-FFF2-40B4-BE49-F238E27FC236}">
                <a16:creationId xmlns:a16="http://schemas.microsoft.com/office/drawing/2014/main" id="{D828E166-0007-8A25-5D36-DF2EBC740E89}"/>
              </a:ext>
            </a:extLst>
          </p:cNvPr>
          <p:cNvSpPr/>
          <p:nvPr/>
        </p:nvSpPr>
        <p:spPr>
          <a:xfrm>
            <a:off x="5915829" y="520178"/>
            <a:ext cx="6276171" cy="507831"/>
          </a:xfrm>
          <a:prstGeom prst="rect">
            <a:avLst/>
          </a:prstGeom>
          <a:solidFill>
            <a:srgbClr val="F3F2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86" name="Picture 85">
            <a:extLst>
              <a:ext uri="{FF2B5EF4-FFF2-40B4-BE49-F238E27FC236}">
                <a16:creationId xmlns:a16="http://schemas.microsoft.com/office/drawing/2014/main" id="{C53374B3-7F3A-4BA5-C775-9DB89EEC3B59}"/>
              </a:ext>
            </a:extLst>
          </p:cNvPr>
          <p:cNvPicPr>
            <a:picLocks noChangeAspect="1"/>
          </p:cNvPicPr>
          <p:nvPr/>
        </p:nvPicPr>
        <p:blipFill>
          <a:blip r:embed="rId4"/>
          <a:stretch>
            <a:fillRect/>
          </a:stretch>
        </p:blipFill>
        <p:spPr>
          <a:xfrm>
            <a:off x="4031226" y="1"/>
            <a:ext cx="1884603" cy="1028008"/>
          </a:xfrm>
          <a:prstGeom prst="rect">
            <a:avLst/>
          </a:prstGeom>
        </p:spPr>
      </p:pic>
      <p:sp>
        <p:nvSpPr>
          <p:cNvPr id="87" name="TextBox 86">
            <a:extLst>
              <a:ext uri="{FF2B5EF4-FFF2-40B4-BE49-F238E27FC236}">
                <a16:creationId xmlns:a16="http://schemas.microsoft.com/office/drawing/2014/main" id="{333EA336-2AA6-A2CB-8988-ABA068D929A3}"/>
              </a:ext>
            </a:extLst>
          </p:cNvPr>
          <p:cNvSpPr txBox="1"/>
          <p:nvPr/>
        </p:nvSpPr>
        <p:spPr>
          <a:xfrm>
            <a:off x="5915829" y="-6104"/>
            <a:ext cx="6276171" cy="507831"/>
          </a:xfrm>
          <a:prstGeom prst="rect">
            <a:avLst/>
          </a:prstGeom>
          <a:noFill/>
        </p:spPr>
        <p:txBody>
          <a:bodyPr wrap="square">
            <a:spAutoFit/>
          </a:bodyPr>
          <a:lstStyle/>
          <a:p>
            <a:pPr algn="just"/>
            <a:r>
              <a:rPr lang="en-US" sz="2700" b="1" dirty="0">
                <a:solidFill>
                  <a:srgbClr val="352A62"/>
                </a:solidFill>
                <a:latin typeface="Calibri" panose="020F0502020204030204" pitchFamily="34" charset="0"/>
                <a:ea typeface="Calibri" panose="020F0502020204030204" pitchFamily="34" charset="0"/>
                <a:cs typeface="Times New Roman" panose="02020603050405020304" pitchFamily="18" charset="0"/>
              </a:rPr>
              <a:t>The 36 Rules of Legal Writing</a:t>
            </a:r>
            <a:endParaRPr lang="en-GB" sz="2700" dirty="0">
              <a:latin typeface="Calibri" panose="020F0502020204030204" pitchFamily="34" charset="0"/>
              <a:ea typeface="Calibri" panose="020F0502020204030204" pitchFamily="34" charset="0"/>
              <a:cs typeface="Times New Roman" panose="02020603050405020304" pitchFamily="18" charset="0"/>
            </a:endParaRPr>
          </a:p>
        </p:txBody>
      </p:sp>
      <p:graphicFrame>
        <p:nvGraphicFramePr>
          <p:cNvPr id="2" name="Table 1">
            <a:extLst>
              <a:ext uri="{FF2B5EF4-FFF2-40B4-BE49-F238E27FC236}">
                <a16:creationId xmlns:a16="http://schemas.microsoft.com/office/drawing/2014/main" id="{AB309231-2E06-D687-C969-DFF42D707626}"/>
              </a:ext>
            </a:extLst>
          </p:cNvPr>
          <p:cNvGraphicFramePr>
            <a:graphicFrameLocks noGrp="1"/>
          </p:cNvGraphicFramePr>
          <p:nvPr>
            <p:extLst>
              <p:ext uri="{D42A27DB-BD31-4B8C-83A1-F6EECF244321}">
                <p14:modId xmlns:p14="http://schemas.microsoft.com/office/powerpoint/2010/main" val="2491893502"/>
              </p:ext>
            </p:extLst>
          </p:nvPr>
        </p:nvGraphicFramePr>
        <p:xfrm>
          <a:off x="329681" y="1301852"/>
          <a:ext cx="6694542" cy="4170900"/>
        </p:xfrm>
        <a:graphic>
          <a:graphicData uri="http://schemas.openxmlformats.org/drawingml/2006/table">
            <a:tbl>
              <a:tblPr firstRow="1" bandRow="1">
                <a:tableStyleId>{5C22544A-7EE6-4342-B048-85BDC9FD1C3A}</a:tableStyleId>
              </a:tblPr>
              <a:tblGrid>
                <a:gridCol w="1115757">
                  <a:extLst>
                    <a:ext uri="{9D8B030D-6E8A-4147-A177-3AD203B41FA5}">
                      <a16:colId xmlns:a16="http://schemas.microsoft.com/office/drawing/2014/main" val="1819262545"/>
                    </a:ext>
                  </a:extLst>
                </a:gridCol>
                <a:gridCol w="1115757">
                  <a:extLst>
                    <a:ext uri="{9D8B030D-6E8A-4147-A177-3AD203B41FA5}">
                      <a16:colId xmlns:a16="http://schemas.microsoft.com/office/drawing/2014/main" val="411843784"/>
                    </a:ext>
                  </a:extLst>
                </a:gridCol>
                <a:gridCol w="1115757">
                  <a:extLst>
                    <a:ext uri="{9D8B030D-6E8A-4147-A177-3AD203B41FA5}">
                      <a16:colId xmlns:a16="http://schemas.microsoft.com/office/drawing/2014/main" val="1113620821"/>
                    </a:ext>
                  </a:extLst>
                </a:gridCol>
                <a:gridCol w="1115757">
                  <a:extLst>
                    <a:ext uri="{9D8B030D-6E8A-4147-A177-3AD203B41FA5}">
                      <a16:colId xmlns:a16="http://schemas.microsoft.com/office/drawing/2014/main" val="4007086444"/>
                    </a:ext>
                  </a:extLst>
                </a:gridCol>
                <a:gridCol w="1115757">
                  <a:extLst>
                    <a:ext uri="{9D8B030D-6E8A-4147-A177-3AD203B41FA5}">
                      <a16:colId xmlns:a16="http://schemas.microsoft.com/office/drawing/2014/main" val="2825939932"/>
                    </a:ext>
                  </a:extLst>
                </a:gridCol>
                <a:gridCol w="1115757">
                  <a:extLst>
                    <a:ext uri="{9D8B030D-6E8A-4147-A177-3AD203B41FA5}">
                      <a16:colId xmlns:a16="http://schemas.microsoft.com/office/drawing/2014/main" val="805309917"/>
                    </a:ext>
                  </a:extLst>
                </a:gridCol>
              </a:tblGrid>
              <a:tr h="695150">
                <a:tc>
                  <a:txBody>
                    <a:bodyPr/>
                    <a:lstStyle/>
                    <a:p>
                      <a:pPr algn="ctr"/>
                      <a:r>
                        <a:rPr lang="en-GB" sz="2400" b="1" dirty="0">
                          <a:solidFill>
                            <a:srgbClr val="002060"/>
                          </a:solidFill>
                          <a:latin typeface="+mj-lt"/>
                        </a:rPr>
                        <a:t>1C</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GB" sz="2400" b="1" dirty="0">
                          <a:solidFill>
                            <a:srgbClr val="002060"/>
                          </a:solidFill>
                          <a:latin typeface="+mj-lt"/>
                        </a:rPr>
                        <a:t>7B</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GB" sz="2400" b="1" dirty="0">
                          <a:solidFill>
                            <a:srgbClr val="002060"/>
                          </a:solidFill>
                          <a:latin typeface="+mj-lt"/>
                        </a:rPr>
                        <a:t>13B</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GB" sz="2400" b="1" dirty="0">
                          <a:solidFill>
                            <a:srgbClr val="002060"/>
                          </a:solidFill>
                          <a:latin typeface="+mj-lt"/>
                        </a:rPr>
                        <a:t>19B</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GB" sz="2400" b="1" dirty="0">
                          <a:solidFill>
                            <a:srgbClr val="002060"/>
                          </a:solidFill>
                          <a:latin typeface="+mj-lt"/>
                        </a:rPr>
                        <a:t>25B</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GB" sz="2400" b="1" dirty="0">
                          <a:solidFill>
                            <a:srgbClr val="002060"/>
                          </a:solidFill>
                          <a:latin typeface="+mj-lt"/>
                        </a:rPr>
                        <a:t>31B</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457836880"/>
                  </a:ext>
                </a:extLst>
              </a:tr>
              <a:tr h="695150">
                <a:tc>
                  <a:txBody>
                    <a:bodyPr/>
                    <a:lstStyle/>
                    <a:p>
                      <a:pPr algn="ctr"/>
                      <a:r>
                        <a:rPr lang="en-GB" sz="2400" b="1" dirty="0">
                          <a:solidFill>
                            <a:srgbClr val="002060"/>
                          </a:solidFill>
                          <a:latin typeface="+mj-lt"/>
                        </a:rPr>
                        <a:t>2C</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GB" sz="2400" b="1" dirty="0">
                          <a:solidFill>
                            <a:srgbClr val="002060"/>
                          </a:solidFill>
                          <a:latin typeface="+mj-lt"/>
                        </a:rPr>
                        <a:t>8C</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GB" sz="2400" b="1" dirty="0">
                          <a:solidFill>
                            <a:srgbClr val="002060"/>
                          </a:solidFill>
                          <a:latin typeface="+mj-lt"/>
                        </a:rPr>
                        <a:t>14D</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GB" sz="2400" b="1" dirty="0">
                          <a:solidFill>
                            <a:srgbClr val="002060"/>
                          </a:solidFill>
                          <a:latin typeface="+mj-lt"/>
                        </a:rPr>
                        <a:t>20B</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GB" sz="2400" b="1" dirty="0">
                          <a:solidFill>
                            <a:srgbClr val="002060"/>
                          </a:solidFill>
                          <a:latin typeface="+mj-lt"/>
                        </a:rPr>
                        <a:t>26D</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GB" sz="2400" b="1" dirty="0">
                          <a:solidFill>
                            <a:srgbClr val="002060"/>
                          </a:solidFill>
                          <a:latin typeface="+mj-lt"/>
                        </a:rPr>
                        <a:t>32B</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167873427"/>
                  </a:ext>
                </a:extLst>
              </a:tr>
              <a:tr h="695150">
                <a:tc>
                  <a:txBody>
                    <a:bodyPr/>
                    <a:lstStyle/>
                    <a:p>
                      <a:pPr algn="ctr"/>
                      <a:r>
                        <a:rPr lang="en-GB" sz="2400" b="1" dirty="0">
                          <a:solidFill>
                            <a:srgbClr val="002060"/>
                          </a:solidFill>
                          <a:latin typeface="+mj-lt"/>
                        </a:rPr>
                        <a:t>3C</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GB" sz="2400" b="1" dirty="0">
                          <a:solidFill>
                            <a:srgbClr val="002060"/>
                          </a:solidFill>
                          <a:latin typeface="+mj-lt"/>
                        </a:rPr>
                        <a:t>9B</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GB" sz="2400" b="1" dirty="0">
                          <a:solidFill>
                            <a:srgbClr val="002060"/>
                          </a:solidFill>
                          <a:latin typeface="+mj-lt"/>
                        </a:rPr>
                        <a:t>15B</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GB" sz="2400" b="1" dirty="0">
                          <a:solidFill>
                            <a:srgbClr val="002060"/>
                          </a:solidFill>
                          <a:latin typeface="+mj-lt"/>
                        </a:rPr>
                        <a:t>21C</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GB" sz="2400" b="1" dirty="0">
                          <a:solidFill>
                            <a:srgbClr val="002060"/>
                          </a:solidFill>
                          <a:latin typeface="+mj-lt"/>
                        </a:rPr>
                        <a:t>27B</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GB" sz="2400" b="1" dirty="0">
                          <a:solidFill>
                            <a:srgbClr val="002060"/>
                          </a:solidFill>
                          <a:latin typeface="+mj-lt"/>
                        </a:rPr>
                        <a:t>33B</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172780328"/>
                  </a:ext>
                </a:extLst>
              </a:tr>
              <a:tr h="695150">
                <a:tc>
                  <a:txBody>
                    <a:bodyPr/>
                    <a:lstStyle/>
                    <a:p>
                      <a:pPr algn="ctr"/>
                      <a:r>
                        <a:rPr lang="en-GB" sz="2400" b="1" dirty="0">
                          <a:solidFill>
                            <a:srgbClr val="002060"/>
                          </a:solidFill>
                          <a:latin typeface="+mj-lt"/>
                        </a:rPr>
                        <a:t>4B</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GB" sz="2400" b="1" dirty="0">
                          <a:solidFill>
                            <a:srgbClr val="002060"/>
                          </a:solidFill>
                          <a:latin typeface="+mj-lt"/>
                        </a:rPr>
                        <a:t>10B</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GB" sz="2400" b="1" dirty="0">
                          <a:solidFill>
                            <a:srgbClr val="002060"/>
                          </a:solidFill>
                          <a:latin typeface="+mj-lt"/>
                        </a:rPr>
                        <a:t>16A</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GB" sz="2400" b="1" dirty="0">
                          <a:solidFill>
                            <a:srgbClr val="002060"/>
                          </a:solidFill>
                          <a:latin typeface="+mj-lt"/>
                        </a:rPr>
                        <a:t>22B</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GB" sz="2400" b="1" dirty="0">
                          <a:solidFill>
                            <a:srgbClr val="002060"/>
                          </a:solidFill>
                          <a:latin typeface="+mj-lt"/>
                        </a:rPr>
                        <a:t>28B</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GB" sz="2400" b="1" dirty="0">
                          <a:solidFill>
                            <a:srgbClr val="002060"/>
                          </a:solidFill>
                          <a:latin typeface="+mj-lt"/>
                        </a:rPr>
                        <a:t>34C</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572188615"/>
                  </a:ext>
                </a:extLst>
              </a:tr>
              <a:tr h="695150">
                <a:tc>
                  <a:txBody>
                    <a:bodyPr/>
                    <a:lstStyle/>
                    <a:p>
                      <a:pPr algn="ctr"/>
                      <a:r>
                        <a:rPr lang="en-GB" sz="2400" b="1" dirty="0">
                          <a:solidFill>
                            <a:srgbClr val="002060"/>
                          </a:solidFill>
                          <a:latin typeface="+mj-lt"/>
                        </a:rPr>
                        <a:t>5B</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GB" sz="2400" b="1" dirty="0">
                          <a:solidFill>
                            <a:srgbClr val="002060"/>
                          </a:solidFill>
                          <a:latin typeface="+mj-lt"/>
                        </a:rPr>
                        <a:t>11B</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GB" sz="2400" b="1" dirty="0">
                          <a:solidFill>
                            <a:srgbClr val="002060"/>
                          </a:solidFill>
                          <a:latin typeface="+mj-lt"/>
                        </a:rPr>
                        <a:t>17C</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GB" sz="2400" b="1" dirty="0">
                          <a:solidFill>
                            <a:srgbClr val="002060"/>
                          </a:solidFill>
                          <a:latin typeface="+mj-lt"/>
                        </a:rPr>
                        <a:t>23B</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GB" sz="2400" b="1" dirty="0">
                          <a:solidFill>
                            <a:srgbClr val="002060"/>
                          </a:solidFill>
                          <a:latin typeface="+mj-lt"/>
                        </a:rPr>
                        <a:t>29D</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GB" sz="2400" b="1" dirty="0">
                          <a:solidFill>
                            <a:srgbClr val="002060"/>
                          </a:solidFill>
                          <a:latin typeface="+mj-lt"/>
                        </a:rPr>
                        <a:t>35B</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482123601"/>
                  </a:ext>
                </a:extLst>
              </a:tr>
              <a:tr h="695150">
                <a:tc>
                  <a:txBody>
                    <a:bodyPr/>
                    <a:lstStyle/>
                    <a:p>
                      <a:pPr algn="ctr"/>
                      <a:r>
                        <a:rPr lang="en-GB" sz="2400" b="1" dirty="0">
                          <a:solidFill>
                            <a:srgbClr val="002060"/>
                          </a:solidFill>
                          <a:latin typeface="+mj-lt"/>
                        </a:rPr>
                        <a:t>6B</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GB" sz="2400" b="1" dirty="0">
                          <a:solidFill>
                            <a:srgbClr val="002060"/>
                          </a:solidFill>
                          <a:latin typeface="+mj-lt"/>
                        </a:rPr>
                        <a:t>12B</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GB" sz="2400" b="1" dirty="0">
                          <a:solidFill>
                            <a:srgbClr val="002060"/>
                          </a:solidFill>
                          <a:latin typeface="+mj-lt"/>
                        </a:rPr>
                        <a:t>18B</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GB" sz="2400" b="1" dirty="0">
                          <a:solidFill>
                            <a:srgbClr val="002060"/>
                          </a:solidFill>
                          <a:latin typeface="+mj-lt"/>
                        </a:rPr>
                        <a:t>24B</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GB" sz="2400" b="1" dirty="0">
                          <a:solidFill>
                            <a:srgbClr val="002060"/>
                          </a:solidFill>
                          <a:latin typeface="+mj-lt"/>
                        </a:rPr>
                        <a:t>30C</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GB" sz="2400" b="1" dirty="0">
                          <a:solidFill>
                            <a:srgbClr val="002060"/>
                          </a:solidFill>
                          <a:latin typeface="+mj-lt"/>
                        </a:rPr>
                        <a:t>36B</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650564212"/>
                  </a:ext>
                </a:extLst>
              </a:tr>
            </a:tbl>
          </a:graphicData>
        </a:graphic>
      </p:graphicFrame>
    </p:spTree>
    <p:extLst>
      <p:ext uri="{BB962C8B-B14F-4D97-AF65-F5344CB8AC3E}">
        <p14:creationId xmlns:p14="http://schemas.microsoft.com/office/powerpoint/2010/main" val="357768550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E8CEF54-4452-8D48-C26F-FB1B3111818D}"/>
            </a:ext>
          </a:extLst>
        </p:cNvPr>
        <p:cNvGrpSpPr/>
        <p:nvPr/>
      </p:nvGrpSpPr>
      <p:grpSpPr>
        <a:xfrm>
          <a:off x="0" y="0"/>
          <a:ext cx="0" cy="0"/>
          <a:chOff x="0" y="0"/>
          <a:chExt cx="0" cy="0"/>
        </a:xfrm>
      </p:grpSpPr>
      <p:sp>
        <p:nvSpPr>
          <p:cNvPr id="59" name="Rectangle 58">
            <a:extLst>
              <a:ext uri="{FF2B5EF4-FFF2-40B4-BE49-F238E27FC236}">
                <a16:creationId xmlns:a16="http://schemas.microsoft.com/office/drawing/2014/main" id="{E73ECE36-9B03-714E-FE44-7BD8B8F55E20}"/>
              </a:ext>
            </a:extLst>
          </p:cNvPr>
          <p:cNvSpPr/>
          <p:nvPr/>
        </p:nvSpPr>
        <p:spPr>
          <a:xfrm>
            <a:off x="5915829" y="5833583"/>
            <a:ext cx="2164481" cy="1018971"/>
          </a:xfrm>
          <a:prstGeom prst="rect">
            <a:avLst/>
          </a:prstGeom>
          <a:solidFill>
            <a:srgbClr val="F3F2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3" name="Рисунок 3">
            <a:extLst>
              <a:ext uri="{FF2B5EF4-FFF2-40B4-BE49-F238E27FC236}">
                <a16:creationId xmlns:a16="http://schemas.microsoft.com/office/drawing/2014/main" id="{F3AA855E-B3C8-D977-25F0-3E22DF6AF61B}"/>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63278" y="27589"/>
            <a:ext cx="6379210" cy="2304415"/>
          </a:xfrm>
          <a:prstGeom prst="rect">
            <a:avLst/>
          </a:prstGeom>
        </p:spPr>
      </p:pic>
      <p:sp>
        <p:nvSpPr>
          <p:cNvPr id="14" name="Rectangle 13">
            <a:extLst>
              <a:ext uri="{FF2B5EF4-FFF2-40B4-BE49-F238E27FC236}">
                <a16:creationId xmlns:a16="http://schemas.microsoft.com/office/drawing/2014/main" id="{FAD763EC-659B-6647-D334-82C33A507D45}"/>
              </a:ext>
            </a:extLst>
          </p:cNvPr>
          <p:cNvSpPr/>
          <p:nvPr/>
        </p:nvSpPr>
        <p:spPr>
          <a:xfrm>
            <a:off x="1609725" y="1047750"/>
            <a:ext cx="5772150" cy="12797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2" name="Rectangle 11">
            <a:extLst>
              <a:ext uri="{FF2B5EF4-FFF2-40B4-BE49-F238E27FC236}">
                <a16:creationId xmlns:a16="http://schemas.microsoft.com/office/drawing/2014/main" id="{F9B7FEB6-34A4-F2E6-55D2-F28CBB183D1D}"/>
              </a:ext>
            </a:extLst>
          </p:cNvPr>
          <p:cNvSpPr/>
          <p:nvPr/>
        </p:nvSpPr>
        <p:spPr>
          <a:xfrm>
            <a:off x="0" y="5839029"/>
            <a:ext cx="2495550" cy="1018971"/>
          </a:xfrm>
          <a:prstGeom prst="rect">
            <a:avLst/>
          </a:prstGeom>
          <a:solidFill>
            <a:srgbClr val="F3F2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56" name="Picture 55">
            <a:extLst>
              <a:ext uri="{FF2B5EF4-FFF2-40B4-BE49-F238E27FC236}">
                <a16:creationId xmlns:a16="http://schemas.microsoft.com/office/drawing/2014/main" id="{73E5734F-D126-6D5C-0956-F2A17D1FAE0B}"/>
              </a:ext>
            </a:extLst>
          </p:cNvPr>
          <p:cNvPicPr>
            <a:picLocks noChangeAspect="1"/>
          </p:cNvPicPr>
          <p:nvPr/>
        </p:nvPicPr>
        <p:blipFill>
          <a:blip r:embed="rId3"/>
          <a:stretch>
            <a:fillRect/>
          </a:stretch>
        </p:blipFill>
        <p:spPr>
          <a:xfrm>
            <a:off x="139620" y="5846105"/>
            <a:ext cx="7160518" cy="1013460"/>
          </a:xfrm>
          <a:prstGeom prst="rect">
            <a:avLst/>
          </a:prstGeom>
        </p:spPr>
      </p:pic>
      <p:sp>
        <p:nvSpPr>
          <p:cNvPr id="57" name="Rectangle 56">
            <a:extLst>
              <a:ext uri="{FF2B5EF4-FFF2-40B4-BE49-F238E27FC236}">
                <a16:creationId xmlns:a16="http://schemas.microsoft.com/office/drawing/2014/main" id="{C7DBC851-DB39-02ED-0729-4493822F97D5}"/>
              </a:ext>
            </a:extLst>
          </p:cNvPr>
          <p:cNvSpPr/>
          <p:nvPr/>
        </p:nvSpPr>
        <p:spPr>
          <a:xfrm>
            <a:off x="7735527" y="3395743"/>
            <a:ext cx="4456473" cy="1018971"/>
          </a:xfrm>
          <a:prstGeom prst="rect">
            <a:avLst/>
          </a:prstGeom>
          <a:solidFill>
            <a:srgbClr val="F3F2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58" name="Picture 57">
            <a:extLst>
              <a:ext uri="{FF2B5EF4-FFF2-40B4-BE49-F238E27FC236}">
                <a16:creationId xmlns:a16="http://schemas.microsoft.com/office/drawing/2014/main" id="{CB039F6B-A2ED-EE73-BEDA-4E976DEDB5F4}"/>
              </a:ext>
            </a:extLst>
          </p:cNvPr>
          <p:cNvPicPr>
            <a:picLocks noChangeAspect="1"/>
          </p:cNvPicPr>
          <p:nvPr/>
        </p:nvPicPr>
        <p:blipFill>
          <a:blip r:embed="rId4"/>
          <a:stretch>
            <a:fillRect/>
          </a:stretch>
        </p:blipFill>
        <p:spPr>
          <a:xfrm>
            <a:off x="7381875" y="3395742"/>
            <a:ext cx="698435" cy="3462257"/>
          </a:xfrm>
          <a:prstGeom prst="rect">
            <a:avLst/>
          </a:prstGeom>
        </p:spPr>
      </p:pic>
      <p:pic>
        <p:nvPicPr>
          <p:cNvPr id="63" name="Picture 62">
            <a:extLst>
              <a:ext uri="{FF2B5EF4-FFF2-40B4-BE49-F238E27FC236}">
                <a16:creationId xmlns:a16="http://schemas.microsoft.com/office/drawing/2014/main" id="{F0666C21-7C7E-CDAF-D504-B40367FF4963}"/>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454448" y="1377535"/>
            <a:ext cx="4407871" cy="1533616"/>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sp>
        <p:nvSpPr>
          <p:cNvPr id="64" name="Rectangle 63">
            <a:extLst>
              <a:ext uri="{FF2B5EF4-FFF2-40B4-BE49-F238E27FC236}">
                <a16:creationId xmlns:a16="http://schemas.microsoft.com/office/drawing/2014/main" id="{CFD0A55A-AE82-0443-D448-752F6750EC59}"/>
              </a:ext>
            </a:extLst>
          </p:cNvPr>
          <p:cNvSpPr/>
          <p:nvPr/>
        </p:nvSpPr>
        <p:spPr>
          <a:xfrm>
            <a:off x="7454449" y="1362649"/>
            <a:ext cx="4407870" cy="153361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1" name="TextBox 60">
            <a:extLst>
              <a:ext uri="{FF2B5EF4-FFF2-40B4-BE49-F238E27FC236}">
                <a16:creationId xmlns:a16="http://schemas.microsoft.com/office/drawing/2014/main" id="{107A21AA-CCFA-E20F-6208-B5B3597FDA04}"/>
              </a:ext>
            </a:extLst>
          </p:cNvPr>
          <p:cNvSpPr txBox="1"/>
          <p:nvPr/>
        </p:nvSpPr>
        <p:spPr>
          <a:xfrm>
            <a:off x="7853553" y="1819619"/>
            <a:ext cx="3866767" cy="507831"/>
          </a:xfrm>
          <a:prstGeom prst="rect">
            <a:avLst/>
          </a:prstGeom>
          <a:noFill/>
        </p:spPr>
        <p:txBody>
          <a:bodyPr wrap="square">
            <a:spAutoFit/>
          </a:bodyPr>
          <a:lstStyle/>
          <a:p>
            <a:r>
              <a:rPr lang="en-US" sz="2700" b="1" dirty="0">
                <a:solidFill>
                  <a:srgbClr val="352A62"/>
                </a:solidFill>
                <a:latin typeface="Calibri" panose="020F0502020204030204" pitchFamily="34" charset="0"/>
                <a:ea typeface="Calibri" panose="020F0502020204030204" pitchFamily="34" charset="0"/>
                <a:cs typeface="Times New Roman" panose="02020603050405020304" pitchFamily="18" charset="0"/>
              </a:rPr>
              <a:t>2. The 1-Ruble Rule </a:t>
            </a:r>
            <a:endParaRPr lang="en-GB" sz="2700" dirty="0">
              <a:latin typeface="Calibri" panose="020F0502020204030204" pitchFamily="34" charset="0"/>
              <a:ea typeface="Calibri" panose="020F0502020204030204" pitchFamily="34" charset="0"/>
              <a:cs typeface="Times New Roman" panose="02020603050405020304" pitchFamily="18" charset="0"/>
            </a:endParaRPr>
          </a:p>
        </p:txBody>
      </p:sp>
      <p:sp>
        <p:nvSpPr>
          <p:cNvPr id="88" name="Rectangle 87">
            <a:extLst>
              <a:ext uri="{FF2B5EF4-FFF2-40B4-BE49-F238E27FC236}">
                <a16:creationId xmlns:a16="http://schemas.microsoft.com/office/drawing/2014/main" id="{9052777D-2B95-4593-01E4-D17C9B218EAB}"/>
              </a:ext>
            </a:extLst>
          </p:cNvPr>
          <p:cNvSpPr/>
          <p:nvPr/>
        </p:nvSpPr>
        <p:spPr>
          <a:xfrm>
            <a:off x="5915829" y="520178"/>
            <a:ext cx="6276171" cy="507831"/>
          </a:xfrm>
          <a:prstGeom prst="rect">
            <a:avLst/>
          </a:prstGeom>
          <a:solidFill>
            <a:srgbClr val="F3F2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89" name="Picture 88">
            <a:extLst>
              <a:ext uri="{FF2B5EF4-FFF2-40B4-BE49-F238E27FC236}">
                <a16:creationId xmlns:a16="http://schemas.microsoft.com/office/drawing/2014/main" id="{CF9248BE-9771-DA02-BDEE-954DB2D6031E}"/>
              </a:ext>
            </a:extLst>
          </p:cNvPr>
          <p:cNvPicPr>
            <a:picLocks noChangeAspect="1"/>
          </p:cNvPicPr>
          <p:nvPr/>
        </p:nvPicPr>
        <p:blipFill>
          <a:blip r:embed="rId4"/>
          <a:stretch>
            <a:fillRect/>
          </a:stretch>
        </p:blipFill>
        <p:spPr>
          <a:xfrm>
            <a:off x="4031226" y="1"/>
            <a:ext cx="1884603" cy="1028008"/>
          </a:xfrm>
          <a:prstGeom prst="rect">
            <a:avLst/>
          </a:prstGeom>
        </p:spPr>
      </p:pic>
      <p:sp>
        <p:nvSpPr>
          <p:cNvPr id="90" name="TextBox 89">
            <a:extLst>
              <a:ext uri="{FF2B5EF4-FFF2-40B4-BE49-F238E27FC236}">
                <a16:creationId xmlns:a16="http://schemas.microsoft.com/office/drawing/2014/main" id="{BD3EDFBF-7E6E-6171-EFAC-A062938ACF28}"/>
              </a:ext>
            </a:extLst>
          </p:cNvPr>
          <p:cNvSpPr txBox="1"/>
          <p:nvPr/>
        </p:nvSpPr>
        <p:spPr>
          <a:xfrm>
            <a:off x="5915829" y="-6104"/>
            <a:ext cx="6276171" cy="507831"/>
          </a:xfrm>
          <a:prstGeom prst="rect">
            <a:avLst/>
          </a:prstGeom>
          <a:noFill/>
        </p:spPr>
        <p:txBody>
          <a:bodyPr wrap="square">
            <a:spAutoFit/>
          </a:bodyPr>
          <a:lstStyle/>
          <a:p>
            <a:pPr algn="just"/>
            <a:r>
              <a:rPr lang="en-US" sz="2700" b="1" dirty="0">
                <a:solidFill>
                  <a:srgbClr val="352A62"/>
                </a:solidFill>
                <a:latin typeface="Calibri" panose="020F0502020204030204" pitchFamily="34" charset="0"/>
                <a:ea typeface="Calibri" panose="020F0502020204030204" pitchFamily="34" charset="0"/>
                <a:cs typeface="Times New Roman" panose="02020603050405020304" pitchFamily="18" charset="0"/>
              </a:rPr>
              <a:t>The 36 Rules of Legal Writing </a:t>
            </a:r>
            <a:r>
              <a:rPr lang="en-US" sz="2700" dirty="0">
                <a:solidFill>
                  <a:srgbClr val="352A62"/>
                </a:solidFill>
                <a:latin typeface="Calibri" panose="020F0502020204030204" pitchFamily="34" charset="0"/>
                <a:ea typeface="Calibri" panose="020F0502020204030204" pitchFamily="34" charset="0"/>
                <a:cs typeface="Times New Roman" panose="02020603050405020304" pitchFamily="18" charset="0"/>
              </a:rPr>
              <a:t>– Rule 02/36</a:t>
            </a:r>
            <a:endParaRPr lang="en-GB" sz="2700" dirty="0">
              <a:latin typeface="Calibri" panose="020F0502020204030204" pitchFamily="34" charset="0"/>
              <a:ea typeface="Calibri" panose="020F0502020204030204" pitchFamily="34" charset="0"/>
              <a:cs typeface="Times New Roman" panose="02020603050405020304" pitchFamily="18" charset="0"/>
            </a:endParaRPr>
          </a:p>
        </p:txBody>
      </p:sp>
      <p:sp>
        <p:nvSpPr>
          <p:cNvPr id="2" name="TextBox 1">
            <a:extLst>
              <a:ext uri="{FF2B5EF4-FFF2-40B4-BE49-F238E27FC236}">
                <a16:creationId xmlns:a16="http://schemas.microsoft.com/office/drawing/2014/main" id="{EE7141D2-B5BA-A763-0CF1-03E070B4048F}"/>
              </a:ext>
            </a:extLst>
          </p:cNvPr>
          <p:cNvSpPr txBox="1"/>
          <p:nvPr/>
        </p:nvSpPr>
        <p:spPr>
          <a:xfrm>
            <a:off x="563276" y="1200382"/>
            <a:ext cx="6676599" cy="4708981"/>
          </a:xfrm>
          <a:prstGeom prst="rect">
            <a:avLst/>
          </a:prstGeom>
          <a:noFill/>
        </p:spPr>
        <p:txBody>
          <a:bodyPr wrap="square">
            <a:spAutoFit/>
          </a:bodyPr>
          <a:lstStyle/>
          <a:p>
            <a:r>
              <a:rPr lang="en-GB" sz="2000" b="1" dirty="0">
                <a:solidFill>
                  <a:srgbClr val="002060"/>
                </a:solidFill>
                <a:latin typeface="+mj-lt"/>
              </a:rPr>
              <a:t>According to The 1-Ruble Rule, which sentence best follows the principle of concise legal writing?</a:t>
            </a:r>
          </a:p>
          <a:p>
            <a:endParaRPr lang="en-GB" sz="2000" dirty="0">
              <a:solidFill>
                <a:srgbClr val="002060"/>
              </a:solidFill>
              <a:latin typeface="+mj-lt"/>
            </a:endParaRPr>
          </a:p>
          <a:p>
            <a:r>
              <a:rPr lang="en-GB" sz="2000" dirty="0">
                <a:solidFill>
                  <a:srgbClr val="002060"/>
                </a:solidFill>
                <a:latin typeface="+mj-lt"/>
              </a:rPr>
              <a:t>A) “It is the considered opinion of the undersigned legal counsel that, in light of the evidentiary materials submitted herewith, the defendant has failed to meet the requisite burden of proof necessary to establish a prima facie case.”</a:t>
            </a:r>
            <a:br>
              <a:rPr lang="en-GB" sz="2000" dirty="0">
                <a:solidFill>
                  <a:srgbClr val="002060"/>
                </a:solidFill>
                <a:latin typeface="+mj-lt"/>
              </a:rPr>
            </a:br>
            <a:r>
              <a:rPr lang="en-GB" sz="2000" dirty="0">
                <a:solidFill>
                  <a:srgbClr val="002060"/>
                </a:solidFill>
                <a:latin typeface="+mj-lt"/>
              </a:rPr>
              <a:t>B) “In accordance with the principles of judicial economy and procedural efficiency, the court finds it necessary to dismiss the claim at this juncture.”</a:t>
            </a:r>
            <a:br>
              <a:rPr lang="en-GB" sz="2000" dirty="0">
                <a:solidFill>
                  <a:srgbClr val="002060"/>
                </a:solidFill>
                <a:latin typeface="+mj-lt"/>
              </a:rPr>
            </a:br>
            <a:r>
              <a:rPr lang="en-GB" sz="2000" dirty="0">
                <a:solidFill>
                  <a:srgbClr val="002060"/>
                </a:solidFill>
                <a:latin typeface="+mj-lt"/>
              </a:rPr>
              <a:t>C) “The defendant has not met the burden of proof to establish a prima facie case.”</a:t>
            </a:r>
            <a:br>
              <a:rPr lang="en-GB" sz="2000" dirty="0">
                <a:solidFill>
                  <a:srgbClr val="002060"/>
                </a:solidFill>
                <a:latin typeface="+mj-lt"/>
              </a:rPr>
            </a:br>
            <a:r>
              <a:rPr lang="en-GB" sz="2000" dirty="0">
                <a:solidFill>
                  <a:srgbClr val="002060"/>
                </a:solidFill>
                <a:latin typeface="+mj-lt"/>
              </a:rPr>
              <a:t>D) “Owing to the fact that the appellate brief contained superfluous verbiage, the reviewing panel expended an inordinate amount of time parsing its substantive content.”</a:t>
            </a:r>
          </a:p>
        </p:txBody>
      </p:sp>
    </p:spTree>
    <p:extLst>
      <p:ext uri="{BB962C8B-B14F-4D97-AF65-F5344CB8AC3E}">
        <p14:creationId xmlns:p14="http://schemas.microsoft.com/office/powerpoint/2010/main" val="77637503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2F77808-0BF8-AFF6-BBA9-5797B1F1A188}"/>
            </a:ext>
          </a:extLst>
        </p:cNvPr>
        <p:cNvGrpSpPr/>
        <p:nvPr/>
      </p:nvGrpSpPr>
      <p:grpSpPr>
        <a:xfrm>
          <a:off x="0" y="0"/>
          <a:ext cx="0" cy="0"/>
          <a:chOff x="0" y="0"/>
          <a:chExt cx="0" cy="0"/>
        </a:xfrm>
      </p:grpSpPr>
      <p:sp>
        <p:nvSpPr>
          <p:cNvPr id="14" name="Rectangle 13">
            <a:extLst>
              <a:ext uri="{FF2B5EF4-FFF2-40B4-BE49-F238E27FC236}">
                <a16:creationId xmlns:a16="http://schemas.microsoft.com/office/drawing/2014/main" id="{0C00D07D-7893-6926-5C8A-B2741512AF7B}"/>
              </a:ext>
            </a:extLst>
          </p:cNvPr>
          <p:cNvSpPr/>
          <p:nvPr/>
        </p:nvSpPr>
        <p:spPr>
          <a:xfrm>
            <a:off x="1609725" y="1047750"/>
            <a:ext cx="5772150" cy="103822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57" name="Rectangle 56">
            <a:extLst>
              <a:ext uri="{FF2B5EF4-FFF2-40B4-BE49-F238E27FC236}">
                <a16:creationId xmlns:a16="http://schemas.microsoft.com/office/drawing/2014/main" id="{3DFDE428-6678-3D20-29B1-93AAE4EE3816}"/>
              </a:ext>
            </a:extLst>
          </p:cNvPr>
          <p:cNvSpPr/>
          <p:nvPr/>
        </p:nvSpPr>
        <p:spPr>
          <a:xfrm>
            <a:off x="7735527" y="3395743"/>
            <a:ext cx="4456473" cy="1018971"/>
          </a:xfrm>
          <a:prstGeom prst="rect">
            <a:avLst/>
          </a:prstGeom>
          <a:solidFill>
            <a:srgbClr val="F3F2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58" name="Picture 57">
            <a:extLst>
              <a:ext uri="{FF2B5EF4-FFF2-40B4-BE49-F238E27FC236}">
                <a16:creationId xmlns:a16="http://schemas.microsoft.com/office/drawing/2014/main" id="{46E8D52D-2460-1D33-30B9-9E1CED3418D6}"/>
              </a:ext>
            </a:extLst>
          </p:cNvPr>
          <p:cNvPicPr>
            <a:picLocks noChangeAspect="1"/>
          </p:cNvPicPr>
          <p:nvPr/>
        </p:nvPicPr>
        <p:blipFill>
          <a:blip r:embed="rId2"/>
          <a:stretch>
            <a:fillRect/>
          </a:stretch>
        </p:blipFill>
        <p:spPr>
          <a:xfrm>
            <a:off x="7381875" y="3395742"/>
            <a:ext cx="698435" cy="3462257"/>
          </a:xfrm>
          <a:prstGeom prst="rect">
            <a:avLst/>
          </a:prstGeom>
        </p:spPr>
      </p:pic>
      <p:sp>
        <p:nvSpPr>
          <p:cNvPr id="74" name="TextBox 73">
            <a:extLst>
              <a:ext uri="{FF2B5EF4-FFF2-40B4-BE49-F238E27FC236}">
                <a16:creationId xmlns:a16="http://schemas.microsoft.com/office/drawing/2014/main" id="{EF4A923D-E1E5-ABE7-CCF6-3376A99660F5}"/>
              </a:ext>
            </a:extLst>
          </p:cNvPr>
          <p:cNvSpPr txBox="1"/>
          <p:nvPr/>
        </p:nvSpPr>
        <p:spPr>
          <a:xfrm>
            <a:off x="329681" y="1148754"/>
            <a:ext cx="6433456" cy="861774"/>
          </a:xfrm>
          <a:prstGeom prst="rect">
            <a:avLst/>
          </a:prstGeom>
          <a:noFill/>
        </p:spPr>
        <p:txBody>
          <a:bodyPr wrap="square">
            <a:spAutoFit/>
          </a:bodyPr>
          <a:lstStyle/>
          <a:p>
            <a:r>
              <a:rPr lang="en-US" sz="3200" dirty="0">
                <a:solidFill>
                  <a:srgbClr val="342563"/>
                </a:solidFill>
                <a:latin typeface="+mn-lt"/>
                <a:cs typeface="Arial" panose="020B0604020202020204" pitchFamily="34" charset="0"/>
              </a:rPr>
              <a:t>Follow me on my Socials: </a:t>
            </a:r>
          </a:p>
          <a:p>
            <a:endParaRPr lang="en-US" dirty="0">
              <a:cs typeface="Arial" panose="020B0604020202020204" pitchFamily="34" charset="0"/>
            </a:endParaRPr>
          </a:p>
        </p:txBody>
      </p:sp>
      <p:sp>
        <p:nvSpPr>
          <p:cNvPr id="2" name="Title 1">
            <a:extLst>
              <a:ext uri="{FF2B5EF4-FFF2-40B4-BE49-F238E27FC236}">
                <a16:creationId xmlns:a16="http://schemas.microsoft.com/office/drawing/2014/main" id="{7AC49350-20E2-B6DF-6AE5-95CAF9A49E54}"/>
              </a:ext>
            </a:extLst>
          </p:cNvPr>
          <p:cNvSpPr txBox="1">
            <a:spLocks/>
          </p:cNvSpPr>
          <p:nvPr/>
        </p:nvSpPr>
        <p:spPr>
          <a:xfrm>
            <a:off x="329681" y="2072084"/>
            <a:ext cx="6721671" cy="2387600"/>
          </a:xfrm>
          <a:prstGeom prst="rect">
            <a:avLst/>
          </a:prstGeom>
          <a:ln>
            <a:solidFill>
              <a:schemeClr val="bg1"/>
            </a:solidFill>
          </a:ln>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just">
              <a:lnSpc>
                <a:spcPct val="100000"/>
              </a:lnSpc>
            </a:pPr>
            <a:endParaRPr lang="en-GB" sz="1800" dirty="0">
              <a:latin typeface="+mn-lt"/>
              <a:cs typeface="Arial" panose="020B0604020202020204" pitchFamily="34" charset="0"/>
            </a:endParaRPr>
          </a:p>
        </p:txBody>
      </p:sp>
      <p:sp>
        <p:nvSpPr>
          <p:cNvPr id="5" name="TextBox 4">
            <a:extLst>
              <a:ext uri="{FF2B5EF4-FFF2-40B4-BE49-F238E27FC236}">
                <a16:creationId xmlns:a16="http://schemas.microsoft.com/office/drawing/2014/main" id="{05D157CB-6B5E-C80C-FC34-E8519E628A80}"/>
              </a:ext>
            </a:extLst>
          </p:cNvPr>
          <p:cNvSpPr txBox="1"/>
          <p:nvPr/>
        </p:nvSpPr>
        <p:spPr>
          <a:xfrm>
            <a:off x="329681" y="1976525"/>
            <a:ext cx="6096000" cy="4259179"/>
          </a:xfrm>
          <a:prstGeom prst="rect">
            <a:avLst/>
          </a:prstGeom>
          <a:noFill/>
        </p:spPr>
        <p:txBody>
          <a:bodyPr wrap="square">
            <a:spAutoFit/>
          </a:bodyPr>
          <a:lstStyle/>
          <a:p>
            <a:pPr>
              <a:lnSpc>
                <a:spcPct val="107000"/>
              </a:lnSpc>
              <a:spcAft>
                <a:spcPts val="800"/>
              </a:spcAft>
            </a:pPr>
            <a:r>
              <a:rPr lang="en-GB" sz="2200" u="sng" dirty="0">
                <a:solidFill>
                  <a:srgbClr val="0563C1"/>
                </a:solidFill>
                <a:effectLst/>
                <a:ea typeface="Calibri" panose="020F0502020204030204" pitchFamily="34" charset="0"/>
                <a:cs typeface="Times New Roman" panose="02020603050405020304" pitchFamily="18" charset="0"/>
                <a:hlinkClick r:id="rId3"/>
              </a:rPr>
              <a:t>http://www.facebook.com/john.mcveigh</a:t>
            </a:r>
            <a:r>
              <a:rPr lang="en-GB" sz="2200" dirty="0">
                <a:effectLst/>
                <a:ea typeface="Calibri" panose="020F0502020204030204" pitchFamily="34" charset="0"/>
                <a:cs typeface="Times New Roman" panose="02020603050405020304" pitchFamily="18" charset="0"/>
              </a:rPr>
              <a:t>  </a:t>
            </a:r>
          </a:p>
          <a:p>
            <a:pPr>
              <a:lnSpc>
                <a:spcPct val="107000"/>
              </a:lnSpc>
              <a:spcAft>
                <a:spcPts val="800"/>
              </a:spcAft>
            </a:pPr>
            <a:r>
              <a:rPr lang="en-GB" sz="2200" u="sng" dirty="0">
                <a:solidFill>
                  <a:srgbClr val="0563C1"/>
                </a:solidFill>
                <a:effectLst/>
                <a:ea typeface="Calibri" panose="020F0502020204030204" pitchFamily="34" charset="0"/>
                <a:cs typeface="Times New Roman" panose="02020603050405020304" pitchFamily="18" charset="0"/>
                <a:hlinkClick r:id="rId4"/>
              </a:rPr>
              <a:t>http://www.instagram.com/johnjamesmcveigh</a:t>
            </a:r>
            <a:r>
              <a:rPr lang="en-GB" sz="2200" dirty="0">
                <a:effectLst/>
                <a:ea typeface="Calibri" panose="020F0502020204030204" pitchFamily="34" charset="0"/>
                <a:cs typeface="Times New Roman" panose="02020603050405020304" pitchFamily="18" charset="0"/>
              </a:rPr>
              <a:t> </a:t>
            </a:r>
          </a:p>
          <a:p>
            <a:pPr>
              <a:lnSpc>
                <a:spcPct val="107000"/>
              </a:lnSpc>
              <a:spcAft>
                <a:spcPts val="800"/>
              </a:spcAft>
            </a:pPr>
            <a:r>
              <a:rPr lang="en-GB" sz="2200" u="sng" dirty="0">
                <a:solidFill>
                  <a:srgbClr val="0563C1"/>
                </a:solidFill>
                <a:effectLst/>
                <a:ea typeface="Calibri" panose="020F0502020204030204" pitchFamily="34" charset="0"/>
                <a:cs typeface="Times New Roman" panose="02020603050405020304" pitchFamily="18" charset="0"/>
                <a:hlinkClick r:id="rId5"/>
              </a:rPr>
              <a:t>http://www.linkedin.com/in/john-james-mcveigh</a:t>
            </a:r>
            <a:r>
              <a:rPr lang="en-GB" sz="2200" dirty="0">
                <a:effectLst/>
                <a:ea typeface="Calibri" panose="020F0502020204030204" pitchFamily="34" charset="0"/>
                <a:cs typeface="Times New Roman" panose="02020603050405020304" pitchFamily="18" charset="0"/>
              </a:rPr>
              <a:t> </a:t>
            </a:r>
          </a:p>
          <a:p>
            <a:pPr>
              <a:lnSpc>
                <a:spcPct val="107000"/>
              </a:lnSpc>
              <a:spcAft>
                <a:spcPts val="800"/>
              </a:spcAft>
            </a:pPr>
            <a:endParaRPr lang="en-GB" sz="2200" u="sng" dirty="0">
              <a:solidFill>
                <a:srgbClr val="0563C1"/>
              </a:solidFill>
              <a:effectLst/>
              <a:ea typeface="Calibri" panose="020F0502020204030204" pitchFamily="34" charset="0"/>
              <a:cs typeface="Times New Roman" panose="02020603050405020304" pitchFamily="18" charset="0"/>
              <a:hlinkClick r:id="" action="ppaction://noaction"/>
            </a:endParaRPr>
          </a:p>
          <a:p>
            <a:pPr>
              <a:lnSpc>
                <a:spcPct val="107000"/>
              </a:lnSpc>
              <a:spcAft>
                <a:spcPts val="800"/>
              </a:spcAft>
            </a:pPr>
            <a:r>
              <a:rPr lang="en-GB" sz="2200" u="sng" dirty="0">
                <a:solidFill>
                  <a:srgbClr val="0563C1"/>
                </a:solidFill>
                <a:effectLst/>
                <a:ea typeface="Calibri" panose="020F0502020204030204" pitchFamily="34" charset="0"/>
                <a:cs typeface="Times New Roman" panose="02020603050405020304" pitchFamily="18" charset="0"/>
              </a:rPr>
              <a:t>james@36rules.com</a:t>
            </a:r>
          </a:p>
          <a:p>
            <a:pPr>
              <a:lnSpc>
                <a:spcPct val="107000"/>
              </a:lnSpc>
              <a:spcAft>
                <a:spcPts val="800"/>
              </a:spcAft>
            </a:pPr>
            <a:endParaRPr lang="en-GB" sz="2200" u="sng" dirty="0">
              <a:solidFill>
                <a:srgbClr val="0563C1"/>
              </a:solidFill>
              <a:effectLst/>
              <a:ea typeface="Calibri" panose="020F0502020204030204" pitchFamily="34" charset="0"/>
              <a:cs typeface="Times New Roman" panose="02020603050405020304" pitchFamily="18" charset="0"/>
            </a:endParaRPr>
          </a:p>
          <a:p>
            <a:pPr>
              <a:lnSpc>
                <a:spcPct val="107000"/>
              </a:lnSpc>
              <a:spcAft>
                <a:spcPts val="800"/>
              </a:spcAft>
            </a:pPr>
            <a:r>
              <a:rPr lang="en-GB" sz="2200" dirty="0">
                <a:solidFill>
                  <a:srgbClr val="342563"/>
                </a:solidFill>
                <a:ea typeface="Calibri" panose="020F0502020204030204" pitchFamily="34" charset="0"/>
                <a:cs typeface="Times New Roman" panose="02020603050405020304" pitchFamily="18" charset="0"/>
              </a:rPr>
              <a:t>WhatsApp: </a:t>
            </a:r>
            <a:r>
              <a:rPr lang="en-GB" sz="2200" dirty="0">
                <a:solidFill>
                  <a:srgbClr val="0563C1"/>
                </a:solidFill>
                <a:effectLst/>
                <a:ea typeface="Calibri" panose="020F0502020204030204" pitchFamily="34" charset="0"/>
                <a:cs typeface="Times New Roman" panose="02020603050405020304" pitchFamily="18" charset="0"/>
              </a:rPr>
              <a:t>+44-7534-729-009 </a:t>
            </a:r>
          </a:p>
          <a:p>
            <a:pPr>
              <a:lnSpc>
                <a:spcPct val="107000"/>
              </a:lnSpc>
              <a:spcAft>
                <a:spcPts val="800"/>
              </a:spcAft>
            </a:pPr>
            <a:endParaRPr lang="en-GB" sz="3200" u="sng" dirty="0">
              <a:solidFill>
                <a:srgbClr val="0563C1"/>
              </a:solidFill>
              <a:ea typeface="Calibri" panose="020F0502020204030204" pitchFamily="34" charset="0"/>
              <a:cs typeface="Times New Roman" panose="02020603050405020304" pitchFamily="18" charset="0"/>
            </a:endParaRPr>
          </a:p>
          <a:p>
            <a:pPr>
              <a:lnSpc>
                <a:spcPct val="107000"/>
              </a:lnSpc>
              <a:spcAft>
                <a:spcPts val="800"/>
              </a:spcAft>
            </a:pPr>
            <a:endParaRPr lang="en-GB"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3" name="Рисунок 3">
            <a:extLst>
              <a:ext uri="{FF2B5EF4-FFF2-40B4-BE49-F238E27FC236}">
                <a16:creationId xmlns:a16="http://schemas.microsoft.com/office/drawing/2014/main" id="{38A396AA-0ADE-CF2F-466F-72ABC23EB6BF}"/>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t="10122" r="49295" b="60320"/>
          <a:stretch/>
        </p:blipFill>
        <p:spPr>
          <a:xfrm>
            <a:off x="139620" y="19787"/>
            <a:ext cx="3234613" cy="681135"/>
          </a:xfrm>
          <a:prstGeom prst="rect">
            <a:avLst/>
          </a:prstGeom>
        </p:spPr>
      </p:pic>
      <p:sp>
        <p:nvSpPr>
          <p:cNvPr id="8" name="Rectangle 7">
            <a:extLst>
              <a:ext uri="{FF2B5EF4-FFF2-40B4-BE49-F238E27FC236}">
                <a16:creationId xmlns:a16="http://schemas.microsoft.com/office/drawing/2014/main" id="{17687B10-6C3A-BDEF-F4D8-E9C4541CEF26}"/>
              </a:ext>
            </a:extLst>
          </p:cNvPr>
          <p:cNvSpPr/>
          <p:nvPr/>
        </p:nvSpPr>
        <p:spPr>
          <a:xfrm>
            <a:off x="1" y="5175633"/>
            <a:ext cx="8080310" cy="1676921"/>
          </a:xfrm>
          <a:prstGeom prst="rect">
            <a:avLst/>
          </a:prstGeom>
          <a:solidFill>
            <a:srgbClr val="F3F2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Rectangle 8">
            <a:extLst>
              <a:ext uri="{FF2B5EF4-FFF2-40B4-BE49-F238E27FC236}">
                <a16:creationId xmlns:a16="http://schemas.microsoft.com/office/drawing/2014/main" id="{469C56BC-3A33-E5A9-3451-4AD3CF702483}"/>
              </a:ext>
            </a:extLst>
          </p:cNvPr>
          <p:cNvSpPr/>
          <p:nvPr/>
        </p:nvSpPr>
        <p:spPr>
          <a:xfrm>
            <a:off x="8434873" y="1397507"/>
            <a:ext cx="849085" cy="18459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0" name="Picture 9">
            <a:extLst>
              <a:ext uri="{FF2B5EF4-FFF2-40B4-BE49-F238E27FC236}">
                <a16:creationId xmlns:a16="http://schemas.microsoft.com/office/drawing/2014/main" id="{0B43CB37-EB2A-6CFD-CF4E-70B32D04E339}"/>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454448" y="1377535"/>
            <a:ext cx="4407871" cy="1533616"/>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sp>
        <p:nvSpPr>
          <p:cNvPr id="11" name="Rectangle 10">
            <a:extLst>
              <a:ext uri="{FF2B5EF4-FFF2-40B4-BE49-F238E27FC236}">
                <a16:creationId xmlns:a16="http://schemas.microsoft.com/office/drawing/2014/main" id="{F45D1670-B203-C77A-DB37-7EBF59F4498F}"/>
              </a:ext>
            </a:extLst>
          </p:cNvPr>
          <p:cNvSpPr/>
          <p:nvPr/>
        </p:nvSpPr>
        <p:spPr>
          <a:xfrm>
            <a:off x="7454449" y="1362649"/>
            <a:ext cx="4407870" cy="153361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TextBox 14">
            <a:extLst>
              <a:ext uri="{FF2B5EF4-FFF2-40B4-BE49-F238E27FC236}">
                <a16:creationId xmlns:a16="http://schemas.microsoft.com/office/drawing/2014/main" id="{78FF4AF6-CDD2-4F42-C26D-94A1CA6A6BD3}"/>
              </a:ext>
            </a:extLst>
          </p:cNvPr>
          <p:cNvSpPr txBox="1"/>
          <p:nvPr/>
        </p:nvSpPr>
        <p:spPr>
          <a:xfrm>
            <a:off x="7853553" y="1819619"/>
            <a:ext cx="3866767" cy="507831"/>
          </a:xfrm>
          <a:prstGeom prst="rect">
            <a:avLst/>
          </a:prstGeom>
          <a:noFill/>
        </p:spPr>
        <p:txBody>
          <a:bodyPr wrap="square">
            <a:spAutoFit/>
          </a:bodyPr>
          <a:lstStyle/>
          <a:p>
            <a:r>
              <a:rPr lang="en-US" sz="2700" b="1">
                <a:solidFill>
                  <a:srgbClr val="352A62"/>
                </a:solidFill>
                <a:latin typeface="Calibri" panose="020F0502020204030204" pitchFamily="34" charset="0"/>
                <a:ea typeface="Calibri" panose="020F0502020204030204" pitchFamily="34" charset="0"/>
                <a:cs typeface="Times New Roman" panose="02020603050405020304" pitchFamily="18" charset="0"/>
              </a:rPr>
              <a:t>John James</a:t>
            </a:r>
            <a:r>
              <a:rPr lang="en-US" sz="2700" b="1" dirty="0">
                <a:solidFill>
                  <a:srgbClr val="352A62"/>
                </a:solidFill>
                <a:latin typeface="Calibri" panose="020F0502020204030204" pitchFamily="34" charset="0"/>
                <a:ea typeface="Calibri" panose="020F0502020204030204" pitchFamily="34" charset="0"/>
                <a:cs typeface="Times New Roman" panose="02020603050405020304" pitchFamily="18" charset="0"/>
              </a:rPr>
              <a:t>’ Contacts</a:t>
            </a:r>
            <a:endParaRPr lang="en-GB" sz="2700" dirty="0">
              <a:latin typeface="Calibri" panose="020F0502020204030204" pitchFamily="34" charset="0"/>
              <a:ea typeface="Calibri" panose="020F0502020204030204" pitchFamily="34" charset="0"/>
              <a:cs typeface="Times New Roman" panose="02020603050405020304" pitchFamily="18" charset="0"/>
            </a:endParaRPr>
          </a:p>
        </p:txBody>
      </p:sp>
      <p:sp>
        <p:nvSpPr>
          <p:cNvPr id="12" name="Rectangle 11">
            <a:extLst>
              <a:ext uri="{FF2B5EF4-FFF2-40B4-BE49-F238E27FC236}">
                <a16:creationId xmlns:a16="http://schemas.microsoft.com/office/drawing/2014/main" id="{91977C5B-D0CF-8898-A1C6-789B70504319}"/>
              </a:ext>
            </a:extLst>
          </p:cNvPr>
          <p:cNvSpPr/>
          <p:nvPr/>
        </p:nvSpPr>
        <p:spPr>
          <a:xfrm>
            <a:off x="5915829" y="520178"/>
            <a:ext cx="6276171" cy="507831"/>
          </a:xfrm>
          <a:prstGeom prst="rect">
            <a:avLst/>
          </a:prstGeom>
          <a:solidFill>
            <a:srgbClr val="F3F2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3" name="Picture 12">
            <a:extLst>
              <a:ext uri="{FF2B5EF4-FFF2-40B4-BE49-F238E27FC236}">
                <a16:creationId xmlns:a16="http://schemas.microsoft.com/office/drawing/2014/main" id="{D3005AEA-FED2-C5BF-D5D0-DEEA588926BD}"/>
              </a:ext>
            </a:extLst>
          </p:cNvPr>
          <p:cNvPicPr>
            <a:picLocks noChangeAspect="1"/>
          </p:cNvPicPr>
          <p:nvPr/>
        </p:nvPicPr>
        <p:blipFill>
          <a:blip r:embed="rId2"/>
          <a:stretch>
            <a:fillRect/>
          </a:stretch>
        </p:blipFill>
        <p:spPr>
          <a:xfrm>
            <a:off x="4031226" y="1"/>
            <a:ext cx="1884603" cy="1028008"/>
          </a:xfrm>
          <a:prstGeom prst="rect">
            <a:avLst/>
          </a:prstGeom>
        </p:spPr>
      </p:pic>
      <p:sp>
        <p:nvSpPr>
          <p:cNvPr id="16" name="TextBox 15">
            <a:extLst>
              <a:ext uri="{FF2B5EF4-FFF2-40B4-BE49-F238E27FC236}">
                <a16:creationId xmlns:a16="http://schemas.microsoft.com/office/drawing/2014/main" id="{5920B120-4136-4BFF-3BEB-F736ED4D4F4B}"/>
              </a:ext>
            </a:extLst>
          </p:cNvPr>
          <p:cNvSpPr txBox="1"/>
          <p:nvPr/>
        </p:nvSpPr>
        <p:spPr>
          <a:xfrm>
            <a:off x="5915829" y="-6104"/>
            <a:ext cx="6276171" cy="507831"/>
          </a:xfrm>
          <a:prstGeom prst="rect">
            <a:avLst/>
          </a:prstGeom>
          <a:noFill/>
        </p:spPr>
        <p:txBody>
          <a:bodyPr wrap="square">
            <a:spAutoFit/>
          </a:bodyPr>
          <a:lstStyle/>
          <a:p>
            <a:pPr algn="r"/>
            <a:r>
              <a:rPr lang="en-US" sz="2700" b="1" dirty="0">
                <a:solidFill>
                  <a:srgbClr val="352A62"/>
                </a:solidFill>
                <a:latin typeface="Calibri" panose="020F0502020204030204" pitchFamily="34" charset="0"/>
                <a:ea typeface="Calibri" panose="020F0502020204030204" pitchFamily="34" charset="0"/>
                <a:cs typeface="Times New Roman" panose="02020603050405020304" pitchFamily="18" charset="0"/>
              </a:rPr>
              <a:t>The 36 Rules of Legal Writing</a:t>
            </a:r>
            <a:endParaRPr lang="en-GB" sz="2700" dirty="0">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76676436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55B4125-C85F-501E-E16C-0EDB79C29F1D}"/>
            </a:ext>
          </a:extLst>
        </p:cNvPr>
        <p:cNvGrpSpPr/>
        <p:nvPr/>
      </p:nvGrpSpPr>
      <p:grpSpPr>
        <a:xfrm>
          <a:off x="0" y="0"/>
          <a:ext cx="0" cy="0"/>
          <a:chOff x="0" y="0"/>
          <a:chExt cx="0" cy="0"/>
        </a:xfrm>
      </p:grpSpPr>
      <p:sp>
        <p:nvSpPr>
          <p:cNvPr id="59" name="Rectangle 58">
            <a:extLst>
              <a:ext uri="{FF2B5EF4-FFF2-40B4-BE49-F238E27FC236}">
                <a16:creationId xmlns:a16="http://schemas.microsoft.com/office/drawing/2014/main" id="{1BF68EEF-6E51-DA9E-4FDE-3D56DDBC9D1A}"/>
              </a:ext>
            </a:extLst>
          </p:cNvPr>
          <p:cNvSpPr/>
          <p:nvPr/>
        </p:nvSpPr>
        <p:spPr>
          <a:xfrm>
            <a:off x="5915829" y="5833583"/>
            <a:ext cx="2164481" cy="1018971"/>
          </a:xfrm>
          <a:prstGeom prst="rect">
            <a:avLst/>
          </a:prstGeom>
          <a:solidFill>
            <a:srgbClr val="F3F2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3" name="Рисунок 3">
            <a:extLst>
              <a:ext uri="{FF2B5EF4-FFF2-40B4-BE49-F238E27FC236}">
                <a16:creationId xmlns:a16="http://schemas.microsoft.com/office/drawing/2014/main" id="{026F8FB0-BE11-EC15-A5D5-A4839C36120F}"/>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63278" y="27589"/>
            <a:ext cx="6379210" cy="2304415"/>
          </a:xfrm>
          <a:prstGeom prst="rect">
            <a:avLst/>
          </a:prstGeom>
        </p:spPr>
      </p:pic>
      <p:sp>
        <p:nvSpPr>
          <p:cNvPr id="14" name="Rectangle 13">
            <a:extLst>
              <a:ext uri="{FF2B5EF4-FFF2-40B4-BE49-F238E27FC236}">
                <a16:creationId xmlns:a16="http://schemas.microsoft.com/office/drawing/2014/main" id="{D6C96919-BD49-A214-54F4-A4B6B4DF2B86}"/>
              </a:ext>
            </a:extLst>
          </p:cNvPr>
          <p:cNvSpPr/>
          <p:nvPr/>
        </p:nvSpPr>
        <p:spPr>
          <a:xfrm>
            <a:off x="1609725" y="1047750"/>
            <a:ext cx="5772150" cy="139912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2" name="Rectangle 11">
            <a:extLst>
              <a:ext uri="{FF2B5EF4-FFF2-40B4-BE49-F238E27FC236}">
                <a16:creationId xmlns:a16="http://schemas.microsoft.com/office/drawing/2014/main" id="{D1DA984F-3CC8-DA7F-0166-195018FB5D60}"/>
              </a:ext>
            </a:extLst>
          </p:cNvPr>
          <p:cNvSpPr/>
          <p:nvPr/>
        </p:nvSpPr>
        <p:spPr>
          <a:xfrm>
            <a:off x="0" y="5839029"/>
            <a:ext cx="2495550" cy="1018971"/>
          </a:xfrm>
          <a:prstGeom prst="rect">
            <a:avLst/>
          </a:prstGeom>
          <a:solidFill>
            <a:srgbClr val="F3F2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56" name="Picture 55">
            <a:extLst>
              <a:ext uri="{FF2B5EF4-FFF2-40B4-BE49-F238E27FC236}">
                <a16:creationId xmlns:a16="http://schemas.microsoft.com/office/drawing/2014/main" id="{9DD7F438-7386-33BB-8923-B3ABFC2BEC41}"/>
              </a:ext>
            </a:extLst>
          </p:cNvPr>
          <p:cNvPicPr>
            <a:picLocks noChangeAspect="1"/>
          </p:cNvPicPr>
          <p:nvPr/>
        </p:nvPicPr>
        <p:blipFill>
          <a:blip r:embed="rId3"/>
          <a:stretch>
            <a:fillRect/>
          </a:stretch>
        </p:blipFill>
        <p:spPr>
          <a:xfrm>
            <a:off x="139620" y="5846105"/>
            <a:ext cx="7160518" cy="1013460"/>
          </a:xfrm>
          <a:prstGeom prst="rect">
            <a:avLst/>
          </a:prstGeom>
        </p:spPr>
      </p:pic>
      <p:sp>
        <p:nvSpPr>
          <p:cNvPr id="57" name="Rectangle 56">
            <a:extLst>
              <a:ext uri="{FF2B5EF4-FFF2-40B4-BE49-F238E27FC236}">
                <a16:creationId xmlns:a16="http://schemas.microsoft.com/office/drawing/2014/main" id="{198BF3E7-1182-2C0D-7444-2EC0A3AC954F}"/>
              </a:ext>
            </a:extLst>
          </p:cNvPr>
          <p:cNvSpPr/>
          <p:nvPr/>
        </p:nvSpPr>
        <p:spPr>
          <a:xfrm>
            <a:off x="7735527" y="3395743"/>
            <a:ext cx="4456473" cy="1018971"/>
          </a:xfrm>
          <a:prstGeom prst="rect">
            <a:avLst/>
          </a:prstGeom>
          <a:solidFill>
            <a:srgbClr val="F3F2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58" name="Picture 57">
            <a:extLst>
              <a:ext uri="{FF2B5EF4-FFF2-40B4-BE49-F238E27FC236}">
                <a16:creationId xmlns:a16="http://schemas.microsoft.com/office/drawing/2014/main" id="{B30B8ACA-512D-B0BE-4B3A-E395D52E618D}"/>
              </a:ext>
            </a:extLst>
          </p:cNvPr>
          <p:cNvPicPr>
            <a:picLocks noChangeAspect="1"/>
          </p:cNvPicPr>
          <p:nvPr/>
        </p:nvPicPr>
        <p:blipFill>
          <a:blip r:embed="rId4"/>
          <a:stretch>
            <a:fillRect/>
          </a:stretch>
        </p:blipFill>
        <p:spPr>
          <a:xfrm>
            <a:off x="7381875" y="3395742"/>
            <a:ext cx="698435" cy="3462257"/>
          </a:xfrm>
          <a:prstGeom prst="rect">
            <a:avLst/>
          </a:prstGeom>
        </p:spPr>
      </p:pic>
      <p:pic>
        <p:nvPicPr>
          <p:cNvPr id="63" name="Picture 62">
            <a:extLst>
              <a:ext uri="{FF2B5EF4-FFF2-40B4-BE49-F238E27FC236}">
                <a16:creationId xmlns:a16="http://schemas.microsoft.com/office/drawing/2014/main" id="{2BFD13AB-43F2-7D2F-886A-635E73D488D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454448" y="1377535"/>
            <a:ext cx="4407871" cy="1533616"/>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sp>
        <p:nvSpPr>
          <p:cNvPr id="64" name="Rectangle 63">
            <a:extLst>
              <a:ext uri="{FF2B5EF4-FFF2-40B4-BE49-F238E27FC236}">
                <a16:creationId xmlns:a16="http://schemas.microsoft.com/office/drawing/2014/main" id="{E9A8785B-C991-2A10-7F5C-AE541DFFC594}"/>
              </a:ext>
            </a:extLst>
          </p:cNvPr>
          <p:cNvSpPr/>
          <p:nvPr/>
        </p:nvSpPr>
        <p:spPr>
          <a:xfrm>
            <a:off x="7454449" y="1362649"/>
            <a:ext cx="4407870" cy="153361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1" name="TextBox 60">
            <a:extLst>
              <a:ext uri="{FF2B5EF4-FFF2-40B4-BE49-F238E27FC236}">
                <a16:creationId xmlns:a16="http://schemas.microsoft.com/office/drawing/2014/main" id="{4EE51441-B7EB-C42D-ECA5-35760A476472}"/>
              </a:ext>
            </a:extLst>
          </p:cNvPr>
          <p:cNvSpPr txBox="1"/>
          <p:nvPr/>
        </p:nvSpPr>
        <p:spPr>
          <a:xfrm>
            <a:off x="7853553" y="1819619"/>
            <a:ext cx="3866767" cy="507831"/>
          </a:xfrm>
          <a:prstGeom prst="rect">
            <a:avLst/>
          </a:prstGeom>
          <a:noFill/>
        </p:spPr>
        <p:txBody>
          <a:bodyPr wrap="square">
            <a:spAutoFit/>
          </a:bodyPr>
          <a:lstStyle/>
          <a:p>
            <a:r>
              <a:rPr lang="en-US" sz="2700" b="1" dirty="0">
                <a:solidFill>
                  <a:srgbClr val="352A62"/>
                </a:solidFill>
                <a:latin typeface="Calibri" panose="020F0502020204030204" pitchFamily="34" charset="0"/>
                <a:ea typeface="Calibri" panose="020F0502020204030204" pitchFamily="34" charset="0"/>
                <a:cs typeface="Times New Roman" panose="02020603050405020304" pitchFamily="18" charset="0"/>
              </a:rPr>
              <a:t>3. The SVO Rule</a:t>
            </a:r>
            <a:endParaRPr lang="en-GB" sz="2700" dirty="0">
              <a:latin typeface="Calibri" panose="020F0502020204030204" pitchFamily="34" charset="0"/>
              <a:ea typeface="Calibri" panose="020F0502020204030204" pitchFamily="34" charset="0"/>
              <a:cs typeface="Times New Roman" panose="02020603050405020304" pitchFamily="18" charset="0"/>
            </a:endParaRPr>
          </a:p>
        </p:txBody>
      </p:sp>
      <p:sp>
        <p:nvSpPr>
          <p:cNvPr id="85" name="Rectangle 84">
            <a:extLst>
              <a:ext uri="{FF2B5EF4-FFF2-40B4-BE49-F238E27FC236}">
                <a16:creationId xmlns:a16="http://schemas.microsoft.com/office/drawing/2014/main" id="{D14727DB-E3CE-3202-97DC-FE4885CB087B}"/>
              </a:ext>
            </a:extLst>
          </p:cNvPr>
          <p:cNvSpPr/>
          <p:nvPr/>
        </p:nvSpPr>
        <p:spPr>
          <a:xfrm>
            <a:off x="5915829" y="520178"/>
            <a:ext cx="6276171" cy="507831"/>
          </a:xfrm>
          <a:prstGeom prst="rect">
            <a:avLst/>
          </a:prstGeom>
          <a:solidFill>
            <a:srgbClr val="F3F2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86" name="Picture 85">
            <a:extLst>
              <a:ext uri="{FF2B5EF4-FFF2-40B4-BE49-F238E27FC236}">
                <a16:creationId xmlns:a16="http://schemas.microsoft.com/office/drawing/2014/main" id="{09C2B26E-64F9-9544-6172-829C2F448206}"/>
              </a:ext>
            </a:extLst>
          </p:cNvPr>
          <p:cNvPicPr>
            <a:picLocks noChangeAspect="1"/>
          </p:cNvPicPr>
          <p:nvPr/>
        </p:nvPicPr>
        <p:blipFill>
          <a:blip r:embed="rId4"/>
          <a:stretch>
            <a:fillRect/>
          </a:stretch>
        </p:blipFill>
        <p:spPr>
          <a:xfrm>
            <a:off x="4031226" y="1"/>
            <a:ext cx="1884603" cy="1028008"/>
          </a:xfrm>
          <a:prstGeom prst="rect">
            <a:avLst/>
          </a:prstGeom>
        </p:spPr>
      </p:pic>
      <p:sp>
        <p:nvSpPr>
          <p:cNvPr id="87" name="TextBox 86">
            <a:extLst>
              <a:ext uri="{FF2B5EF4-FFF2-40B4-BE49-F238E27FC236}">
                <a16:creationId xmlns:a16="http://schemas.microsoft.com/office/drawing/2014/main" id="{C3CFDCB2-CA83-05D4-4101-3DCF30EA6DD1}"/>
              </a:ext>
            </a:extLst>
          </p:cNvPr>
          <p:cNvSpPr txBox="1"/>
          <p:nvPr/>
        </p:nvSpPr>
        <p:spPr>
          <a:xfrm>
            <a:off x="5915829" y="-6104"/>
            <a:ext cx="6276171" cy="507831"/>
          </a:xfrm>
          <a:prstGeom prst="rect">
            <a:avLst/>
          </a:prstGeom>
          <a:noFill/>
        </p:spPr>
        <p:txBody>
          <a:bodyPr wrap="square">
            <a:spAutoFit/>
          </a:bodyPr>
          <a:lstStyle/>
          <a:p>
            <a:pPr algn="just"/>
            <a:r>
              <a:rPr lang="en-US" sz="2700" b="1" dirty="0">
                <a:solidFill>
                  <a:srgbClr val="352A62"/>
                </a:solidFill>
                <a:latin typeface="Calibri" panose="020F0502020204030204" pitchFamily="34" charset="0"/>
                <a:ea typeface="Calibri" panose="020F0502020204030204" pitchFamily="34" charset="0"/>
                <a:cs typeface="Times New Roman" panose="02020603050405020304" pitchFamily="18" charset="0"/>
              </a:rPr>
              <a:t>The 36 Rules of Legal Writing </a:t>
            </a:r>
            <a:r>
              <a:rPr lang="en-US" sz="2700" dirty="0">
                <a:solidFill>
                  <a:srgbClr val="352A62"/>
                </a:solidFill>
                <a:latin typeface="Calibri" panose="020F0502020204030204" pitchFamily="34" charset="0"/>
                <a:ea typeface="Calibri" panose="020F0502020204030204" pitchFamily="34" charset="0"/>
                <a:cs typeface="Times New Roman" panose="02020603050405020304" pitchFamily="18" charset="0"/>
              </a:rPr>
              <a:t>– Rule 03/36</a:t>
            </a:r>
            <a:endParaRPr lang="en-GB" sz="2700" dirty="0">
              <a:latin typeface="Calibri" panose="020F0502020204030204" pitchFamily="34" charset="0"/>
              <a:ea typeface="Calibri" panose="020F0502020204030204" pitchFamily="34" charset="0"/>
              <a:cs typeface="Times New Roman" panose="02020603050405020304" pitchFamily="18" charset="0"/>
            </a:endParaRPr>
          </a:p>
        </p:txBody>
      </p:sp>
      <p:sp>
        <p:nvSpPr>
          <p:cNvPr id="2" name="TextBox 1">
            <a:extLst>
              <a:ext uri="{FF2B5EF4-FFF2-40B4-BE49-F238E27FC236}">
                <a16:creationId xmlns:a16="http://schemas.microsoft.com/office/drawing/2014/main" id="{3A70E969-BA36-6888-B841-8178316707A9}"/>
              </a:ext>
            </a:extLst>
          </p:cNvPr>
          <p:cNvSpPr txBox="1"/>
          <p:nvPr/>
        </p:nvSpPr>
        <p:spPr>
          <a:xfrm>
            <a:off x="563276" y="1200382"/>
            <a:ext cx="6676599" cy="4093428"/>
          </a:xfrm>
          <a:prstGeom prst="rect">
            <a:avLst/>
          </a:prstGeom>
          <a:noFill/>
        </p:spPr>
        <p:txBody>
          <a:bodyPr wrap="square">
            <a:spAutoFit/>
          </a:bodyPr>
          <a:lstStyle/>
          <a:p>
            <a:r>
              <a:rPr lang="en-GB" sz="2000" b="1" dirty="0">
                <a:solidFill>
                  <a:srgbClr val="002060"/>
                </a:solidFill>
                <a:latin typeface="+mj-lt"/>
              </a:rPr>
              <a:t>Which of the following sentences correctly follows The Subject-Verb-Object (SVO) Rule?</a:t>
            </a:r>
          </a:p>
          <a:p>
            <a:endParaRPr lang="en-GB" sz="2000" dirty="0">
              <a:solidFill>
                <a:srgbClr val="002060"/>
              </a:solidFill>
              <a:latin typeface="+mj-lt"/>
            </a:endParaRPr>
          </a:p>
          <a:p>
            <a:r>
              <a:rPr lang="en-GB" sz="2000" dirty="0">
                <a:solidFill>
                  <a:srgbClr val="002060"/>
                </a:solidFill>
                <a:latin typeface="+mj-lt"/>
              </a:rPr>
              <a:t>A) “A decision on the motion for summary judgment, after careful consideration of the affidavits submitted and in light of the controlling precedent, was issued by the court.”</a:t>
            </a:r>
            <a:br>
              <a:rPr lang="en-GB" sz="2000" dirty="0">
                <a:solidFill>
                  <a:srgbClr val="002060"/>
                </a:solidFill>
                <a:latin typeface="+mj-lt"/>
              </a:rPr>
            </a:br>
            <a:r>
              <a:rPr lang="en-GB" sz="2000" dirty="0">
                <a:solidFill>
                  <a:srgbClr val="002060"/>
                </a:solidFill>
                <a:latin typeface="+mj-lt"/>
              </a:rPr>
              <a:t>B) “The motion for summary judgment, having been reviewed thoroughly, was decided by the judge.”</a:t>
            </a:r>
            <a:br>
              <a:rPr lang="en-GB" sz="2000" dirty="0">
                <a:solidFill>
                  <a:srgbClr val="002060"/>
                </a:solidFill>
                <a:latin typeface="+mj-lt"/>
              </a:rPr>
            </a:br>
            <a:r>
              <a:rPr lang="en-GB" sz="2000" dirty="0">
                <a:solidFill>
                  <a:srgbClr val="002060"/>
                </a:solidFill>
                <a:latin typeface="+mj-lt"/>
              </a:rPr>
              <a:t>C) “The court issued a decision on the motion for summary judgment after considering the affidavits and precedent.”</a:t>
            </a:r>
            <a:br>
              <a:rPr lang="en-GB" sz="2000" dirty="0">
                <a:solidFill>
                  <a:srgbClr val="002060"/>
                </a:solidFill>
                <a:latin typeface="+mj-lt"/>
              </a:rPr>
            </a:br>
            <a:r>
              <a:rPr lang="en-GB" sz="2000" dirty="0">
                <a:solidFill>
                  <a:srgbClr val="002060"/>
                </a:solidFill>
                <a:latin typeface="+mj-lt"/>
              </a:rPr>
              <a:t>D) “After careful evaluation of the submitted affidavits and controlling precedent, a decision on the motion for summary judgment was handed down.”</a:t>
            </a:r>
          </a:p>
        </p:txBody>
      </p:sp>
    </p:spTree>
    <p:extLst>
      <p:ext uri="{BB962C8B-B14F-4D97-AF65-F5344CB8AC3E}">
        <p14:creationId xmlns:p14="http://schemas.microsoft.com/office/powerpoint/2010/main" val="423030694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1F8902F-C80E-DA7A-27CD-58584A7F7824}"/>
            </a:ext>
          </a:extLst>
        </p:cNvPr>
        <p:cNvGrpSpPr/>
        <p:nvPr/>
      </p:nvGrpSpPr>
      <p:grpSpPr>
        <a:xfrm>
          <a:off x="0" y="0"/>
          <a:ext cx="0" cy="0"/>
          <a:chOff x="0" y="0"/>
          <a:chExt cx="0" cy="0"/>
        </a:xfrm>
      </p:grpSpPr>
      <p:sp>
        <p:nvSpPr>
          <p:cNvPr id="59" name="Rectangle 58">
            <a:extLst>
              <a:ext uri="{FF2B5EF4-FFF2-40B4-BE49-F238E27FC236}">
                <a16:creationId xmlns:a16="http://schemas.microsoft.com/office/drawing/2014/main" id="{9AC25424-11F1-6214-921B-0CA184910D35}"/>
              </a:ext>
            </a:extLst>
          </p:cNvPr>
          <p:cNvSpPr/>
          <p:nvPr/>
        </p:nvSpPr>
        <p:spPr>
          <a:xfrm>
            <a:off x="5915829" y="5833583"/>
            <a:ext cx="2164481" cy="1018971"/>
          </a:xfrm>
          <a:prstGeom prst="rect">
            <a:avLst/>
          </a:prstGeom>
          <a:solidFill>
            <a:srgbClr val="F3F2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3" name="Рисунок 3">
            <a:extLst>
              <a:ext uri="{FF2B5EF4-FFF2-40B4-BE49-F238E27FC236}">
                <a16:creationId xmlns:a16="http://schemas.microsoft.com/office/drawing/2014/main" id="{63D5BCD6-2718-3764-6CE6-B14663252079}"/>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63278" y="27589"/>
            <a:ext cx="6379210" cy="2304415"/>
          </a:xfrm>
          <a:prstGeom prst="rect">
            <a:avLst/>
          </a:prstGeom>
        </p:spPr>
      </p:pic>
      <p:sp>
        <p:nvSpPr>
          <p:cNvPr id="14" name="Rectangle 13">
            <a:extLst>
              <a:ext uri="{FF2B5EF4-FFF2-40B4-BE49-F238E27FC236}">
                <a16:creationId xmlns:a16="http://schemas.microsoft.com/office/drawing/2014/main" id="{3E3FFE9A-B105-D120-B9A5-B13BB3CCADE1}"/>
              </a:ext>
            </a:extLst>
          </p:cNvPr>
          <p:cNvSpPr/>
          <p:nvPr/>
        </p:nvSpPr>
        <p:spPr>
          <a:xfrm>
            <a:off x="1609725" y="1047750"/>
            <a:ext cx="5772150" cy="130270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2" name="Rectangle 11">
            <a:extLst>
              <a:ext uri="{FF2B5EF4-FFF2-40B4-BE49-F238E27FC236}">
                <a16:creationId xmlns:a16="http://schemas.microsoft.com/office/drawing/2014/main" id="{2012CD75-2B43-2E99-145C-153ED0CD54D9}"/>
              </a:ext>
            </a:extLst>
          </p:cNvPr>
          <p:cNvSpPr/>
          <p:nvPr/>
        </p:nvSpPr>
        <p:spPr>
          <a:xfrm>
            <a:off x="0" y="5839029"/>
            <a:ext cx="2495550" cy="1018971"/>
          </a:xfrm>
          <a:prstGeom prst="rect">
            <a:avLst/>
          </a:prstGeom>
          <a:solidFill>
            <a:srgbClr val="F3F2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56" name="Picture 55">
            <a:extLst>
              <a:ext uri="{FF2B5EF4-FFF2-40B4-BE49-F238E27FC236}">
                <a16:creationId xmlns:a16="http://schemas.microsoft.com/office/drawing/2014/main" id="{A395609A-D49B-14CE-1F12-2A947465A97B}"/>
              </a:ext>
            </a:extLst>
          </p:cNvPr>
          <p:cNvPicPr>
            <a:picLocks noChangeAspect="1"/>
          </p:cNvPicPr>
          <p:nvPr/>
        </p:nvPicPr>
        <p:blipFill>
          <a:blip r:embed="rId3"/>
          <a:stretch>
            <a:fillRect/>
          </a:stretch>
        </p:blipFill>
        <p:spPr>
          <a:xfrm>
            <a:off x="139620" y="5846105"/>
            <a:ext cx="7160518" cy="1013460"/>
          </a:xfrm>
          <a:prstGeom prst="rect">
            <a:avLst/>
          </a:prstGeom>
        </p:spPr>
      </p:pic>
      <p:sp>
        <p:nvSpPr>
          <p:cNvPr id="57" name="Rectangle 56">
            <a:extLst>
              <a:ext uri="{FF2B5EF4-FFF2-40B4-BE49-F238E27FC236}">
                <a16:creationId xmlns:a16="http://schemas.microsoft.com/office/drawing/2014/main" id="{13FD0032-5AF1-A548-75BD-BEB4CD28CB83}"/>
              </a:ext>
            </a:extLst>
          </p:cNvPr>
          <p:cNvSpPr/>
          <p:nvPr/>
        </p:nvSpPr>
        <p:spPr>
          <a:xfrm>
            <a:off x="7735527" y="3395743"/>
            <a:ext cx="4456473" cy="1018971"/>
          </a:xfrm>
          <a:prstGeom prst="rect">
            <a:avLst/>
          </a:prstGeom>
          <a:solidFill>
            <a:srgbClr val="F3F2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58" name="Picture 57">
            <a:extLst>
              <a:ext uri="{FF2B5EF4-FFF2-40B4-BE49-F238E27FC236}">
                <a16:creationId xmlns:a16="http://schemas.microsoft.com/office/drawing/2014/main" id="{FAC84B1D-04D0-94D4-5090-A9AAB60C277E}"/>
              </a:ext>
            </a:extLst>
          </p:cNvPr>
          <p:cNvPicPr>
            <a:picLocks noChangeAspect="1"/>
          </p:cNvPicPr>
          <p:nvPr/>
        </p:nvPicPr>
        <p:blipFill>
          <a:blip r:embed="rId4"/>
          <a:stretch>
            <a:fillRect/>
          </a:stretch>
        </p:blipFill>
        <p:spPr>
          <a:xfrm>
            <a:off x="7381875" y="3395742"/>
            <a:ext cx="698435" cy="3462257"/>
          </a:xfrm>
          <a:prstGeom prst="rect">
            <a:avLst/>
          </a:prstGeom>
        </p:spPr>
      </p:pic>
      <p:pic>
        <p:nvPicPr>
          <p:cNvPr id="63" name="Picture 62">
            <a:extLst>
              <a:ext uri="{FF2B5EF4-FFF2-40B4-BE49-F238E27FC236}">
                <a16:creationId xmlns:a16="http://schemas.microsoft.com/office/drawing/2014/main" id="{3042D788-1869-5EEC-FCE8-14CAD1281A3E}"/>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454448" y="1377535"/>
            <a:ext cx="4407871" cy="1533616"/>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sp>
        <p:nvSpPr>
          <p:cNvPr id="64" name="Rectangle 63">
            <a:extLst>
              <a:ext uri="{FF2B5EF4-FFF2-40B4-BE49-F238E27FC236}">
                <a16:creationId xmlns:a16="http://schemas.microsoft.com/office/drawing/2014/main" id="{717F2016-AD35-2124-5259-2A36514959A0}"/>
              </a:ext>
            </a:extLst>
          </p:cNvPr>
          <p:cNvSpPr/>
          <p:nvPr/>
        </p:nvSpPr>
        <p:spPr>
          <a:xfrm>
            <a:off x="7454449" y="1362649"/>
            <a:ext cx="4407870" cy="153361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1" name="TextBox 60">
            <a:extLst>
              <a:ext uri="{FF2B5EF4-FFF2-40B4-BE49-F238E27FC236}">
                <a16:creationId xmlns:a16="http://schemas.microsoft.com/office/drawing/2014/main" id="{9DD4EBF3-826B-C7ED-DAA0-7A3668E2A5E6}"/>
              </a:ext>
            </a:extLst>
          </p:cNvPr>
          <p:cNvSpPr txBox="1"/>
          <p:nvPr/>
        </p:nvSpPr>
        <p:spPr>
          <a:xfrm>
            <a:off x="7853553" y="1819619"/>
            <a:ext cx="3866767" cy="507831"/>
          </a:xfrm>
          <a:prstGeom prst="rect">
            <a:avLst/>
          </a:prstGeom>
          <a:noFill/>
        </p:spPr>
        <p:txBody>
          <a:bodyPr wrap="square">
            <a:spAutoFit/>
          </a:bodyPr>
          <a:lstStyle/>
          <a:p>
            <a:r>
              <a:rPr lang="en-US" sz="2700" b="1" dirty="0">
                <a:solidFill>
                  <a:srgbClr val="352A62"/>
                </a:solidFill>
                <a:latin typeface="Calibri" panose="020F0502020204030204" pitchFamily="34" charset="0"/>
                <a:ea typeface="Calibri" panose="020F0502020204030204" pitchFamily="34" charset="0"/>
                <a:cs typeface="Times New Roman" panose="02020603050405020304" pitchFamily="18" charset="0"/>
              </a:rPr>
              <a:t>4. The Shan’t Rule</a:t>
            </a:r>
            <a:endParaRPr lang="en-GB" sz="2700" dirty="0">
              <a:latin typeface="Calibri" panose="020F0502020204030204" pitchFamily="34" charset="0"/>
              <a:ea typeface="Calibri" panose="020F0502020204030204" pitchFamily="34" charset="0"/>
              <a:cs typeface="Times New Roman" panose="02020603050405020304" pitchFamily="18" charset="0"/>
            </a:endParaRPr>
          </a:p>
        </p:txBody>
      </p:sp>
      <p:sp>
        <p:nvSpPr>
          <p:cNvPr id="85" name="Rectangle 84">
            <a:extLst>
              <a:ext uri="{FF2B5EF4-FFF2-40B4-BE49-F238E27FC236}">
                <a16:creationId xmlns:a16="http://schemas.microsoft.com/office/drawing/2014/main" id="{02D7DBA5-7DE1-523A-77F0-5153B3EFDA11}"/>
              </a:ext>
            </a:extLst>
          </p:cNvPr>
          <p:cNvSpPr/>
          <p:nvPr/>
        </p:nvSpPr>
        <p:spPr>
          <a:xfrm>
            <a:off x="5915829" y="520178"/>
            <a:ext cx="6276171" cy="507831"/>
          </a:xfrm>
          <a:prstGeom prst="rect">
            <a:avLst/>
          </a:prstGeom>
          <a:solidFill>
            <a:srgbClr val="F3F2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86" name="Picture 85">
            <a:extLst>
              <a:ext uri="{FF2B5EF4-FFF2-40B4-BE49-F238E27FC236}">
                <a16:creationId xmlns:a16="http://schemas.microsoft.com/office/drawing/2014/main" id="{3F0ED805-F917-842B-88AA-3F07C07DDBCD}"/>
              </a:ext>
            </a:extLst>
          </p:cNvPr>
          <p:cNvPicPr>
            <a:picLocks noChangeAspect="1"/>
          </p:cNvPicPr>
          <p:nvPr/>
        </p:nvPicPr>
        <p:blipFill>
          <a:blip r:embed="rId4"/>
          <a:stretch>
            <a:fillRect/>
          </a:stretch>
        </p:blipFill>
        <p:spPr>
          <a:xfrm>
            <a:off x="4031226" y="1"/>
            <a:ext cx="1884603" cy="1028008"/>
          </a:xfrm>
          <a:prstGeom prst="rect">
            <a:avLst/>
          </a:prstGeom>
        </p:spPr>
      </p:pic>
      <p:sp>
        <p:nvSpPr>
          <p:cNvPr id="87" name="TextBox 86">
            <a:extLst>
              <a:ext uri="{FF2B5EF4-FFF2-40B4-BE49-F238E27FC236}">
                <a16:creationId xmlns:a16="http://schemas.microsoft.com/office/drawing/2014/main" id="{AA403FB8-398E-9317-7D32-68BB626F1866}"/>
              </a:ext>
            </a:extLst>
          </p:cNvPr>
          <p:cNvSpPr txBox="1"/>
          <p:nvPr/>
        </p:nvSpPr>
        <p:spPr>
          <a:xfrm>
            <a:off x="5915829" y="-6104"/>
            <a:ext cx="6276171" cy="507831"/>
          </a:xfrm>
          <a:prstGeom prst="rect">
            <a:avLst/>
          </a:prstGeom>
          <a:noFill/>
        </p:spPr>
        <p:txBody>
          <a:bodyPr wrap="square">
            <a:spAutoFit/>
          </a:bodyPr>
          <a:lstStyle/>
          <a:p>
            <a:pPr algn="just"/>
            <a:r>
              <a:rPr lang="en-US" sz="2700" b="1" dirty="0">
                <a:solidFill>
                  <a:srgbClr val="352A62"/>
                </a:solidFill>
                <a:latin typeface="Calibri" panose="020F0502020204030204" pitchFamily="34" charset="0"/>
                <a:ea typeface="Calibri" panose="020F0502020204030204" pitchFamily="34" charset="0"/>
                <a:cs typeface="Times New Roman" panose="02020603050405020304" pitchFamily="18" charset="0"/>
              </a:rPr>
              <a:t>The 36 Rules of Legal Writing </a:t>
            </a:r>
            <a:r>
              <a:rPr lang="en-US" sz="2700" dirty="0">
                <a:solidFill>
                  <a:srgbClr val="352A62"/>
                </a:solidFill>
                <a:latin typeface="Calibri" panose="020F0502020204030204" pitchFamily="34" charset="0"/>
                <a:ea typeface="Calibri" panose="020F0502020204030204" pitchFamily="34" charset="0"/>
                <a:cs typeface="Times New Roman" panose="02020603050405020304" pitchFamily="18" charset="0"/>
              </a:rPr>
              <a:t>– Rule 04/36</a:t>
            </a:r>
            <a:endParaRPr lang="en-GB" sz="2700" dirty="0">
              <a:latin typeface="Calibri" panose="020F0502020204030204" pitchFamily="34" charset="0"/>
              <a:ea typeface="Calibri" panose="020F0502020204030204" pitchFamily="34" charset="0"/>
              <a:cs typeface="Times New Roman" panose="02020603050405020304" pitchFamily="18" charset="0"/>
            </a:endParaRPr>
          </a:p>
        </p:txBody>
      </p:sp>
      <p:sp>
        <p:nvSpPr>
          <p:cNvPr id="2" name="TextBox 1">
            <a:extLst>
              <a:ext uri="{FF2B5EF4-FFF2-40B4-BE49-F238E27FC236}">
                <a16:creationId xmlns:a16="http://schemas.microsoft.com/office/drawing/2014/main" id="{F9F8D121-27A8-B241-ED15-EB6E05EB334E}"/>
              </a:ext>
            </a:extLst>
          </p:cNvPr>
          <p:cNvSpPr txBox="1"/>
          <p:nvPr/>
        </p:nvSpPr>
        <p:spPr>
          <a:xfrm>
            <a:off x="563276" y="1200382"/>
            <a:ext cx="6676599" cy="3170099"/>
          </a:xfrm>
          <a:prstGeom prst="rect">
            <a:avLst/>
          </a:prstGeom>
          <a:noFill/>
        </p:spPr>
        <p:txBody>
          <a:bodyPr wrap="square">
            <a:spAutoFit/>
          </a:bodyPr>
          <a:lstStyle/>
          <a:p>
            <a:r>
              <a:rPr lang="en-GB" sz="2000" b="1" dirty="0">
                <a:solidFill>
                  <a:srgbClr val="002060"/>
                </a:solidFill>
                <a:latin typeface="+mj-lt"/>
              </a:rPr>
              <a:t>Why is the word </a:t>
            </a:r>
            <a:r>
              <a:rPr lang="en-GB" sz="2000" b="1" i="1" dirty="0">
                <a:solidFill>
                  <a:srgbClr val="002060"/>
                </a:solidFill>
                <a:latin typeface="+mj-lt"/>
              </a:rPr>
              <a:t>shall</a:t>
            </a:r>
            <a:r>
              <a:rPr lang="en-GB" sz="2000" b="1" dirty="0">
                <a:solidFill>
                  <a:srgbClr val="002060"/>
                </a:solidFill>
                <a:latin typeface="+mj-lt"/>
              </a:rPr>
              <a:t> discouraged in modern legal writing?</a:t>
            </a:r>
          </a:p>
          <a:p>
            <a:endParaRPr lang="en-GB" sz="2000" dirty="0">
              <a:solidFill>
                <a:srgbClr val="002060"/>
              </a:solidFill>
              <a:latin typeface="+mj-lt"/>
            </a:endParaRPr>
          </a:p>
          <a:p>
            <a:r>
              <a:rPr lang="en-GB" sz="2000" dirty="0">
                <a:solidFill>
                  <a:srgbClr val="002060"/>
                </a:solidFill>
                <a:latin typeface="+mj-lt"/>
              </a:rPr>
              <a:t>A) Because it is considered informal and lacks the necessary authority in contracts.</a:t>
            </a:r>
            <a:br>
              <a:rPr lang="en-GB" sz="2000" dirty="0">
                <a:solidFill>
                  <a:srgbClr val="002060"/>
                </a:solidFill>
                <a:latin typeface="+mj-lt"/>
              </a:rPr>
            </a:br>
            <a:r>
              <a:rPr lang="en-GB" sz="2000" dirty="0">
                <a:solidFill>
                  <a:srgbClr val="002060"/>
                </a:solidFill>
                <a:latin typeface="+mj-lt"/>
              </a:rPr>
              <a:t>B) Because it can have multiple meanings—obligation, futurity, or mere possibility—leading to ambiguity.</a:t>
            </a:r>
            <a:br>
              <a:rPr lang="en-GB" sz="2000" dirty="0">
                <a:solidFill>
                  <a:srgbClr val="002060"/>
                </a:solidFill>
                <a:latin typeface="+mj-lt"/>
              </a:rPr>
            </a:br>
            <a:r>
              <a:rPr lang="en-GB" sz="2000" dirty="0">
                <a:solidFill>
                  <a:srgbClr val="002060"/>
                </a:solidFill>
                <a:latin typeface="+mj-lt"/>
              </a:rPr>
              <a:t>C) Because legal professionals prefer using more archaic and sophisticated terminology.</a:t>
            </a:r>
            <a:br>
              <a:rPr lang="en-GB" sz="2000" dirty="0">
                <a:solidFill>
                  <a:srgbClr val="002060"/>
                </a:solidFill>
                <a:latin typeface="+mj-lt"/>
              </a:rPr>
            </a:br>
            <a:r>
              <a:rPr lang="en-GB" sz="2000" dirty="0">
                <a:solidFill>
                  <a:srgbClr val="002060"/>
                </a:solidFill>
                <a:latin typeface="+mj-lt"/>
              </a:rPr>
              <a:t>D) Because it is not recognized in many jurisdictions and is therefore unenforceable.</a:t>
            </a:r>
          </a:p>
        </p:txBody>
      </p:sp>
    </p:spTree>
    <p:extLst>
      <p:ext uri="{BB962C8B-B14F-4D97-AF65-F5344CB8AC3E}">
        <p14:creationId xmlns:p14="http://schemas.microsoft.com/office/powerpoint/2010/main" val="361503465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9ED29E7-8029-22EC-582D-799513286688}"/>
            </a:ext>
          </a:extLst>
        </p:cNvPr>
        <p:cNvGrpSpPr/>
        <p:nvPr/>
      </p:nvGrpSpPr>
      <p:grpSpPr>
        <a:xfrm>
          <a:off x="0" y="0"/>
          <a:ext cx="0" cy="0"/>
          <a:chOff x="0" y="0"/>
          <a:chExt cx="0" cy="0"/>
        </a:xfrm>
      </p:grpSpPr>
      <p:sp>
        <p:nvSpPr>
          <p:cNvPr id="59" name="Rectangle 58">
            <a:extLst>
              <a:ext uri="{FF2B5EF4-FFF2-40B4-BE49-F238E27FC236}">
                <a16:creationId xmlns:a16="http://schemas.microsoft.com/office/drawing/2014/main" id="{0E3C076A-F1E6-4C2E-8A54-9C8F5A9C2FB9}"/>
              </a:ext>
            </a:extLst>
          </p:cNvPr>
          <p:cNvSpPr/>
          <p:nvPr/>
        </p:nvSpPr>
        <p:spPr>
          <a:xfrm>
            <a:off x="5915829" y="5833583"/>
            <a:ext cx="2164481" cy="1018971"/>
          </a:xfrm>
          <a:prstGeom prst="rect">
            <a:avLst/>
          </a:prstGeom>
          <a:solidFill>
            <a:srgbClr val="F3F2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3" name="Рисунок 3">
            <a:extLst>
              <a:ext uri="{FF2B5EF4-FFF2-40B4-BE49-F238E27FC236}">
                <a16:creationId xmlns:a16="http://schemas.microsoft.com/office/drawing/2014/main" id="{787B204D-119F-B501-A9FB-D07F32E646B6}"/>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63278" y="27589"/>
            <a:ext cx="6379210" cy="2304415"/>
          </a:xfrm>
          <a:prstGeom prst="rect">
            <a:avLst/>
          </a:prstGeom>
        </p:spPr>
      </p:pic>
      <p:sp>
        <p:nvSpPr>
          <p:cNvPr id="14" name="Rectangle 13">
            <a:extLst>
              <a:ext uri="{FF2B5EF4-FFF2-40B4-BE49-F238E27FC236}">
                <a16:creationId xmlns:a16="http://schemas.microsoft.com/office/drawing/2014/main" id="{962BD7A9-B147-8E78-4705-E2973B2F62AB}"/>
              </a:ext>
            </a:extLst>
          </p:cNvPr>
          <p:cNvSpPr/>
          <p:nvPr/>
        </p:nvSpPr>
        <p:spPr>
          <a:xfrm>
            <a:off x="1609725" y="1047750"/>
            <a:ext cx="5772150" cy="113274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2" name="Rectangle 11">
            <a:extLst>
              <a:ext uri="{FF2B5EF4-FFF2-40B4-BE49-F238E27FC236}">
                <a16:creationId xmlns:a16="http://schemas.microsoft.com/office/drawing/2014/main" id="{F42BBB21-B184-A13F-47B2-2696B0E9C5FF}"/>
              </a:ext>
            </a:extLst>
          </p:cNvPr>
          <p:cNvSpPr/>
          <p:nvPr/>
        </p:nvSpPr>
        <p:spPr>
          <a:xfrm>
            <a:off x="0" y="5839029"/>
            <a:ext cx="2495550" cy="1018971"/>
          </a:xfrm>
          <a:prstGeom prst="rect">
            <a:avLst/>
          </a:prstGeom>
          <a:solidFill>
            <a:srgbClr val="F3F2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56" name="Picture 55">
            <a:extLst>
              <a:ext uri="{FF2B5EF4-FFF2-40B4-BE49-F238E27FC236}">
                <a16:creationId xmlns:a16="http://schemas.microsoft.com/office/drawing/2014/main" id="{F9685CFE-05AE-A478-0CCF-50ECF571475C}"/>
              </a:ext>
            </a:extLst>
          </p:cNvPr>
          <p:cNvPicPr>
            <a:picLocks noChangeAspect="1"/>
          </p:cNvPicPr>
          <p:nvPr/>
        </p:nvPicPr>
        <p:blipFill>
          <a:blip r:embed="rId3"/>
          <a:stretch>
            <a:fillRect/>
          </a:stretch>
        </p:blipFill>
        <p:spPr>
          <a:xfrm>
            <a:off x="139620" y="5846105"/>
            <a:ext cx="7160518" cy="1013460"/>
          </a:xfrm>
          <a:prstGeom prst="rect">
            <a:avLst/>
          </a:prstGeom>
        </p:spPr>
      </p:pic>
      <p:sp>
        <p:nvSpPr>
          <p:cNvPr id="57" name="Rectangle 56">
            <a:extLst>
              <a:ext uri="{FF2B5EF4-FFF2-40B4-BE49-F238E27FC236}">
                <a16:creationId xmlns:a16="http://schemas.microsoft.com/office/drawing/2014/main" id="{5DBC1AF1-13BA-6811-E331-97FAB7BE5E82}"/>
              </a:ext>
            </a:extLst>
          </p:cNvPr>
          <p:cNvSpPr/>
          <p:nvPr/>
        </p:nvSpPr>
        <p:spPr>
          <a:xfrm>
            <a:off x="7735527" y="3395743"/>
            <a:ext cx="4456473" cy="1018971"/>
          </a:xfrm>
          <a:prstGeom prst="rect">
            <a:avLst/>
          </a:prstGeom>
          <a:solidFill>
            <a:srgbClr val="F3F2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58" name="Picture 57">
            <a:extLst>
              <a:ext uri="{FF2B5EF4-FFF2-40B4-BE49-F238E27FC236}">
                <a16:creationId xmlns:a16="http://schemas.microsoft.com/office/drawing/2014/main" id="{1D95C3CC-0F9F-629C-EB70-512BAE237B11}"/>
              </a:ext>
            </a:extLst>
          </p:cNvPr>
          <p:cNvPicPr>
            <a:picLocks noChangeAspect="1"/>
          </p:cNvPicPr>
          <p:nvPr/>
        </p:nvPicPr>
        <p:blipFill>
          <a:blip r:embed="rId4"/>
          <a:stretch>
            <a:fillRect/>
          </a:stretch>
        </p:blipFill>
        <p:spPr>
          <a:xfrm>
            <a:off x="7381875" y="3395742"/>
            <a:ext cx="698435" cy="3462257"/>
          </a:xfrm>
          <a:prstGeom prst="rect">
            <a:avLst/>
          </a:prstGeom>
        </p:spPr>
      </p:pic>
      <p:pic>
        <p:nvPicPr>
          <p:cNvPr id="63" name="Picture 62">
            <a:extLst>
              <a:ext uri="{FF2B5EF4-FFF2-40B4-BE49-F238E27FC236}">
                <a16:creationId xmlns:a16="http://schemas.microsoft.com/office/drawing/2014/main" id="{6E1A2BAA-E0DA-8F3F-5D10-E96EB48FED83}"/>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454448" y="1377535"/>
            <a:ext cx="4407871" cy="1533616"/>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sp>
        <p:nvSpPr>
          <p:cNvPr id="64" name="Rectangle 63">
            <a:extLst>
              <a:ext uri="{FF2B5EF4-FFF2-40B4-BE49-F238E27FC236}">
                <a16:creationId xmlns:a16="http://schemas.microsoft.com/office/drawing/2014/main" id="{0D6E389F-9F0F-8F26-427F-7DBC53ED7F6E}"/>
              </a:ext>
            </a:extLst>
          </p:cNvPr>
          <p:cNvSpPr/>
          <p:nvPr/>
        </p:nvSpPr>
        <p:spPr>
          <a:xfrm>
            <a:off x="7454449" y="1362649"/>
            <a:ext cx="4407870" cy="153361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1" name="TextBox 60">
            <a:extLst>
              <a:ext uri="{FF2B5EF4-FFF2-40B4-BE49-F238E27FC236}">
                <a16:creationId xmlns:a16="http://schemas.microsoft.com/office/drawing/2014/main" id="{C3897A6E-D52A-231F-CD12-EBA9789546E0}"/>
              </a:ext>
            </a:extLst>
          </p:cNvPr>
          <p:cNvSpPr txBox="1"/>
          <p:nvPr/>
        </p:nvSpPr>
        <p:spPr>
          <a:xfrm>
            <a:off x="7853553" y="1819619"/>
            <a:ext cx="3866767" cy="507831"/>
          </a:xfrm>
          <a:prstGeom prst="rect">
            <a:avLst/>
          </a:prstGeom>
          <a:noFill/>
        </p:spPr>
        <p:txBody>
          <a:bodyPr wrap="square">
            <a:spAutoFit/>
          </a:bodyPr>
          <a:lstStyle/>
          <a:p>
            <a:r>
              <a:rPr lang="en-US" sz="2700" b="1" dirty="0">
                <a:solidFill>
                  <a:srgbClr val="352A62"/>
                </a:solidFill>
                <a:latin typeface="Calibri" panose="020F0502020204030204" pitchFamily="34" charset="0"/>
                <a:ea typeface="Calibri" panose="020F0502020204030204" pitchFamily="34" charset="0"/>
                <a:cs typeface="Times New Roman" panose="02020603050405020304" pitchFamily="18" charset="0"/>
              </a:rPr>
              <a:t>5. The Babushka Rule</a:t>
            </a:r>
            <a:endParaRPr lang="en-GB" sz="2700" dirty="0">
              <a:latin typeface="Calibri" panose="020F0502020204030204" pitchFamily="34" charset="0"/>
              <a:ea typeface="Calibri" panose="020F0502020204030204" pitchFamily="34" charset="0"/>
              <a:cs typeface="Times New Roman" panose="02020603050405020304" pitchFamily="18" charset="0"/>
            </a:endParaRPr>
          </a:p>
        </p:txBody>
      </p:sp>
      <p:sp>
        <p:nvSpPr>
          <p:cNvPr id="85" name="Rectangle 84">
            <a:extLst>
              <a:ext uri="{FF2B5EF4-FFF2-40B4-BE49-F238E27FC236}">
                <a16:creationId xmlns:a16="http://schemas.microsoft.com/office/drawing/2014/main" id="{B5061E26-61F9-9FBC-BF49-20C93BFC4859}"/>
              </a:ext>
            </a:extLst>
          </p:cNvPr>
          <p:cNvSpPr/>
          <p:nvPr/>
        </p:nvSpPr>
        <p:spPr>
          <a:xfrm>
            <a:off x="5915829" y="520178"/>
            <a:ext cx="6276171" cy="507831"/>
          </a:xfrm>
          <a:prstGeom prst="rect">
            <a:avLst/>
          </a:prstGeom>
          <a:solidFill>
            <a:srgbClr val="F3F2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86" name="Picture 85">
            <a:extLst>
              <a:ext uri="{FF2B5EF4-FFF2-40B4-BE49-F238E27FC236}">
                <a16:creationId xmlns:a16="http://schemas.microsoft.com/office/drawing/2014/main" id="{A47A9DCE-EA58-9600-2F17-0D5F2BEAAA69}"/>
              </a:ext>
            </a:extLst>
          </p:cNvPr>
          <p:cNvPicPr>
            <a:picLocks noChangeAspect="1"/>
          </p:cNvPicPr>
          <p:nvPr/>
        </p:nvPicPr>
        <p:blipFill>
          <a:blip r:embed="rId4"/>
          <a:stretch>
            <a:fillRect/>
          </a:stretch>
        </p:blipFill>
        <p:spPr>
          <a:xfrm>
            <a:off x="4031226" y="1"/>
            <a:ext cx="1884603" cy="1028008"/>
          </a:xfrm>
          <a:prstGeom prst="rect">
            <a:avLst/>
          </a:prstGeom>
        </p:spPr>
      </p:pic>
      <p:sp>
        <p:nvSpPr>
          <p:cNvPr id="87" name="TextBox 86">
            <a:extLst>
              <a:ext uri="{FF2B5EF4-FFF2-40B4-BE49-F238E27FC236}">
                <a16:creationId xmlns:a16="http://schemas.microsoft.com/office/drawing/2014/main" id="{008C46C2-3917-AAFC-AF6A-404D7306D344}"/>
              </a:ext>
            </a:extLst>
          </p:cNvPr>
          <p:cNvSpPr txBox="1"/>
          <p:nvPr/>
        </p:nvSpPr>
        <p:spPr>
          <a:xfrm>
            <a:off x="5915829" y="-6104"/>
            <a:ext cx="6276171" cy="507831"/>
          </a:xfrm>
          <a:prstGeom prst="rect">
            <a:avLst/>
          </a:prstGeom>
          <a:noFill/>
        </p:spPr>
        <p:txBody>
          <a:bodyPr wrap="square">
            <a:spAutoFit/>
          </a:bodyPr>
          <a:lstStyle/>
          <a:p>
            <a:pPr algn="just"/>
            <a:r>
              <a:rPr lang="en-US" sz="2700" b="1" dirty="0">
                <a:solidFill>
                  <a:srgbClr val="352A62"/>
                </a:solidFill>
                <a:latin typeface="Calibri" panose="020F0502020204030204" pitchFamily="34" charset="0"/>
                <a:ea typeface="Calibri" panose="020F0502020204030204" pitchFamily="34" charset="0"/>
                <a:cs typeface="Times New Roman" panose="02020603050405020304" pitchFamily="18" charset="0"/>
              </a:rPr>
              <a:t>The 36 Rules of Legal Writing </a:t>
            </a:r>
            <a:r>
              <a:rPr lang="en-US" sz="2700" dirty="0">
                <a:solidFill>
                  <a:srgbClr val="352A62"/>
                </a:solidFill>
                <a:latin typeface="Calibri" panose="020F0502020204030204" pitchFamily="34" charset="0"/>
                <a:ea typeface="Calibri" panose="020F0502020204030204" pitchFamily="34" charset="0"/>
                <a:cs typeface="Times New Roman" panose="02020603050405020304" pitchFamily="18" charset="0"/>
              </a:rPr>
              <a:t>– Rule 05/36</a:t>
            </a:r>
            <a:endParaRPr lang="en-GB" sz="2700" dirty="0">
              <a:latin typeface="Calibri" panose="020F0502020204030204" pitchFamily="34" charset="0"/>
              <a:ea typeface="Calibri" panose="020F0502020204030204" pitchFamily="34" charset="0"/>
              <a:cs typeface="Times New Roman" panose="02020603050405020304" pitchFamily="18" charset="0"/>
            </a:endParaRPr>
          </a:p>
        </p:txBody>
      </p:sp>
      <p:sp>
        <p:nvSpPr>
          <p:cNvPr id="2" name="TextBox 1">
            <a:extLst>
              <a:ext uri="{FF2B5EF4-FFF2-40B4-BE49-F238E27FC236}">
                <a16:creationId xmlns:a16="http://schemas.microsoft.com/office/drawing/2014/main" id="{06CA5215-BCEB-CD60-0FE7-1AA7B7809F88}"/>
              </a:ext>
            </a:extLst>
          </p:cNvPr>
          <p:cNvSpPr txBox="1"/>
          <p:nvPr/>
        </p:nvSpPr>
        <p:spPr>
          <a:xfrm>
            <a:off x="563276" y="1200382"/>
            <a:ext cx="6676599" cy="3477875"/>
          </a:xfrm>
          <a:prstGeom prst="rect">
            <a:avLst/>
          </a:prstGeom>
          <a:noFill/>
        </p:spPr>
        <p:txBody>
          <a:bodyPr wrap="square">
            <a:spAutoFit/>
          </a:bodyPr>
          <a:lstStyle/>
          <a:p>
            <a:r>
              <a:rPr lang="en-GB" sz="2000" b="1" dirty="0">
                <a:solidFill>
                  <a:srgbClr val="002060"/>
                </a:solidFill>
                <a:latin typeface="+mj-lt"/>
              </a:rPr>
              <a:t>The Babushka Rule suggests that legal writing should be understandable to:</a:t>
            </a:r>
          </a:p>
          <a:p>
            <a:endParaRPr lang="en-GB" sz="2000" dirty="0">
              <a:solidFill>
                <a:srgbClr val="002060"/>
              </a:solidFill>
              <a:latin typeface="+mj-lt"/>
            </a:endParaRPr>
          </a:p>
          <a:p>
            <a:r>
              <a:rPr lang="en-GB" sz="2000" dirty="0">
                <a:solidFill>
                  <a:srgbClr val="002060"/>
                </a:solidFill>
                <a:latin typeface="+mj-lt"/>
              </a:rPr>
              <a:t>A) A specialist in the field who is familiar with all legal terminology.</a:t>
            </a:r>
            <a:br>
              <a:rPr lang="en-GB" sz="2000" dirty="0">
                <a:solidFill>
                  <a:srgbClr val="002060"/>
                </a:solidFill>
                <a:latin typeface="+mj-lt"/>
              </a:rPr>
            </a:br>
            <a:r>
              <a:rPr lang="en-GB" sz="2000" dirty="0">
                <a:solidFill>
                  <a:srgbClr val="002060"/>
                </a:solidFill>
                <a:latin typeface="+mj-lt"/>
              </a:rPr>
              <a:t>B) Any intelligent, non-legal reader, including an elderly layperson with no legal training.</a:t>
            </a:r>
            <a:br>
              <a:rPr lang="en-GB" sz="2000" dirty="0">
                <a:solidFill>
                  <a:srgbClr val="002060"/>
                </a:solidFill>
                <a:latin typeface="+mj-lt"/>
              </a:rPr>
            </a:br>
            <a:r>
              <a:rPr lang="en-GB" sz="2000" dirty="0">
                <a:solidFill>
                  <a:srgbClr val="002060"/>
                </a:solidFill>
                <a:latin typeface="+mj-lt"/>
              </a:rPr>
              <a:t>C) Only lawyers and judges, as they are the primary audience for legal documents.</a:t>
            </a:r>
            <a:br>
              <a:rPr lang="en-GB" sz="2000" dirty="0">
                <a:solidFill>
                  <a:srgbClr val="002060"/>
                </a:solidFill>
                <a:latin typeface="+mj-lt"/>
              </a:rPr>
            </a:br>
            <a:r>
              <a:rPr lang="en-GB" sz="2000" dirty="0">
                <a:solidFill>
                  <a:srgbClr val="002060"/>
                </a:solidFill>
                <a:latin typeface="+mj-lt"/>
              </a:rPr>
              <a:t>D) Professionals in related fields, such as finance and compliance, who may need to interpret contracts.</a:t>
            </a:r>
          </a:p>
        </p:txBody>
      </p:sp>
    </p:spTree>
    <p:extLst>
      <p:ext uri="{BB962C8B-B14F-4D97-AF65-F5344CB8AC3E}">
        <p14:creationId xmlns:p14="http://schemas.microsoft.com/office/powerpoint/2010/main" val="1140298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306D9BF-09A3-5945-6387-61A53C3CA9E8}"/>
            </a:ext>
          </a:extLst>
        </p:cNvPr>
        <p:cNvGrpSpPr/>
        <p:nvPr/>
      </p:nvGrpSpPr>
      <p:grpSpPr>
        <a:xfrm>
          <a:off x="0" y="0"/>
          <a:ext cx="0" cy="0"/>
          <a:chOff x="0" y="0"/>
          <a:chExt cx="0" cy="0"/>
        </a:xfrm>
      </p:grpSpPr>
      <p:sp>
        <p:nvSpPr>
          <p:cNvPr id="59" name="Rectangle 58">
            <a:extLst>
              <a:ext uri="{FF2B5EF4-FFF2-40B4-BE49-F238E27FC236}">
                <a16:creationId xmlns:a16="http://schemas.microsoft.com/office/drawing/2014/main" id="{E00170F9-8E46-41E4-B1E8-2D3DF11FEDD6}"/>
              </a:ext>
            </a:extLst>
          </p:cNvPr>
          <p:cNvSpPr/>
          <p:nvPr/>
        </p:nvSpPr>
        <p:spPr>
          <a:xfrm>
            <a:off x="5915829" y="5833583"/>
            <a:ext cx="2164481" cy="1018971"/>
          </a:xfrm>
          <a:prstGeom prst="rect">
            <a:avLst/>
          </a:prstGeom>
          <a:solidFill>
            <a:srgbClr val="F3F2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3" name="Рисунок 3">
            <a:extLst>
              <a:ext uri="{FF2B5EF4-FFF2-40B4-BE49-F238E27FC236}">
                <a16:creationId xmlns:a16="http://schemas.microsoft.com/office/drawing/2014/main" id="{E87EF0D8-FD3E-AEE7-CCF4-6555C693AC94}"/>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63278" y="27589"/>
            <a:ext cx="6379210" cy="2304415"/>
          </a:xfrm>
          <a:prstGeom prst="rect">
            <a:avLst/>
          </a:prstGeom>
        </p:spPr>
      </p:pic>
      <p:sp>
        <p:nvSpPr>
          <p:cNvPr id="14" name="Rectangle 13">
            <a:extLst>
              <a:ext uri="{FF2B5EF4-FFF2-40B4-BE49-F238E27FC236}">
                <a16:creationId xmlns:a16="http://schemas.microsoft.com/office/drawing/2014/main" id="{C6D4389B-A118-4137-475B-3990A53B7E07}"/>
              </a:ext>
            </a:extLst>
          </p:cNvPr>
          <p:cNvSpPr/>
          <p:nvPr/>
        </p:nvSpPr>
        <p:spPr>
          <a:xfrm>
            <a:off x="1609725" y="1047750"/>
            <a:ext cx="5772150" cy="12797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2" name="Rectangle 11">
            <a:extLst>
              <a:ext uri="{FF2B5EF4-FFF2-40B4-BE49-F238E27FC236}">
                <a16:creationId xmlns:a16="http://schemas.microsoft.com/office/drawing/2014/main" id="{F58BF57B-BF60-3908-0E3E-48B92CF05BDA}"/>
              </a:ext>
            </a:extLst>
          </p:cNvPr>
          <p:cNvSpPr/>
          <p:nvPr/>
        </p:nvSpPr>
        <p:spPr>
          <a:xfrm>
            <a:off x="0" y="5839029"/>
            <a:ext cx="2495550" cy="1018971"/>
          </a:xfrm>
          <a:prstGeom prst="rect">
            <a:avLst/>
          </a:prstGeom>
          <a:solidFill>
            <a:srgbClr val="F3F2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56" name="Picture 55">
            <a:extLst>
              <a:ext uri="{FF2B5EF4-FFF2-40B4-BE49-F238E27FC236}">
                <a16:creationId xmlns:a16="http://schemas.microsoft.com/office/drawing/2014/main" id="{0CCA3FFE-8931-2D7D-DBF3-C924155BC4D1}"/>
              </a:ext>
            </a:extLst>
          </p:cNvPr>
          <p:cNvPicPr>
            <a:picLocks noChangeAspect="1"/>
          </p:cNvPicPr>
          <p:nvPr/>
        </p:nvPicPr>
        <p:blipFill>
          <a:blip r:embed="rId3"/>
          <a:stretch>
            <a:fillRect/>
          </a:stretch>
        </p:blipFill>
        <p:spPr>
          <a:xfrm>
            <a:off x="139620" y="5846105"/>
            <a:ext cx="7160518" cy="1013460"/>
          </a:xfrm>
          <a:prstGeom prst="rect">
            <a:avLst/>
          </a:prstGeom>
        </p:spPr>
      </p:pic>
      <p:sp>
        <p:nvSpPr>
          <p:cNvPr id="57" name="Rectangle 56">
            <a:extLst>
              <a:ext uri="{FF2B5EF4-FFF2-40B4-BE49-F238E27FC236}">
                <a16:creationId xmlns:a16="http://schemas.microsoft.com/office/drawing/2014/main" id="{27ECAD26-65B7-604F-5E9B-D786D3AE1F29}"/>
              </a:ext>
            </a:extLst>
          </p:cNvPr>
          <p:cNvSpPr/>
          <p:nvPr/>
        </p:nvSpPr>
        <p:spPr>
          <a:xfrm>
            <a:off x="7735527" y="3395743"/>
            <a:ext cx="4456473" cy="1018971"/>
          </a:xfrm>
          <a:prstGeom prst="rect">
            <a:avLst/>
          </a:prstGeom>
          <a:solidFill>
            <a:srgbClr val="F3F2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58" name="Picture 57">
            <a:extLst>
              <a:ext uri="{FF2B5EF4-FFF2-40B4-BE49-F238E27FC236}">
                <a16:creationId xmlns:a16="http://schemas.microsoft.com/office/drawing/2014/main" id="{F7754FE9-05D9-BF21-F1E1-E0BA8333A549}"/>
              </a:ext>
            </a:extLst>
          </p:cNvPr>
          <p:cNvPicPr>
            <a:picLocks noChangeAspect="1"/>
          </p:cNvPicPr>
          <p:nvPr/>
        </p:nvPicPr>
        <p:blipFill>
          <a:blip r:embed="rId4"/>
          <a:stretch>
            <a:fillRect/>
          </a:stretch>
        </p:blipFill>
        <p:spPr>
          <a:xfrm>
            <a:off x="7381875" y="3395742"/>
            <a:ext cx="698435" cy="3462257"/>
          </a:xfrm>
          <a:prstGeom prst="rect">
            <a:avLst/>
          </a:prstGeom>
        </p:spPr>
      </p:pic>
      <p:pic>
        <p:nvPicPr>
          <p:cNvPr id="63" name="Picture 62">
            <a:extLst>
              <a:ext uri="{FF2B5EF4-FFF2-40B4-BE49-F238E27FC236}">
                <a16:creationId xmlns:a16="http://schemas.microsoft.com/office/drawing/2014/main" id="{B23516F4-7E22-0820-54D4-14CDE0D665A8}"/>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454448" y="1377535"/>
            <a:ext cx="4407871" cy="1533616"/>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sp>
        <p:nvSpPr>
          <p:cNvPr id="64" name="Rectangle 63">
            <a:extLst>
              <a:ext uri="{FF2B5EF4-FFF2-40B4-BE49-F238E27FC236}">
                <a16:creationId xmlns:a16="http://schemas.microsoft.com/office/drawing/2014/main" id="{11427BCA-2589-56FB-9CE8-1CD9EAD74A39}"/>
              </a:ext>
            </a:extLst>
          </p:cNvPr>
          <p:cNvSpPr/>
          <p:nvPr/>
        </p:nvSpPr>
        <p:spPr>
          <a:xfrm>
            <a:off x="7454449" y="1362649"/>
            <a:ext cx="4407870" cy="153361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1" name="TextBox 60">
            <a:extLst>
              <a:ext uri="{FF2B5EF4-FFF2-40B4-BE49-F238E27FC236}">
                <a16:creationId xmlns:a16="http://schemas.microsoft.com/office/drawing/2014/main" id="{DCF2F914-AFE7-A75D-9A5B-469AE91F533F}"/>
              </a:ext>
            </a:extLst>
          </p:cNvPr>
          <p:cNvSpPr txBox="1"/>
          <p:nvPr/>
        </p:nvSpPr>
        <p:spPr>
          <a:xfrm>
            <a:off x="7853553" y="1819619"/>
            <a:ext cx="3866767" cy="507831"/>
          </a:xfrm>
          <a:prstGeom prst="rect">
            <a:avLst/>
          </a:prstGeom>
          <a:noFill/>
        </p:spPr>
        <p:txBody>
          <a:bodyPr wrap="square">
            <a:spAutoFit/>
          </a:bodyPr>
          <a:lstStyle/>
          <a:p>
            <a:r>
              <a:rPr lang="en-US" sz="2700" b="1" dirty="0">
                <a:solidFill>
                  <a:srgbClr val="352A62"/>
                </a:solidFill>
                <a:latin typeface="Calibri" panose="020F0502020204030204" pitchFamily="34" charset="0"/>
                <a:ea typeface="Calibri" panose="020F0502020204030204" pitchFamily="34" charset="0"/>
                <a:cs typeface="Times New Roman" panose="02020603050405020304" pitchFamily="18" charset="0"/>
              </a:rPr>
              <a:t>6. The Nye-Nye Rule</a:t>
            </a:r>
            <a:endParaRPr lang="en-GB" sz="2700" dirty="0">
              <a:latin typeface="Calibri" panose="020F0502020204030204" pitchFamily="34" charset="0"/>
              <a:ea typeface="Calibri" panose="020F0502020204030204" pitchFamily="34" charset="0"/>
              <a:cs typeface="Times New Roman" panose="02020603050405020304" pitchFamily="18" charset="0"/>
            </a:endParaRPr>
          </a:p>
        </p:txBody>
      </p:sp>
      <p:sp>
        <p:nvSpPr>
          <p:cNvPr id="85" name="Rectangle 84">
            <a:extLst>
              <a:ext uri="{FF2B5EF4-FFF2-40B4-BE49-F238E27FC236}">
                <a16:creationId xmlns:a16="http://schemas.microsoft.com/office/drawing/2014/main" id="{FA019971-91C6-8A8F-5803-B46D17A2D4FE}"/>
              </a:ext>
            </a:extLst>
          </p:cNvPr>
          <p:cNvSpPr/>
          <p:nvPr/>
        </p:nvSpPr>
        <p:spPr>
          <a:xfrm>
            <a:off x="5915829" y="520178"/>
            <a:ext cx="6276171" cy="507831"/>
          </a:xfrm>
          <a:prstGeom prst="rect">
            <a:avLst/>
          </a:prstGeom>
          <a:solidFill>
            <a:srgbClr val="F3F2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86" name="Picture 85">
            <a:extLst>
              <a:ext uri="{FF2B5EF4-FFF2-40B4-BE49-F238E27FC236}">
                <a16:creationId xmlns:a16="http://schemas.microsoft.com/office/drawing/2014/main" id="{391AA411-025E-010F-D282-E7E75FC206FC}"/>
              </a:ext>
            </a:extLst>
          </p:cNvPr>
          <p:cNvPicPr>
            <a:picLocks noChangeAspect="1"/>
          </p:cNvPicPr>
          <p:nvPr/>
        </p:nvPicPr>
        <p:blipFill>
          <a:blip r:embed="rId4"/>
          <a:stretch>
            <a:fillRect/>
          </a:stretch>
        </p:blipFill>
        <p:spPr>
          <a:xfrm>
            <a:off x="4031226" y="1"/>
            <a:ext cx="1884603" cy="1028008"/>
          </a:xfrm>
          <a:prstGeom prst="rect">
            <a:avLst/>
          </a:prstGeom>
        </p:spPr>
      </p:pic>
      <p:sp>
        <p:nvSpPr>
          <p:cNvPr id="87" name="TextBox 86">
            <a:extLst>
              <a:ext uri="{FF2B5EF4-FFF2-40B4-BE49-F238E27FC236}">
                <a16:creationId xmlns:a16="http://schemas.microsoft.com/office/drawing/2014/main" id="{071507D2-EEC3-4053-289B-15A27DE2CB33}"/>
              </a:ext>
            </a:extLst>
          </p:cNvPr>
          <p:cNvSpPr txBox="1"/>
          <p:nvPr/>
        </p:nvSpPr>
        <p:spPr>
          <a:xfrm>
            <a:off x="5915829" y="-6104"/>
            <a:ext cx="6276171" cy="507831"/>
          </a:xfrm>
          <a:prstGeom prst="rect">
            <a:avLst/>
          </a:prstGeom>
          <a:noFill/>
        </p:spPr>
        <p:txBody>
          <a:bodyPr wrap="square">
            <a:spAutoFit/>
          </a:bodyPr>
          <a:lstStyle/>
          <a:p>
            <a:pPr algn="just"/>
            <a:r>
              <a:rPr lang="en-US" sz="2700" b="1" dirty="0">
                <a:solidFill>
                  <a:srgbClr val="352A62"/>
                </a:solidFill>
                <a:latin typeface="Calibri" panose="020F0502020204030204" pitchFamily="34" charset="0"/>
                <a:ea typeface="Calibri" panose="020F0502020204030204" pitchFamily="34" charset="0"/>
                <a:cs typeface="Times New Roman" panose="02020603050405020304" pitchFamily="18" charset="0"/>
              </a:rPr>
              <a:t>The 36 Rules of Legal Writing </a:t>
            </a:r>
            <a:r>
              <a:rPr lang="en-US" sz="2700" dirty="0">
                <a:solidFill>
                  <a:srgbClr val="352A62"/>
                </a:solidFill>
                <a:latin typeface="Calibri" panose="020F0502020204030204" pitchFamily="34" charset="0"/>
                <a:ea typeface="Calibri" panose="020F0502020204030204" pitchFamily="34" charset="0"/>
                <a:cs typeface="Times New Roman" panose="02020603050405020304" pitchFamily="18" charset="0"/>
              </a:rPr>
              <a:t>– Rule 06/36</a:t>
            </a:r>
            <a:endParaRPr lang="en-GB" sz="2700" dirty="0">
              <a:latin typeface="Calibri" panose="020F0502020204030204" pitchFamily="34" charset="0"/>
              <a:ea typeface="Calibri" panose="020F0502020204030204" pitchFamily="34" charset="0"/>
              <a:cs typeface="Times New Roman" panose="02020603050405020304" pitchFamily="18" charset="0"/>
            </a:endParaRPr>
          </a:p>
        </p:txBody>
      </p:sp>
      <p:sp>
        <p:nvSpPr>
          <p:cNvPr id="2" name="TextBox 1">
            <a:extLst>
              <a:ext uri="{FF2B5EF4-FFF2-40B4-BE49-F238E27FC236}">
                <a16:creationId xmlns:a16="http://schemas.microsoft.com/office/drawing/2014/main" id="{857F46F8-302F-E396-7561-9AD2F407FF24}"/>
              </a:ext>
            </a:extLst>
          </p:cNvPr>
          <p:cNvSpPr txBox="1"/>
          <p:nvPr/>
        </p:nvSpPr>
        <p:spPr>
          <a:xfrm>
            <a:off x="563276" y="1200382"/>
            <a:ext cx="6676599" cy="3785652"/>
          </a:xfrm>
          <a:prstGeom prst="rect">
            <a:avLst/>
          </a:prstGeom>
          <a:noFill/>
        </p:spPr>
        <p:txBody>
          <a:bodyPr wrap="square">
            <a:spAutoFit/>
          </a:bodyPr>
          <a:lstStyle/>
          <a:p>
            <a:r>
              <a:rPr lang="en-GB" sz="2000" b="1" dirty="0">
                <a:solidFill>
                  <a:srgbClr val="002060"/>
                </a:solidFill>
                <a:latin typeface="+mj-lt"/>
              </a:rPr>
              <a:t>Which of the following sentences violates The Nye-Nye Rule by using unnecessary double negatives?</a:t>
            </a:r>
          </a:p>
          <a:p>
            <a:endParaRPr lang="en-GB" sz="2000" dirty="0">
              <a:solidFill>
                <a:srgbClr val="002060"/>
              </a:solidFill>
              <a:latin typeface="+mj-lt"/>
            </a:endParaRPr>
          </a:p>
          <a:p>
            <a:r>
              <a:rPr lang="en-GB" sz="2000" dirty="0">
                <a:solidFill>
                  <a:srgbClr val="002060"/>
                </a:solidFill>
                <a:latin typeface="+mj-lt"/>
              </a:rPr>
              <a:t>A) “The claimant has provided sufficient evidence to refute the respondent’s allegations.”</a:t>
            </a:r>
            <a:br>
              <a:rPr lang="en-GB" sz="2000" dirty="0">
                <a:solidFill>
                  <a:srgbClr val="002060"/>
                </a:solidFill>
                <a:latin typeface="+mj-lt"/>
              </a:rPr>
            </a:br>
            <a:r>
              <a:rPr lang="en-GB" sz="2000" dirty="0">
                <a:solidFill>
                  <a:srgbClr val="002060"/>
                </a:solidFill>
                <a:latin typeface="+mj-lt"/>
              </a:rPr>
              <a:t>B) “It is not the case that the claimant has failed to provide sufficient evidence to refute the allegations set forth by the respondent.”</a:t>
            </a:r>
            <a:br>
              <a:rPr lang="en-GB" sz="2000" dirty="0">
                <a:solidFill>
                  <a:srgbClr val="002060"/>
                </a:solidFill>
                <a:latin typeface="+mj-lt"/>
              </a:rPr>
            </a:br>
            <a:r>
              <a:rPr lang="en-GB" sz="2000" dirty="0">
                <a:solidFill>
                  <a:srgbClr val="002060"/>
                </a:solidFill>
                <a:latin typeface="+mj-lt"/>
              </a:rPr>
              <a:t>C) “The plaintiff may file a claim against the defendant under these circumstances.”</a:t>
            </a:r>
            <a:br>
              <a:rPr lang="en-GB" sz="2000" dirty="0">
                <a:solidFill>
                  <a:srgbClr val="002060"/>
                </a:solidFill>
                <a:latin typeface="+mj-lt"/>
              </a:rPr>
            </a:br>
            <a:r>
              <a:rPr lang="en-GB" sz="2000" dirty="0">
                <a:solidFill>
                  <a:srgbClr val="002060"/>
                </a:solidFill>
                <a:latin typeface="+mj-lt"/>
              </a:rPr>
              <a:t>D) “The contract prohibits the lessee from subletting the premises without prior written consent.”</a:t>
            </a:r>
          </a:p>
        </p:txBody>
      </p:sp>
    </p:spTree>
    <p:extLst>
      <p:ext uri="{BB962C8B-B14F-4D97-AF65-F5344CB8AC3E}">
        <p14:creationId xmlns:p14="http://schemas.microsoft.com/office/powerpoint/2010/main" val="226613567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22C61AA-58EE-5676-DFAF-F2CC1EA5C754}"/>
            </a:ext>
          </a:extLst>
        </p:cNvPr>
        <p:cNvGrpSpPr/>
        <p:nvPr/>
      </p:nvGrpSpPr>
      <p:grpSpPr>
        <a:xfrm>
          <a:off x="0" y="0"/>
          <a:ext cx="0" cy="0"/>
          <a:chOff x="0" y="0"/>
          <a:chExt cx="0" cy="0"/>
        </a:xfrm>
      </p:grpSpPr>
      <p:sp>
        <p:nvSpPr>
          <p:cNvPr id="59" name="Rectangle 58">
            <a:extLst>
              <a:ext uri="{FF2B5EF4-FFF2-40B4-BE49-F238E27FC236}">
                <a16:creationId xmlns:a16="http://schemas.microsoft.com/office/drawing/2014/main" id="{D20CC338-15BE-9A38-E3C0-8955AF4EFA24}"/>
              </a:ext>
            </a:extLst>
          </p:cNvPr>
          <p:cNvSpPr/>
          <p:nvPr/>
        </p:nvSpPr>
        <p:spPr>
          <a:xfrm>
            <a:off x="5915829" y="5833583"/>
            <a:ext cx="2164481" cy="1018971"/>
          </a:xfrm>
          <a:prstGeom prst="rect">
            <a:avLst/>
          </a:prstGeom>
          <a:solidFill>
            <a:srgbClr val="F3F2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3" name="Рисунок 3">
            <a:extLst>
              <a:ext uri="{FF2B5EF4-FFF2-40B4-BE49-F238E27FC236}">
                <a16:creationId xmlns:a16="http://schemas.microsoft.com/office/drawing/2014/main" id="{E1F3FF4C-90D6-F6CD-73F6-FCCB1734FECD}"/>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63278" y="27589"/>
            <a:ext cx="6379210" cy="2304415"/>
          </a:xfrm>
          <a:prstGeom prst="rect">
            <a:avLst/>
          </a:prstGeom>
        </p:spPr>
      </p:pic>
      <p:sp>
        <p:nvSpPr>
          <p:cNvPr id="14" name="Rectangle 13">
            <a:extLst>
              <a:ext uri="{FF2B5EF4-FFF2-40B4-BE49-F238E27FC236}">
                <a16:creationId xmlns:a16="http://schemas.microsoft.com/office/drawing/2014/main" id="{5E6D9546-30B4-6F2C-39CC-FC1ED8ADE012}"/>
              </a:ext>
            </a:extLst>
          </p:cNvPr>
          <p:cNvSpPr/>
          <p:nvPr/>
        </p:nvSpPr>
        <p:spPr>
          <a:xfrm>
            <a:off x="1609725" y="1047750"/>
            <a:ext cx="5772150" cy="131184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2" name="Rectangle 11">
            <a:extLst>
              <a:ext uri="{FF2B5EF4-FFF2-40B4-BE49-F238E27FC236}">
                <a16:creationId xmlns:a16="http://schemas.microsoft.com/office/drawing/2014/main" id="{E039C3FD-1277-557D-143D-69B4F0CDB996}"/>
              </a:ext>
            </a:extLst>
          </p:cNvPr>
          <p:cNvSpPr/>
          <p:nvPr/>
        </p:nvSpPr>
        <p:spPr>
          <a:xfrm>
            <a:off x="0" y="5839029"/>
            <a:ext cx="2495550" cy="1018971"/>
          </a:xfrm>
          <a:prstGeom prst="rect">
            <a:avLst/>
          </a:prstGeom>
          <a:solidFill>
            <a:srgbClr val="F3F2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56" name="Picture 55">
            <a:extLst>
              <a:ext uri="{FF2B5EF4-FFF2-40B4-BE49-F238E27FC236}">
                <a16:creationId xmlns:a16="http://schemas.microsoft.com/office/drawing/2014/main" id="{7FF09E07-1D49-BF14-C71A-B27FE5F9C322}"/>
              </a:ext>
            </a:extLst>
          </p:cNvPr>
          <p:cNvPicPr>
            <a:picLocks noChangeAspect="1"/>
          </p:cNvPicPr>
          <p:nvPr/>
        </p:nvPicPr>
        <p:blipFill>
          <a:blip r:embed="rId3"/>
          <a:stretch>
            <a:fillRect/>
          </a:stretch>
        </p:blipFill>
        <p:spPr>
          <a:xfrm>
            <a:off x="139620" y="5846105"/>
            <a:ext cx="7160518" cy="1013460"/>
          </a:xfrm>
          <a:prstGeom prst="rect">
            <a:avLst/>
          </a:prstGeom>
        </p:spPr>
      </p:pic>
      <p:sp>
        <p:nvSpPr>
          <p:cNvPr id="57" name="Rectangle 56">
            <a:extLst>
              <a:ext uri="{FF2B5EF4-FFF2-40B4-BE49-F238E27FC236}">
                <a16:creationId xmlns:a16="http://schemas.microsoft.com/office/drawing/2014/main" id="{0BA458FA-8020-0767-9B45-7449C4F415EB}"/>
              </a:ext>
            </a:extLst>
          </p:cNvPr>
          <p:cNvSpPr/>
          <p:nvPr/>
        </p:nvSpPr>
        <p:spPr>
          <a:xfrm>
            <a:off x="7735527" y="3395743"/>
            <a:ext cx="4456473" cy="1018971"/>
          </a:xfrm>
          <a:prstGeom prst="rect">
            <a:avLst/>
          </a:prstGeom>
          <a:solidFill>
            <a:srgbClr val="F3F2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58" name="Picture 57">
            <a:extLst>
              <a:ext uri="{FF2B5EF4-FFF2-40B4-BE49-F238E27FC236}">
                <a16:creationId xmlns:a16="http://schemas.microsoft.com/office/drawing/2014/main" id="{88EBFE71-890C-3AC8-0BD1-7443BD3EA6C2}"/>
              </a:ext>
            </a:extLst>
          </p:cNvPr>
          <p:cNvPicPr>
            <a:picLocks noChangeAspect="1"/>
          </p:cNvPicPr>
          <p:nvPr/>
        </p:nvPicPr>
        <p:blipFill>
          <a:blip r:embed="rId4"/>
          <a:stretch>
            <a:fillRect/>
          </a:stretch>
        </p:blipFill>
        <p:spPr>
          <a:xfrm>
            <a:off x="7381875" y="3395742"/>
            <a:ext cx="698435" cy="3462257"/>
          </a:xfrm>
          <a:prstGeom prst="rect">
            <a:avLst/>
          </a:prstGeom>
        </p:spPr>
      </p:pic>
      <p:pic>
        <p:nvPicPr>
          <p:cNvPr id="63" name="Picture 62">
            <a:extLst>
              <a:ext uri="{FF2B5EF4-FFF2-40B4-BE49-F238E27FC236}">
                <a16:creationId xmlns:a16="http://schemas.microsoft.com/office/drawing/2014/main" id="{816DC051-EDAD-FD5B-3A85-212239D08C2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454448" y="1377535"/>
            <a:ext cx="4407871" cy="1533616"/>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sp>
        <p:nvSpPr>
          <p:cNvPr id="64" name="Rectangle 63">
            <a:extLst>
              <a:ext uri="{FF2B5EF4-FFF2-40B4-BE49-F238E27FC236}">
                <a16:creationId xmlns:a16="http://schemas.microsoft.com/office/drawing/2014/main" id="{DCA9F051-83A3-A3BF-FE0B-0FE52BA70BBF}"/>
              </a:ext>
            </a:extLst>
          </p:cNvPr>
          <p:cNvSpPr/>
          <p:nvPr/>
        </p:nvSpPr>
        <p:spPr>
          <a:xfrm>
            <a:off x="7454449" y="1362649"/>
            <a:ext cx="4407870" cy="153361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1" name="TextBox 60">
            <a:extLst>
              <a:ext uri="{FF2B5EF4-FFF2-40B4-BE49-F238E27FC236}">
                <a16:creationId xmlns:a16="http://schemas.microsoft.com/office/drawing/2014/main" id="{11071320-5405-8314-6242-9EB786FA4405}"/>
              </a:ext>
            </a:extLst>
          </p:cNvPr>
          <p:cNvSpPr txBox="1"/>
          <p:nvPr/>
        </p:nvSpPr>
        <p:spPr>
          <a:xfrm>
            <a:off x="7853553" y="1819619"/>
            <a:ext cx="3866767" cy="507831"/>
          </a:xfrm>
          <a:prstGeom prst="rect">
            <a:avLst/>
          </a:prstGeom>
          <a:noFill/>
        </p:spPr>
        <p:txBody>
          <a:bodyPr wrap="square">
            <a:spAutoFit/>
          </a:bodyPr>
          <a:lstStyle/>
          <a:p>
            <a:r>
              <a:rPr lang="en-US" sz="2700" b="1" dirty="0">
                <a:solidFill>
                  <a:srgbClr val="352A62"/>
                </a:solidFill>
                <a:latin typeface="Calibri" panose="020F0502020204030204" pitchFamily="34" charset="0"/>
                <a:ea typeface="Calibri" panose="020F0502020204030204" pitchFamily="34" charset="0"/>
                <a:cs typeface="Times New Roman" panose="02020603050405020304" pitchFamily="18" charset="0"/>
              </a:rPr>
              <a:t>7. The KISS Rule</a:t>
            </a:r>
            <a:endParaRPr lang="en-GB" sz="2700" dirty="0">
              <a:latin typeface="Calibri" panose="020F0502020204030204" pitchFamily="34" charset="0"/>
              <a:ea typeface="Calibri" panose="020F0502020204030204" pitchFamily="34" charset="0"/>
              <a:cs typeface="Times New Roman" panose="02020603050405020304" pitchFamily="18" charset="0"/>
            </a:endParaRPr>
          </a:p>
        </p:txBody>
      </p:sp>
      <p:sp>
        <p:nvSpPr>
          <p:cNvPr id="85" name="Rectangle 84">
            <a:extLst>
              <a:ext uri="{FF2B5EF4-FFF2-40B4-BE49-F238E27FC236}">
                <a16:creationId xmlns:a16="http://schemas.microsoft.com/office/drawing/2014/main" id="{B9A11774-DC5E-2A88-4E60-D0FE5D0C3B78}"/>
              </a:ext>
            </a:extLst>
          </p:cNvPr>
          <p:cNvSpPr/>
          <p:nvPr/>
        </p:nvSpPr>
        <p:spPr>
          <a:xfrm>
            <a:off x="5915829" y="520178"/>
            <a:ext cx="6276171" cy="507831"/>
          </a:xfrm>
          <a:prstGeom prst="rect">
            <a:avLst/>
          </a:prstGeom>
          <a:solidFill>
            <a:srgbClr val="F3F2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86" name="Picture 85">
            <a:extLst>
              <a:ext uri="{FF2B5EF4-FFF2-40B4-BE49-F238E27FC236}">
                <a16:creationId xmlns:a16="http://schemas.microsoft.com/office/drawing/2014/main" id="{E3E01BF3-CFD7-74C1-C20C-3F5424CC841A}"/>
              </a:ext>
            </a:extLst>
          </p:cNvPr>
          <p:cNvPicPr>
            <a:picLocks noChangeAspect="1"/>
          </p:cNvPicPr>
          <p:nvPr/>
        </p:nvPicPr>
        <p:blipFill>
          <a:blip r:embed="rId4"/>
          <a:stretch>
            <a:fillRect/>
          </a:stretch>
        </p:blipFill>
        <p:spPr>
          <a:xfrm>
            <a:off x="4031226" y="1"/>
            <a:ext cx="1884603" cy="1028008"/>
          </a:xfrm>
          <a:prstGeom prst="rect">
            <a:avLst/>
          </a:prstGeom>
        </p:spPr>
      </p:pic>
      <p:sp>
        <p:nvSpPr>
          <p:cNvPr id="87" name="TextBox 86">
            <a:extLst>
              <a:ext uri="{FF2B5EF4-FFF2-40B4-BE49-F238E27FC236}">
                <a16:creationId xmlns:a16="http://schemas.microsoft.com/office/drawing/2014/main" id="{CA08E595-CCC4-E6C5-ED14-6C5710B8717A}"/>
              </a:ext>
            </a:extLst>
          </p:cNvPr>
          <p:cNvSpPr txBox="1"/>
          <p:nvPr/>
        </p:nvSpPr>
        <p:spPr>
          <a:xfrm>
            <a:off x="5915829" y="-6104"/>
            <a:ext cx="6276171" cy="507831"/>
          </a:xfrm>
          <a:prstGeom prst="rect">
            <a:avLst/>
          </a:prstGeom>
          <a:noFill/>
        </p:spPr>
        <p:txBody>
          <a:bodyPr wrap="square">
            <a:spAutoFit/>
          </a:bodyPr>
          <a:lstStyle/>
          <a:p>
            <a:pPr algn="just"/>
            <a:r>
              <a:rPr lang="en-US" sz="2700" b="1" dirty="0">
                <a:solidFill>
                  <a:srgbClr val="352A62"/>
                </a:solidFill>
                <a:latin typeface="Calibri" panose="020F0502020204030204" pitchFamily="34" charset="0"/>
                <a:ea typeface="Calibri" panose="020F0502020204030204" pitchFamily="34" charset="0"/>
                <a:cs typeface="Times New Roman" panose="02020603050405020304" pitchFamily="18" charset="0"/>
              </a:rPr>
              <a:t>The 36 Rules of Legal Writing </a:t>
            </a:r>
            <a:r>
              <a:rPr lang="en-US" sz="2700" dirty="0">
                <a:solidFill>
                  <a:srgbClr val="352A62"/>
                </a:solidFill>
                <a:latin typeface="Calibri" panose="020F0502020204030204" pitchFamily="34" charset="0"/>
                <a:ea typeface="Calibri" panose="020F0502020204030204" pitchFamily="34" charset="0"/>
                <a:cs typeface="Times New Roman" panose="02020603050405020304" pitchFamily="18" charset="0"/>
              </a:rPr>
              <a:t>– Rule 07/36</a:t>
            </a:r>
            <a:endParaRPr lang="en-GB" sz="2700" dirty="0">
              <a:latin typeface="Calibri" panose="020F0502020204030204" pitchFamily="34" charset="0"/>
              <a:ea typeface="Calibri" panose="020F0502020204030204" pitchFamily="34" charset="0"/>
              <a:cs typeface="Times New Roman" panose="02020603050405020304" pitchFamily="18" charset="0"/>
            </a:endParaRPr>
          </a:p>
        </p:txBody>
      </p:sp>
      <p:sp>
        <p:nvSpPr>
          <p:cNvPr id="2" name="TextBox 1">
            <a:extLst>
              <a:ext uri="{FF2B5EF4-FFF2-40B4-BE49-F238E27FC236}">
                <a16:creationId xmlns:a16="http://schemas.microsoft.com/office/drawing/2014/main" id="{B4385441-8201-1E87-5E76-17DD15A03B7D}"/>
              </a:ext>
            </a:extLst>
          </p:cNvPr>
          <p:cNvSpPr txBox="1"/>
          <p:nvPr/>
        </p:nvSpPr>
        <p:spPr>
          <a:xfrm>
            <a:off x="563276" y="1200382"/>
            <a:ext cx="7030252" cy="4708981"/>
          </a:xfrm>
          <a:prstGeom prst="rect">
            <a:avLst/>
          </a:prstGeom>
          <a:noFill/>
        </p:spPr>
        <p:txBody>
          <a:bodyPr wrap="square">
            <a:spAutoFit/>
          </a:bodyPr>
          <a:lstStyle/>
          <a:p>
            <a:r>
              <a:rPr lang="en-GB" sz="2000" b="1" dirty="0">
                <a:solidFill>
                  <a:srgbClr val="002060"/>
                </a:solidFill>
                <a:latin typeface="+mj-lt"/>
              </a:rPr>
              <a:t>Which sentence best follows the Keep It Simple, Silly </a:t>
            </a:r>
          </a:p>
          <a:p>
            <a:r>
              <a:rPr lang="en-GB" sz="2000" b="1" dirty="0">
                <a:solidFill>
                  <a:srgbClr val="002060"/>
                </a:solidFill>
                <a:latin typeface="+mj-lt"/>
              </a:rPr>
              <a:t>(KISS) Rule?</a:t>
            </a:r>
          </a:p>
          <a:p>
            <a:endParaRPr lang="en-GB" sz="2000" b="1" dirty="0">
              <a:solidFill>
                <a:srgbClr val="002060"/>
              </a:solidFill>
              <a:latin typeface="+mj-lt"/>
            </a:endParaRPr>
          </a:p>
          <a:p>
            <a:r>
              <a:rPr lang="en-GB" sz="2000" dirty="0">
                <a:solidFill>
                  <a:srgbClr val="002060"/>
                </a:solidFill>
                <a:latin typeface="+mj-lt"/>
              </a:rPr>
              <a:t>A) “All parties who have executed the agreement and who have obtained the necessary governmental approvals shall be considered eligible for participation in the contractual arrangement.”</a:t>
            </a:r>
            <a:br>
              <a:rPr lang="en-GB" sz="2000" dirty="0">
                <a:solidFill>
                  <a:srgbClr val="002060"/>
                </a:solidFill>
                <a:latin typeface="+mj-lt"/>
              </a:rPr>
            </a:br>
            <a:r>
              <a:rPr lang="en-GB" sz="2000" dirty="0">
                <a:solidFill>
                  <a:srgbClr val="002060"/>
                </a:solidFill>
                <a:latin typeface="+mj-lt"/>
              </a:rPr>
              <a:t>B) “Any party that signs the agreement and obtains the required approvals may participate in the contract.”</a:t>
            </a:r>
            <a:br>
              <a:rPr lang="en-GB" sz="2000" dirty="0">
                <a:solidFill>
                  <a:srgbClr val="002060"/>
                </a:solidFill>
                <a:latin typeface="+mj-lt"/>
              </a:rPr>
            </a:br>
            <a:r>
              <a:rPr lang="en-GB" sz="2000" dirty="0">
                <a:solidFill>
                  <a:srgbClr val="002060"/>
                </a:solidFill>
                <a:latin typeface="+mj-lt"/>
              </a:rPr>
              <a:t>C) “Following the execution of the agreement and the acquisition of governmental approvals, eligibility for participation in the contractual arrangement shall be conferred upon the parties.”</a:t>
            </a:r>
            <a:br>
              <a:rPr lang="en-GB" sz="2000" dirty="0">
                <a:solidFill>
                  <a:srgbClr val="002060"/>
                </a:solidFill>
                <a:latin typeface="+mj-lt"/>
              </a:rPr>
            </a:br>
            <a:r>
              <a:rPr lang="en-GB" sz="2000" dirty="0">
                <a:solidFill>
                  <a:srgbClr val="002060"/>
                </a:solidFill>
                <a:latin typeface="+mj-lt"/>
              </a:rPr>
              <a:t>D) “In light of the executed agreement and governmental approvals, all eligible parties shall be permitted to partake in the contractual arrangement.”</a:t>
            </a:r>
          </a:p>
        </p:txBody>
      </p:sp>
    </p:spTree>
    <p:extLst>
      <p:ext uri="{BB962C8B-B14F-4D97-AF65-F5344CB8AC3E}">
        <p14:creationId xmlns:p14="http://schemas.microsoft.com/office/powerpoint/2010/main" val="316803939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459</TotalTime>
  <Words>3877</Words>
  <Application>Microsoft Office PowerPoint</Application>
  <PresentationFormat>Widescreen</PresentationFormat>
  <Paragraphs>239</Paragraphs>
  <Slides>40</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40</vt:i4>
      </vt:variant>
    </vt:vector>
  </HeadingPairs>
  <TitlesOfParts>
    <vt:vector size="44" baseType="lpstr">
      <vt:lpstr>Arial</vt:lpstr>
      <vt:lpstr>Calibri</vt:lpstr>
      <vt:lpstr>Calibri Light</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John McVeigh</dc:creator>
  <cp:lastModifiedBy>John McVeigh | act legal</cp:lastModifiedBy>
  <cp:revision>38</cp:revision>
  <dcterms:created xsi:type="dcterms:W3CDTF">2023-06-26T15:14:51Z</dcterms:created>
  <dcterms:modified xsi:type="dcterms:W3CDTF">2025-02-25T20:38:40Z</dcterms:modified>
</cp:coreProperties>
</file>